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8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7" r:id="rId31"/>
    <p:sldId id="286" r:id="rId32"/>
    <p:sldId id="284" r:id="rId33"/>
  </p:sldIdLst>
  <p:sldSz cx="12192000" cy="6858000"/>
  <p:notesSz cx="6858000" cy="9144000"/>
  <p:custDataLst>
    <p:tags r:id="rId3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22" autoAdjust="0"/>
  </p:normalViewPr>
  <p:slideViewPr>
    <p:cSldViewPr>
      <p:cViewPr varScale="1">
        <p:scale>
          <a:sx n="77" d="100"/>
          <a:sy n="77" d="100"/>
        </p:scale>
        <p:origin x="684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1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52123" y="2590967"/>
            <a:ext cx="8305190" cy="171831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  <a:spcBef>
                <a:spcPts val="450"/>
              </a:spcBef>
            </a:pPr>
            <a:r>
              <a:rPr lang="en-US" sz="5175" b="1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物业管理系统</a:t>
            </a:r>
          </a:p>
          <a:p>
            <a:pPr>
              <a:lnSpc>
                <a:spcPct val="120000"/>
              </a:lnSpc>
              <a:spcBef>
                <a:spcPts val="450"/>
              </a:spcBef>
            </a:pPr>
            <a:r>
              <a:rPr lang="en-US" sz="3200" b="1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(IntelliJ IDEA+Swing+AWT+MySQL)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41061" y="1169291"/>
            <a:ext cx="2281112" cy="2281112"/>
          </a:xfrm>
          <a:prstGeom prst="ellipse">
            <a:avLst/>
          </a:prstGeom>
          <a:solidFill>
            <a:schemeClr val="accent2">
              <a:lumMod val="75000"/>
              <a:alpha val="100000"/>
            </a:schemeClr>
          </a:solidFill>
        </p:spPr>
      </p:sp>
      <p:sp>
        <p:nvSpPr>
          <p:cNvPr id="3" name="Freeform 3"/>
          <p:cNvSpPr/>
          <p:nvPr/>
        </p:nvSpPr>
        <p:spPr>
          <a:xfrm>
            <a:off x="6177468" y="1976779"/>
            <a:ext cx="608297" cy="608297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67640" y="0"/>
                </a:moveTo>
                <a:lnTo>
                  <a:pt x="182880" y="0"/>
                </a:lnTo>
                <a:lnTo>
                  <a:pt x="182880" y="45720"/>
                </a:lnTo>
                <a:lnTo>
                  <a:pt x="228600" y="152400"/>
                </a:lnTo>
                <a:lnTo>
                  <a:pt x="228600" y="274320"/>
                </a:lnTo>
                <a:cubicBezTo>
                  <a:pt x="228600" y="291151"/>
                  <a:pt x="214951" y="304800"/>
                  <a:pt x="198120" y="304800"/>
                </a:cubicBezTo>
                <a:lnTo>
                  <a:pt x="198120" y="304800"/>
                </a:lnTo>
                <a:lnTo>
                  <a:pt x="76200" y="304800"/>
                </a:lnTo>
                <a:cubicBezTo>
                  <a:pt x="59436" y="304800"/>
                  <a:pt x="40996" y="291998"/>
                  <a:pt x="35052" y="276149"/>
                </a:cubicBezTo>
                <a:lnTo>
                  <a:pt x="0" y="182880"/>
                </a:lnTo>
                <a:lnTo>
                  <a:pt x="0" y="152400"/>
                </a:lnTo>
                <a:cubicBezTo>
                  <a:pt x="0" y="135569"/>
                  <a:pt x="13649" y="121920"/>
                  <a:pt x="30480" y="121920"/>
                </a:cubicBezTo>
                <a:lnTo>
                  <a:pt x="30480" y="121920"/>
                </a:lnTo>
                <a:lnTo>
                  <a:pt x="137160" y="121920"/>
                </a:lnTo>
                <a:lnTo>
                  <a:pt x="137160" y="30480"/>
                </a:lnTo>
                <a:cubicBezTo>
                  <a:pt x="137160" y="13649"/>
                  <a:pt x="150809" y="0"/>
                  <a:pt x="167640" y="0"/>
                </a:cubicBezTo>
                <a:lnTo>
                  <a:pt x="167640" y="0"/>
                </a:lnTo>
                <a:close/>
                <a:moveTo>
                  <a:pt x="259080" y="152400"/>
                </a:moveTo>
                <a:lnTo>
                  <a:pt x="304800" y="152400"/>
                </a:lnTo>
                <a:lnTo>
                  <a:pt x="304800" y="304800"/>
                </a:lnTo>
                <a:lnTo>
                  <a:pt x="259080" y="304800"/>
                </a:lnTo>
                <a:lnTo>
                  <a:pt x="259080" y="15240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4" name="AutoShape 4"/>
          <p:cNvSpPr/>
          <p:nvPr/>
        </p:nvSpPr>
        <p:spPr>
          <a:xfrm>
            <a:off x="4569827" y="2585076"/>
            <a:ext cx="1911789" cy="1911789"/>
          </a:xfrm>
          <a:prstGeom prst="ellipse">
            <a:avLst/>
          </a:prstGeom>
          <a:solidFill>
            <a:schemeClr val="accent2">
              <a:lumMod val="60000"/>
              <a:lumOff val="40000"/>
              <a:alpha val="100000"/>
            </a:schemeClr>
          </a:solidFill>
        </p:spPr>
      </p:sp>
      <p:sp>
        <p:nvSpPr>
          <p:cNvPr id="5" name="Freeform 5"/>
          <p:cNvSpPr/>
          <p:nvPr/>
        </p:nvSpPr>
        <p:spPr>
          <a:xfrm>
            <a:off x="5156399" y="3235877"/>
            <a:ext cx="738646" cy="610186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06680" y="0"/>
                </a:moveTo>
                <a:lnTo>
                  <a:pt x="91440" y="0"/>
                </a:lnTo>
                <a:lnTo>
                  <a:pt x="0" y="45720"/>
                </a:lnTo>
                <a:lnTo>
                  <a:pt x="0" y="137160"/>
                </a:lnTo>
                <a:lnTo>
                  <a:pt x="60960" y="121920"/>
                </a:lnTo>
                <a:lnTo>
                  <a:pt x="60960" y="304800"/>
                </a:lnTo>
                <a:lnTo>
                  <a:pt x="243840" y="304800"/>
                </a:lnTo>
                <a:lnTo>
                  <a:pt x="243840" y="121920"/>
                </a:lnTo>
                <a:lnTo>
                  <a:pt x="304800" y="137160"/>
                </a:lnTo>
                <a:lnTo>
                  <a:pt x="304800" y="45720"/>
                </a:lnTo>
                <a:lnTo>
                  <a:pt x="213360" y="0"/>
                </a:lnTo>
                <a:lnTo>
                  <a:pt x="198120" y="0"/>
                </a:lnTo>
                <a:cubicBezTo>
                  <a:pt x="198120" y="25251"/>
                  <a:pt x="177651" y="45720"/>
                  <a:pt x="152400" y="45720"/>
                </a:cubicBezTo>
                <a:cubicBezTo>
                  <a:pt x="127149" y="45720"/>
                  <a:pt x="106680" y="25251"/>
                  <a:pt x="106680" y="0"/>
                </a:cubicBezTo>
                <a:lnTo>
                  <a:pt x="10668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6" name="AutoShape 6"/>
          <p:cNvSpPr/>
          <p:nvPr/>
        </p:nvSpPr>
        <p:spPr>
          <a:xfrm>
            <a:off x="5905908" y="3792072"/>
            <a:ext cx="1520741" cy="1520741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7" name="Freeform 7"/>
          <p:cNvSpPr/>
          <p:nvPr/>
        </p:nvSpPr>
        <p:spPr>
          <a:xfrm>
            <a:off x="6301722" y="4207073"/>
            <a:ext cx="729113" cy="690739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52800" y="79486"/>
                </a:moveTo>
                <a:cubicBezTo>
                  <a:pt x="152800" y="79486"/>
                  <a:pt x="133750" y="38891"/>
                  <a:pt x="90888" y="38891"/>
                </a:cubicBezTo>
                <a:cubicBezTo>
                  <a:pt x="44053" y="38891"/>
                  <a:pt x="19450" y="78581"/>
                  <a:pt x="19450" y="118262"/>
                </a:cubicBezTo>
                <a:cubicBezTo>
                  <a:pt x="19450" y="184147"/>
                  <a:pt x="152800" y="265900"/>
                  <a:pt x="152800" y="265900"/>
                </a:cubicBezTo>
                <a:cubicBezTo>
                  <a:pt x="152800" y="265900"/>
                  <a:pt x="285350" y="184937"/>
                  <a:pt x="285350" y="118262"/>
                </a:cubicBezTo>
                <a:cubicBezTo>
                  <a:pt x="285350" y="77781"/>
                  <a:pt x="259956" y="38891"/>
                  <a:pt x="214713" y="38891"/>
                </a:cubicBezTo>
                <a:cubicBezTo>
                  <a:pt x="169469" y="38891"/>
                  <a:pt x="152800" y="79486"/>
                  <a:pt x="152800" y="79486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8" name="AutoShape 8"/>
          <p:cNvSpPr/>
          <p:nvPr/>
        </p:nvSpPr>
        <p:spPr>
          <a:xfrm>
            <a:off x="5227005" y="4767462"/>
            <a:ext cx="1336080" cy="1336080"/>
          </a:xfrm>
          <a:prstGeom prst="ellipse">
            <a:avLst/>
          </a:prstGeom>
          <a:solidFill>
            <a:schemeClr val="accent3">
              <a:lumMod val="60000"/>
              <a:lumOff val="40000"/>
              <a:alpha val="100000"/>
            </a:schemeClr>
          </a:solidFill>
        </p:spPr>
      </p:sp>
      <p:sp>
        <p:nvSpPr>
          <p:cNvPr id="9" name="Freeform 9"/>
          <p:cNvSpPr/>
          <p:nvPr/>
        </p:nvSpPr>
        <p:spPr>
          <a:xfrm>
            <a:off x="5633397" y="5196504"/>
            <a:ext cx="523295" cy="477996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85750" y="171450"/>
                </a:moveTo>
                <a:lnTo>
                  <a:pt x="266700" y="171450"/>
                </a:lnTo>
                <a:lnTo>
                  <a:pt x="266700" y="133350"/>
                </a:lnTo>
                <a:cubicBezTo>
                  <a:pt x="266700" y="70247"/>
                  <a:pt x="215503" y="19050"/>
                  <a:pt x="152400" y="19050"/>
                </a:cubicBezTo>
                <a:cubicBezTo>
                  <a:pt x="89297" y="19050"/>
                  <a:pt x="38100" y="70247"/>
                  <a:pt x="38100" y="133350"/>
                </a:cubicBezTo>
                <a:lnTo>
                  <a:pt x="38100" y="171450"/>
                </a:lnTo>
                <a:lnTo>
                  <a:pt x="19050" y="171450"/>
                </a:lnTo>
                <a:cubicBezTo>
                  <a:pt x="8525" y="171450"/>
                  <a:pt x="0" y="179975"/>
                  <a:pt x="0" y="190500"/>
                </a:cubicBezTo>
                <a:lnTo>
                  <a:pt x="0" y="266700"/>
                </a:lnTo>
                <a:cubicBezTo>
                  <a:pt x="0" y="277225"/>
                  <a:pt x="8525" y="285750"/>
                  <a:pt x="19050" y="285750"/>
                </a:cubicBezTo>
                <a:lnTo>
                  <a:pt x="76200" y="285750"/>
                </a:lnTo>
                <a:lnTo>
                  <a:pt x="76200" y="133350"/>
                </a:lnTo>
                <a:cubicBezTo>
                  <a:pt x="76200" y="91307"/>
                  <a:pt x="110357" y="57150"/>
                  <a:pt x="152400" y="57150"/>
                </a:cubicBezTo>
                <a:cubicBezTo>
                  <a:pt x="194443" y="57150"/>
                  <a:pt x="228600" y="91307"/>
                  <a:pt x="228600" y="133350"/>
                </a:cubicBezTo>
                <a:lnTo>
                  <a:pt x="228600" y="285750"/>
                </a:lnTo>
                <a:lnTo>
                  <a:pt x="285750" y="285750"/>
                </a:lnTo>
                <a:cubicBezTo>
                  <a:pt x="296275" y="285750"/>
                  <a:pt x="304800" y="277225"/>
                  <a:pt x="304800" y="266700"/>
                </a:cubicBezTo>
                <a:lnTo>
                  <a:pt x="304800" y="190500"/>
                </a:lnTo>
                <a:cubicBezTo>
                  <a:pt x="304800" y="179975"/>
                  <a:pt x="296275" y="171450"/>
                  <a:pt x="285750" y="17145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0" name="TextBox 10"/>
          <p:cNvSpPr txBox="1"/>
          <p:nvPr/>
        </p:nvSpPr>
        <p:spPr>
          <a:xfrm>
            <a:off x="7879079" y="1866934"/>
            <a:ext cx="3905250" cy="8858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登录系统后，首先需要添加基础信息。基础信息包括小区信息、楼宇信息、房屋信息和收费项目单价。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7622173" y="4109530"/>
            <a:ext cx="4029075" cy="885825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小区信息包括小区名、小区编号、地址等。楼宇信息包括小区编号、楼宇编号、楼层数、面积属性描述等。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653186" y="4992590"/>
            <a:ext cx="4343400" cy="8858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r">
              <a:lnSpc>
                <a:spcPct val="140000"/>
              </a:lnSpc>
            </a:pP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房屋信息包括业主姓名、电话、地址和性别等。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54963" y="3098058"/>
            <a:ext cx="3924300" cy="8858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r">
              <a:lnSpc>
                <a:spcPct val="140000"/>
              </a:lnSpc>
            </a:pPr>
            <a:r>
              <a:rPr lang="en-US" sz="1425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基础信息是物业管理系统的基础数据，它为物业管理系统的其他模块提供数据参考。</a:t>
            </a:r>
          </a:p>
        </p:txBody>
      </p:sp>
      <p:grpSp>
        <p:nvGrpSpPr>
          <p:cNvPr id="14" name="Group 14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5" name="AutoShape 15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5" name="TextBox 35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系统模拟流程</a:t>
              </a: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641022" y="2505551"/>
            <a:ext cx="1169862" cy="1169862"/>
          </a:xfrm>
          <a:prstGeom prst="ellipse">
            <a:avLst/>
          </a:prstGeom>
          <a:gradFill>
            <a:gsLst>
              <a:gs pos="0">
                <a:schemeClr val="accent5">
                  <a:alpha val="100000"/>
                </a:schemeClr>
              </a:gs>
              <a:gs pos="100000">
                <a:schemeClr val="lt2">
                  <a:alpha val="100000"/>
                </a:schemeClr>
              </a:gs>
            </a:gsLst>
            <a:lin ang="4500000"/>
          </a:gradFill>
        </p:spPr>
      </p:sp>
      <p:sp>
        <p:nvSpPr>
          <p:cNvPr id="3" name="TextBox 3"/>
          <p:cNvSpPr txBox="1"/>
          <p:nvPr/>
        </p:nvSpPr>
        <p:spPr>
          <a:xfrm>
            <a:off x="2857192" y="2151175"/>
            <a:ext cx="9695079" cy="218968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00000"/>
              </a:lnSpc>
              <a:spcBef>
                <a:spcPts val="450"/>
              </a:spcBef>
            </a:pPr>
            <a:r>
              <a:rPr lang="en-US" sz="12300" b="1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5117749" y="1980487"/>
            <a:ext cx="4354982" cy="2531059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spAutoFit/>
          </a:bodyPr>
          <a:lstStyle/>
          <a:p>
            <a:pPr>
              <a:lnSpc>
                <a:spcPct val="120000"/>
              </a:lnSpc>
              <a:spcBef>
                <a:spcPts val="450"/>
              </a:spcBef>
            </a:pPr>
            <a:r>
              <a:rPr lang="en-US" sz="42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数据库设计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545936" y="2601975"/>
            <a:ext cx="1097280" cy="1097280"/>
          </a:xfrm>
          <a:prstGeom prst="ellipse">
            <a:avLst/>
          </a:prstGeom>
          <a:solidFill>
            <a:schemeClr val="accent4">
              <a:alpha val="10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4723788" y="4992370"/>
            <a:ext cx="1097280" cy="1097280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6414621" y="4992370"/>
            <a:ext cx="1097280" cy="1097280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5" name="Freeform 5"/>
          <p:cNvSpPr/>
          <p:nvPr/>
        </p:nvSpPr>
        <p:spPr>
          <a:xfrm rot="2135991">
            <a:off x="6752079" y="3005407"/>
            <a:ext cx="422364" cy="509626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1905000" y="952500"/>
                </a:moveTo>
                <a:lnTo>
                  <a:pt x="952500" y="0"/>
                </a:lnTo>
                <a:lnTo>
                  <a:pt x="952500" y="476250"/>
                </a:lnTo>
                <a:lnTo>
                  <a:pt x="0" y="476250"/>
                </a:lnTo>
                <a:lnTo>
                  <a:pt x="0" y="1428750"/>
                </a:lnTo>
                <a:lnTo>
                  <a:pt x="952500" y="1428750"/>
                </a:lnTo>
                <a:lnTo>
                  <a:pt x="952500" y="1905000"/>
                </a:lnTo>
                <a:lnTo>
                  <a:pt x="1905000" y="952500"/>
                </a:lnTo>
                <a:close/>
              </a:path>
            </a:pathLst>
          </a:custGeom>
          <a:solidFill>
            <a:schemeClr val="accent1">
              <a:lumMod val="75000"/>
              <a:alpha val="100000"/>
            </a:schemeClr>
          </a:solidFill>
        </p:spPr>
      </p:sp>
      <p:sp>
        <p:nvSpPr>
          <p:cNvPr id="6" name="Freeform 6"/>
          <p:cNvSpPr/>
          <p:nvPr/>
        </p:nvSpPr>
        <p:spPr>
          <a:xfrm rot="-2296662">
            <a:off x="5082069" y="2980409"/>
            <a:ext cx="422364" cy="509626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1905000" y="952500"/>
                </a:moveTo>
                <a:lnTo>
                  <a:pt x="952500" y="0"/>
                </a:lnTo>
                <a:lnTo>
                  <a:pt x="952500" y="476250"/>
                </a:lnTo>
                <a:lnTo>
                  <a:pt x="0" y="476250"/>
                </a:lnTo>
                <a:lnTo>
                  <a:pt x="0" y="1428750"/>
                </a:lnTo>
                <a:lnTo>
                  <a:pt x="952500" y="1428750"/>
                </a:lnTo>
                <a:lnTo>
                  <a:pt x="952500" y="1905000"/>
                </a:lnTo>
                <a:lnTo>
                  <a:pt x="1905000" y="952500"/>
                </a:lnTo>
                <a:close/>
              </a:path>
            </a:pathLst>
          </a:custGeom>
          <a:solidFill>
            <a:schemeClr val="accent1">
              <a:lumMod val="75000"/>
              <a:alpha val="100000"/>
            </a:schemeClr>
          </a:solidFill>
        </p:spPr>
      </p:sp>
      <p:sp>
        <p:nvSpPr>
          <p:cNvPr id="7" name="Freeform 7"/>
          <p:cNvSpPr/>
          <p:nvPr/>
        </p:nvSpPr>
        <p:spPr>
          <a:xfrm rot="-6933846">
            <a:off x="4590610" y="4510035"/>
            <a:ext cx="422364" cy="509626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1905000" y="952500"/>
                </a:moveTo>
                <a:lnTo>
                  <a:pt x="952500" y="0"/>
                </a:lnTo>
                <a:lnTo>
                  <a:pt x="952500" y="476250"/>
                </a:lnTo>
                <a:lnTo>
                  <a:pt x="0" y="476250"/>
                </a:lnTo>
                <a:lnTo>
                  <a:pt x="0" y="1428750"/>
                </a:lnTo>
                <a:lnTo>
                  <a:pt x="952500" y="1428750"/>
                </a:lnTo>
                <a:lnTo>
                  <a:pt x="952500" y="1905000"/>
                </a:lnTo>
                <a:lnTo>
                  <a:pt x="1905000" y="952500"/>
                </a:lnTo>
                <a:close/>
              </a:path>
            </a:pathLst>
          </a:custGeom>
          <a:solidFill>
            <a:schemeClr val="accent1">
              <a:lumMod val="75000"/>
              <a:alpha val="100000"/>
            </a:schemeClr>
          </a:solidFill>
        </p:spPr>
      </p:sp>
      <p:sp>
        <p:nvSpPr>
          <p:cNvPr id="8" name="Freeform 8"/>
          <p:cNvSpPr/>
          <p:nvPr/>
        </p:nvSpPr>
        <p:spPr>
          <a:xfrm rot="10800000">
            <a:off x="5884214" y="5286197"/>
            <a:ext cx="422364" cy="509626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1905000" y="952500"/>
                </a:moveTo>
                <a:lnTo>
                  <a:pt x="952500" y="0"/>
                </a:lnTo>
                <a:lnTo>
                  <a:pt x="952500" y="476250"/>
                </a:lnTo>
                <a:lnTo>
                  <a:pt x="0" y="476250"/>
                </a:lnTo>
                <a:lnTo>
                  <a:pt x="0" y="1428750"/>
                </a:lnTo>
                <a:lnTo>
                  <a:pt x="952500" y="1428750"/>
                </a:lnTo>
                <a:lnTo>
                  <a:pt x="952500" y="1905000"/>
                </a:lnTo>
                <a:lnTo>
                  <a:pt x="1905000" y="952500"/>
                </a:lnTo>
                <a:close/>
              </a:path>
            </a:pathLst>
          </a:custGeom>
          <a:solidFill>
            <a:schemeClr val="accent1">
              <a:lumMod val="75000"/>
              <a:alpha val="100000"/>
            </a:schemeClr>
          </a:solidFill>
        </p:spPr>
      </p:sp>
      <p:sp>
        <p:nvSpPr>
          <p:cNvPr id="9" name="Freeform 9"/>
          <p:cNvSpPr/>
          <p:nvPr/>
        </p:nvSpPr>
        <p:spPr>
          <a:xfrm rot="6699367">
            <a:off x="7238684" y="4544360"/>
            <a:ext cx="422364" cy="509626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1905000" y="952500"/>
                </a:moveTo>
                <a:lnTo>
                  <a:pt x="952500" y="0"/>
                </a:lnTo>
                <a:lnTo>
                  <a:pt x="952500" y="476250"/>
                </a:lnTo>
                <a:lnTo>
                  <a:pt x="0" y="476250"/>
                </a:lnTo>
                <a:lnTo>
                  <a:pt x="0" y="1428750"/>
                </a:lnTo>
                <a:lnTo>
                  <a:pt x="952500" y="1428750"/>
                </a:lnTo>
                <a:lnTo>
                  <a:pt x="952500" y="1905000"/>
                </a:lnTo>
                <a:lnTo>
                  <a:pt x="1905000" y="952500"/>
                </a:lnTo>
                <a:close/>
              </a:path>
            </a:pathLst>
          </a:custGeom>
          <a:solidFill>
            <a:schemeClr val="accent1">
              <a:lumMod val="75000"/>
              <a:alpha val="100000"/>
            </a:schemeClr>
          </a:solidFill>
        </p:spPr>
      </p:sp>
      <p:sp>
        <p:nvSpPr>
          <p:cNvPr id="10" name="TextBox 10"/>
          <p:cNvSpPr txBox="1"/>
          <p:nvPr/>
        </p:nvSpPr>
        <p:spPr>
          <a:xfrm>
            <a:off x="8171891" y="3318396"/>
            <a:ext cx="3209925" cy="12096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后台数据库需考虑以上因素，采用最新技术，是计算机科学重要分支。</a:t>
            </a:r>
          </a:p>
        </p:txBody>
      </p:sp>
      <p:sp>
        <p:nvSpPr>
          <p:cNvPr id="11" name="Freeform 11"/>
          <p:cNvSpPr/>
          <p:nvPr/>
        </p:nvSpPr>
        <p:spPr>
          <a:xfrm>
            <a:off x="5821069" y="2864915"/>
            <a:ext cx="571400" cy="57140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47180" y="28632"/>
                </a:moveTo>
                <a:lnTo>
                  <a:pt x="19907" y="83468"/>
                </a:lnTo>
                <a:lnTo>
                  <a:pt x="147304" y="137874"/>
                </a:lnTo>
                <a:lnTo>
                  <a:pt x="276015" y="83344"/>
                </a:lnTo>
                <a:lnTo>
                  <a:pt x="147180" y="28632"/>
                </a:lnTo>
                <a:close/>
                <a:moveTo>
                  <a:pt x="152400" y="144723"/>
                </a:moveTo>
                <a:lnTo>
                  <a:pt x="152400" y="276168"/>
                </a:lnTo>
                <a:lnTo>
                  <a:pt x="276177" y="217408"/>
                </a:lnTo>
                <a:lnTo>
                  <a:pt x="276177" y="92145"/>
                </a:lnTo>
                <a:lnTo>
                  <a:pt x="152400" y="144723"/>
                </a:lnTo>
                <a:close/>
                <a:moveTo>
                  <a:pt x="19098" y="217408"/>
                </a:moveTo>
                <a:lnTo>
                  <a:pt x="143294" y="276168"/>
                </a:lnTo>
                <a:lnTo>
                  <a:pt x="143294" y="144723"/>
                </a:lnTo>
                <a:lnTo>
                  <a:pt x="19098" y="92145"/>
                </a:lnTo>
                <a:lnTo>
                  <a:pt x="19098" y="217408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2" name="AutoShape 12"/>
          <p:cNvSpPr/>
          <p:nvPr/>
        </p:nvSpPr>
        <p:spPr>
          <a:xfrm>
            <a:off x="6973593" y="3379295"/>
            <a:ext cx="1097280" cy="1097280"/>
          </a:xfrm>
          <a:prstGeom prst="ellipse">
            <a:avLst/>
          </a:prstGeom>
          <a:solidFill>
            <a:schemeClr val="accent3">
              <a:alpha val="100000"/>
            </a:schemeClr>
          </a:solidFill>
        </p:spPr>
      </p:sp>
      <p:sp>
        <p:nvSpPr>
          <p:cNvPr id="13" name="Freeform 13"/>
          <p:cNvSpPr/>
          <p:nvPr/>
        </p:nvSpPr>
        <p:spPr>
          <a:xfrm>
            <a:off x="7266066" y="3659577"/>
            <a:ext cx="512333" cy="512333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209550"/>
                </a:moveTo>
                <a:lnTo>
                  <a:pt x="152410" y="247650"/>
                </a:lnTo>
                <a:lnTo>
                  <a:pt x="304800" y="209550"/>
                </a:lnTo>
                <a:lnTo>
                  <a:pt x="304800" y="247650"/>
                </a:lnTo>
                <a:lnTo>
                  <a:pt x="152410" y="285750"/>
                </a:lnTo>
                <a:lnTo>
                  <a:pt x="0" y="247650"/>
                </a:lnTo>
                <a:close/>
                <a:moveTo>
                  <a:pt x="0" y="133350"/>
                </a:moveTo>
                <a:lnTo>
                  <a:pt x="152410" y="171450"/>
                </a:lnTo>
                <a:lnTo>
                  <a:pt x="304800" y="133350"/>
                </a:lnTo>
                <a:lnTo>
                  <a:pt x="304800" y="171450"/>
                </a:lnTo>
                <a:lnTo>
                  <a:pt x="152410" y="209550"/>
                </a:lnTo>
                <a:lnTo>
                  <a:pt x="0" y="171450"/>
                </a:lnTo>
                <a:close/>
                <a:moveTo>
                  <a:pt x="0" y="57150"/>
                </a:moveTo>
                <a:lnTo>
                  <a:pt x="152410" y="19050"/>
                </a:lnTo>
                <a:lnTo>
                  <a:pt x="304800" y="57150"/>
                </a:lnTo>
                <a:lnTo>
                  <a:pt x="304800" y="95250"/>
                </a:lnTo>
                <a:lnTo>
                  <a:pt x="152410" y="133350"/>
                </a:lnTo>
                <a:lnTo>
                  <a:pt x="0" y="9525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4" name="AutoShape 14"/>
          <p:cNvSpPr/>
          <p:nvPr/>
        </p:nvSpPr>
        <p:spPr>
          <a:xfrm>
            <a:off x="4116258" y="3379295"/>
            <a:ext cx="1097280" cy="1097280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5" name="Freeform 15"/>
          <p:cNvSpPr/>
          <p:nvPr/>
        </p:nvSpPr>
        <p:spPr>
          <a:xfrm>
            <a:off x="4418097" y="3668943"/>
            <a:ext cx="493600" cy="49360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91440"/>
                </a:moveTo>
                <a:lnTo>
                  <a:pt x="152400" y="0"/>
                </a:lnTo>
                <a:lnTo>
                  <a:pt x="304800" y="91440"/>
                </a:lnTo>
                <a:lnTo>
                  <a:pt x="304800" y="121920"/>
                </a:lnTo>
                <a:lnTo>
                  <a:pt x="0" y="121920"/>
                </a:lnTo>
                <a:lnTo>
                  <a:pt x="0" y="91440"/>
                </a:lnTo>
                <a:close/>
                <a:moveTo>
                  <a:pt x="0" y="274320"/>
                </a:moveTo>
                <a:lnTo>
                  <a:pt x="304800" y="274320"/>
                </a:lnTo>
                <a:lnTo>
                  <a:pt x="304800" y="304800"/>
                </a:lnTo>
                <a:lnTo>
                  <a:pt x="0" y="304800"/>
                </a:lnTo>
                <a:lnTo>
                  <a:pt x="0" y="274320"/>
                </a:lnTo>
                <a:close/>
                <a:moveTo>
                  <a:pt x="30480" y="243840"/>
                </a:moveTo>
                <a:lnTo>
                  <a:pt x="274320" y="243840"/>
                </a:lnTo>
                <a:lnTo>
                  <a:pt x="274320" y="274320"/>
                </a:lnTo>
                <a:lnTo>
                  <a:pt x="30480" y="274320"/>
                </a:lnTo>
                <a:lnTo>
                  <a:pt x="30480" y="243840"/>
                </a:lnTo>
                <a:close/>
                <a:moveTo>
                  <a:pt x="30480" y="121920"/>
                </a:moveTo>
                <a:lnTo>
                  <a:pt x="91440" y="121920"/>
                </a:lnTo>
                <a:lnTo>
                  <a:pt x="91440" y="243840"/>
                </a:lnTo>
                <a:lnTo>
                  <a:pt x="30480" y="243840"/>
                </a:lnTo>
                <a:lnTo>
                  <a:pt x="30480" y="121920"/>
                </a:lnTo>
                <a:close/>
                <a:moveTo>
                  <a:pt x="121920" y="121920"/>
                </a:moveTo>
                <a:lnTo>
                  <a:pt x="182880" y="121920"/>
                </a:lnTo>
                <a:lnTo>
                  <a:pt x="182880" y="243840"/>
                </a:lnTo>
                <a:lnTo>
                  <a:pt x="121920" y="243840"/>
                </a:lnTo>
                <a:lnTo>
                  <a:pt x="121920" y="121920"/>
                </a:lnTo>
                <a:close/>
                <a:moveTo>
                  <a:pt x="213360" y="121920"/>
                </a:moveTo>
                <a:lnTo>
                  <a:pt x="274320" y="121920"/>
                </a:lnTo>
                <a:lnTo>
                  <a:pt x="274320" y="243840"/>
                </a:lnTo>
                <a:lnTo>
                  <a:pt x="213360" y="243840"/>
                </a:lnTo>
                <a:lnTo>
                  <a:pt x="213360" y="12192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6" name="Freeform 16"/>
          <p:cNvSpPr/>
          <p:nvPr/>
        </p:nvSpPr>
        <p:spPr>
          <a:xfrm>
            <a:off x="5034007" y="5314781"/>
            <a:ext cx="476843" cy="476843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16843" y="182880"/>
                </a:moveTo>
                <a:lnTo>
                  <a:pt x="30480" y="182880"/>
                </a:lnTo>
                <a:lnTo>
                  <a:pt x="30480" y="304800"/>
                </a:lnTo>
                <a:lnTo>
                  <a:pt x="0" y="304800"/>
                </a:lnTo>
                <a:lnTo>
                  <a:pt x="0" y="0"/>
                </a:lnTo>
                <a:lnTo>
                  <a:pt x="182880" y="0"/>
                </a:lnTo>
                <a:lnTo>
                  <a:pt x="187957" y="30480"/>
                </a:lnTo>
                <a:lnTo>
                  <a:pt x="304800" y="30480"/>
                </a:lnTo>
                <a:lnTo>
                  <a:pt x="259080" y="121920"/>
                </a:lnTo>
                <a:lnTo>
                  <a:pt x="304800" y="213360"/>
                </a:lnTo>
                <a:lnTo>
                  <a:pt x="121920" y="213360"/>
                </a:lnTo>
                <a:lnTo>
                  <a:pt x="116843" y="18288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7" name="Freeform 17"/>
          <p:cNvSpPr/>
          <p:nvPr/>
        </p:nvSpPr>
        <p:spPr>
          <a:xfrm>
            <a:off x="6589033" y="5255782"/>
            <a:ext cx="570456" cy="570456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310886" y="167269"/>
                </a:moveTo>
                <a:cubicBezTo>
                  <a:pt x="310886" y="167269"/>
                  <a:pt x="267148" y="122672"/>
                  <a:pt x="206873" y="122672"/>
                </a:cubicBezTo>
                <a:cubicBezTo>
                  <a:pt x="147980" y="122672"/>
                  <a:pt x="89764" y="167269"/>
                  <a:pt x="89764" y="167269"/>
                </a:cubicBezTo>
                <a:lnTo>
                  <a:pt x="57064" y="153619"/>
                </a:lnTo>
                <a:lnTo>
                  <a:pt x="57064" y="193662"/>
                </a:lnTo>
                <a:cubicBezTo>
                  <a:pt x="62217" y="195415"/>
                  <a:pt x="65989" y="200158"/>
                  <a:pt x="65989" y="205902"/>
                </a:cubicBezTo>
                <a:cubicBezTo>
                  <a:pt x="65989" y="211703"/>
                  <a:pt x="62141" y="216456"/>
                  <a:pt x="56912" y="218170"/>
                </a:cubicBezTo>
                <a:lnTo>
                  <a:pt x="66580" y="245135"/>
                </a:lnTo>
                <a:lnTo>
                  <a:pt x="38043" y="245135"/>
                </a:lnTo>
                <a:lnTo>
                  <a:pt x="47796" y="217942"/>
                </a:lnTo>
                <a:cubicBezTo>
                  <a:pt x="43110" y="215951"/>
                  <a:pt x="39834" y="211322"/>
                  <a:pt x="39834" y="205902"/>
                </a:cubicBezTo>
                <a:cubicBezTo>
                  <a:pt x="39834" y="200597"/>
                  <a:pt x="43015" y="196082"/>
                  <a:pt x="47558" y="194024"/>
                </a:cubicBezTo>
                <a:lnTo>
                  <a:pt x="47558" y="149647"/>
                </a:lnTo>
                <a:lnTo>
                  <a:pt x="0" y="129816"/>
                </a:lnTo>
                <a:lnTo>
                  <a:pt x="209255" y="35890"/>
                </a:lnTo>
                <a:lnTo>
                  <a:pt x="401241" y="130997"/>
                </a:lnTo>
                <a:lnTo>
                  <a:pt x="310886" y="167269"/>
                </a:lnTo>
                <a:close/>
                <a:moveTo>
                  <a:pt x="204492" y="145266"/>
                </a:moveTo>
                <a:cubicBezTo>
                  <a:pt x="265128" y="145266"/>
                  <a:pt x="294846" y="177365"/>
                  <a:pt x="294846" y="177365"/>
                </a:cubicBezTo>
                <a:lnTo>
                  <a:pt x="294846" y="243945"/>
                </a:lnTo>
                <a:cubicBezTo>
                  <a:pt x="294846" y="243945"/>
                  <a:pt x="263938" y="268910"/>
                  <a:pt x="199739" y="268910"/>
                </a:cubicBezTo>
                <a:cubicBezTo>
                  <a:pt x="135541" y="268910"/>
                  <a:pt x="114138" y="243945"/>
                  <a:pt x="114138" y="243945"/>
                </a:cubicBezTo>
                <a:lnTo>
                  <a:pt x="114138" y="177365"/>
                </a:lnTo>
                <a:cubicBezTo>
                  <a:pt x="114138" y="177365"/>
                  <a:pt x="143856" y="145266"/>
                  <a:pt x="204492" y="145266"/>
                </a:cubicBezTo>
                <a:close/>
                <a:moveTo>
                  <a:pt x="203302" y="254641"/>
                </a:moveTo>
                <a:cubicBezTo>
                  <a:pt x="245326" y="254641"/>
                  <a:pt x="279397" y="246116"/>
                  <a:pt x="279397" y="235620"/>
                </a:cubicBezTo>
                <a:cubicBezTo>
                  <a:pt x="279397" y="225123"/>
                  <a:pt x="245326" y="216599"/>
                  <a:pt x="203302" y="216599"/>
                </a:cubicBezTo>
                <a:cubicBezTo>
                  <a:pt x="161277" y="216599"/>
                  <a:pt x="127216" y="225123"/>
                  <a:pt x="127216" y="235620"/>
                </a:cubicBezTo>
                <a:cubicBezTo>
                  <a:pt x="127216" y="246116"/>
                  <a:pt x="161277" y="254641"/>
                  <a:pt x="203302" y="254641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8" name="TextBox 18"/>
          <p:cNvSpPr txBox="1"/>
          <p:nvPr/>
        </p:nvSpPr>
        <p:spPr>
          <a:xfrm>
            <a:off x="7879518" y="4987861"/>
            <a:ext cx="3209925" cy="12096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数据库具有数据结构化、最低冗余度、较高程序与数据独立性以及易于扩充、易于编制应用程序等优点。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653186" y="3304902"/>
            <a:ext cx="3209925" cy="12096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数据库访问技术决定了整个项目的访问效率，本项目将使用ADO数据库访问技术。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082466" y="4987747"/>
            <a:ext cx="3209925" cy="12096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考虑到实际情况，MySQL是一款免费的数据库软件，本项目将使用MySQL作为后台数据库管理平台。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4488661" y="1252888"/>
            <a:ext cx="3209925" cy="12096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在开发物业管理系统时，需要考虑用户需求、系统功能和性能要求等因素来设计和优化数据。</a:t>
            </a:r>
          </a:p>
        </p:txBody>
      </p:sp>
      <p:grpSp>
        <p:nvGrpSpPr>
          <p:cNvPr id="22" name="Group 22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23" name="AutoShape 23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40" name="AutoShape 40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41" name="AutoShape 41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2" name="AutoShape 42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3" name="TextBox 43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选择数据库</a:t>
              </a: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alphaModFix amt="70000"/>
          </a:blip>
          <a:srcRect l="16675" r="16675"/>
          <a:stretch>
            <a:fillRect/>
          </a:stretch>
        </p:blipFill>
        <p:spPr>
          <a:xfrm>
            <a:off x="7092556" y="1559288"/>
            <a:ext cx="4492828" cy="4492828"/>
          </a:xfrm>
          <a:prstGeom prst="roundRect">
            <a:avLst/>
          </a:prstGeom>
        </p:spPr>
      </p:pic>
      <p:sp>
        <p:nvSpPr>
          <p:cNvPr id="3" name="Freeform 3"/>
          <p:cNvSpPr/>
          <p:nvPr/>
        </p:nvSpPr>
        <p:spPr>
          <a:xfrm>
            <a:off x="557080" y="1431615"/>
            <a:ext cx="1511760" cy="1373901"/>
          </a:xfrm>
          <a:custGeom>
            <a:avLst/>
            <a:gdLst/>
            <a:ahLst/>
            <a:cxnLst/>
            <a:rect l="l" t="t" r="r" b="b"/>
            <a:pathLst>
              <a:path w="1181062" h="1073360">
                <a:moveTo>
                  <a:pt x="0" y="0"/>
                </a:moveTo>
                <a:lnTo>
                  <a:pt x="1046892" y="0"/>
                </a:lnTo>
                <a:quadBezTo>
                  <a:pt x="1181062" y="0"/>
                  <a:pt x="1181062" y="134170"/>
                </a:quadBezTo>
                <a:lnTo>
                  <a:pt x="1181062" y="1073360"/>
                </a:lnTo>
                <a:lnTo>
                  <a:pt x="134170" y="1073360"/>
                </a:lnTo>
                <a:quadBezTo>
                  <a:pt x="0" y="1073360"/>
                  <a:pt x="0" y="939190"/>
                </a:quad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4" name="TextBox 4"/>
          <p:cNvSpPr txBox="1"/>
          <p:nvPr/>
        </p:nvSpPr>
        <p:spPr>
          <a:xfrm>
            <a:off x="720871" y="1321887"/>
            <a:ext cx="1111026" cy="1615440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577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</a:p>
        </p:txBody>
      </p:sp>
      <p:sp>
        <p:nvSpPr>
          <p:cNvPr id="5" name="Freeform 5"/>
          <p:cNvSpPr/>
          <p:nvPr/>
        </p:nvSpPr>
        <p:spPr>
          <a:xfrm>
            <a:off x="539110" y="3161277"/>
            <a:ext cx="1511760" cy="1373901"/>
          </a:xfrm>
          <a:custGeom>
            <a:avLst/>
            <a:gdLst/>
            <a:ahLst/>
            <a:cxnLst/>
            <a:rect l="l" t="t" r="r" b="b"/>
            <a:pathLst>
              <a:path w="1181062" h="1073360">
                <a:moveTo>
                  <a:pt x="0" y="0"/>
                </a:moveTo>
                <a:lnTo>
                  <a:pt x="1046892" y="0"/>
                </a:lnTo>
                <a:quadBezTo>
                  <a:pt x="1181062" y="0"/>
                  <a:pt x="1181062" y="134170"/>
                </a:quadBezTo>
                <a:lnTo>
                  <a:pt x="1181062" y="1073360"/>
                </a:lnTo>
                <a:lnTo>
                  <a:pt x="134170" y="1073360"/>
                </a:lnTo>
                <a:quadBezTo>
                  <a:pt x="0" y="1073360"/>
                  <a:pt x="0" y="939190"/>
                </a:quad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6" name="TextBox 6"/>
          <p:cNvSpPr txBox="1"/>
          <p:nvPr/>
        </p:nvSpPr>
        <p:spPr>
          <a:xfrm>
            <a:off x="727285" y="3051549"/>
            <a:ext cx="1111026" cy="1615440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577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</a:p>
        </p:txBody>
      </p:sp>
      <p:sp>
        <p:nvSpPr>
          <p:cNvPr id="7" name="Freeform 7"/>
          <p:cNvSpPr/>
          <p:nvPr/>
        </p:nvSpPr>
        <p:spPr>
          <a:xfrm>
            <a:off x="575049" y="4866556"/>
            <a:ext cx="1511760" cy="1373901"/>
          </a:xfrm>
          <a:custGeom>
            <a:avLst/>
            <a:gdLst/>
            <a:ahLst/>
            <a:cxnLst/>
            <a:rect l="l" t="t" r="r" b="b"/>
            <a:pathLst>
              <a:path w="1181062" h="1073360">
                <a:moveTo>
                  <a:pt x="0" y="0"/>
                </a:moveTo>
                <a:lnTo>
                  <a:pt x="1046892" y="0"/>
                </a:lnTo>
                <a:quadBezTo>
                  <a:pt x="1181062" y="0"/>
                  <a:pt x="1181062" y="134170"/>
                </a:quadBezTo>
                <a:lnTo>
                  <a:pt x="1181062" y="1073360"/>
                </a:lnTo>
                <a:lnTo>
                  <a:pt x="134170" y="1073360"/>
                </a:lnTo>
                <a:quadBezTo>
                  <a:pt x="0" y="1073360"/>
                  <a:pt x="0" y="939190"/>
                </a:quad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8" name="TextBox 8"/>
          <p:cNvSpPr txBox="1"/>
          <p:nvPr/>
        </p:nvSpPr>
        <p:spPr>
          <a:xfrm>
            <a:off x="751032" y="4756828"/>
            <a:ext cx="1111026" cy="1615440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577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248535" y="1431615"/>
            <a:ext cx="4235703" cy="1341120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具体的数据库设计需要参考需求分析文档。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2248535" y="3135142"/>
            <a:ext cx="4235703" cy="1341120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整个项目对象有7种信息，所以对应的数据库也需要包含这7种信息。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2248535" y="4866556"/>
            <a:ext cx="4235703" cy="1341120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本项目需要包含以下7个数据库表。</a:t>
            </a:r>
          </a:p>
        </p:txBody>
      </p:sp>
      <p:grpSp>
        <p:nvGrpSpPr>
          <p:cNvPr id="12" name="Group 12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3" name="AutoShape 13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3" name="TextBox 33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数据库结构设计</a:t>
              </a: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636033" y="1751287"/>
            <a:ext cx="3519940" cy="4234459"/>
          </a:xfrm>
          <a:prstGeom prst="roundRect">
            <a:avLst/>
          </a:prstGeom>
          <a:solidFill>
            <a:schemeClr val="accent2">
              <a:alpha val="100000"/>
            </a:schemeClr>
          </a:solidFill>
        </p:spPr>
      </p:sp>
      <p:cxnSp>
        <p:nvCxnSpPr>
          <p:cNvPr id="3" name="Connector 3"/>
          <p:cNvCxnSpPr/>
          <p:nvPr/>
        </p:nvCxnSpPr>
        <p:spPr>
          <a:xfrm>
            <a:off x="1068653" y="2719942"/>
            <a:ext cx="2654699" cy="0"/>
          </a:xfrm>
          <a:prstGeom prst="line">
            <a:avLst/>
          </a:prstGeom>
          <a:ln w="9525">
            <a:solidFill>
              <a:srgbClr val="FFFFFF">
                <a:alpha val="100000"/>
              </a:srgbClr>
            </a:solidFill>
            <a:prstDash val="solid"/>
            <a:headEnd type="oval"/>
            <a:tailEnd type="none"/>
          </a:ln>
        </p:spPr>
      </p:cxnSp>
      <p:sp>
        <p:nvSpPr>
          <p:cNvPr id="4" name="TextBox 4"/>
          <p:cNvSpPr txBox="1"/>
          <p:nvPr/>
        </p:nvSpPr>
        <p:spPr>
          <a:xfrm>
            <a:off x="695570" y="1775671"/>
            <a:ext cx="3353958" cy="93345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 algn="ctr">
              <a:lnSpc>
                <a:spcPct val="186000"/>
              </a:lnSpc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user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894460" y="2924197"/>
            <a:ext cx="3000375" cy="27527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用户信息表。</a:t>
            </a:r>
          </a:p>
        </p:txBody>
      </p:sp>
      <p:sp>
        <p:nvSpPr>
          <p:cNvPr id="6" name="AutoShape 6"/>
          <p:cNvSpPr/>
          <p:nvPr/>
        </p:nvSpPr>
        <p:spPr>
          <a:xfrm>
            <a:off x="4403619" y="1751287"/>
            <a:ext cx="3519940" cy="4234459"/>
          </a:xfrm>
          <a:prstGeom prst="roundRect">
            <a:avLst/>
          </a:prstGeom>
          <a:solidFill>
            <a:schemeClr val="accent2">
              <a:alpha val="100000"/>
            </a:schemeClr>
          </a:solidFill>
        </p:spPr>
      </p:sp>
      <p:cxnSp>
        <p:nvCxnSpPr>
          <p:cNvPr id="7" name="Connector 7"/>
          <p:cNvCxnSpPr/>
          <p:nvPr/>
        </p:nvCxnSpPr>
        <p:spPr>
          <a:xfrm>
            <a:off x="4836240" y="2719942"/>
            <a:ext cx="2654699" cy="0"/>
          </a:xfrm>
          <a:prstGeom prst="line">
            <a:avLst/>
          </a:prstGeom>
          <a:ln w="9525">
            <a:solidFill>
              <a:srgbClr val="FFFFFF">
                <a:alpha val="100000"/>
              </a:srgbClr>
            </a:solidFill>
            <a:prstDash val="solid"/>
            <a:headEnd type="oval"/>
            <a:tailEnd type="none"/>
          </a:ln>
        </p:spPr>
      </p:cxnSp>
      <p:sp>
        <p:nvSpPr>
          <p:cNvPr id="8" name="TextBox 8"/>
          <p:cNvSpPr txBox="1"/>
          <p:nvPr/>
        </p:nvSpPr>
        <p:spPr>
          <a:xfrm>
            <a:off x="4489344" y="1899496"/>
            <a:ext cx="3368604" cy="685800"/>
          </a:xfrm>
          <a:prstGeom prst="rect">
            <a:avLst/>
          </a:prstGeom>
        </p:spPr>
        <p:txBody>
          <a:bodyPr vert="horz" wrap="square" lIns="0" tIns="0" rIns="0" bIns="0" rtlCol="0" anchor="ctr" anchorCtr="1">
            <a:normAutofit/>
          </a:bodyPr>
          <a:lstStyle/>
          <a:p>
            <a:pPr algn="ctr">
              <a:lnSpc>
                <a:spcPct val="186000"/>
              </a:lnSpc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price_type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62047" y="2924197"/>
            <a:ext cx="3000375" cy="27527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费用类型表。</a:t>
            </a:r>
          </a:p>
        </p:txBody>
      </p:sp>
      <p:sp>
        <p:nvSpPr>
          <p:cNvPr id="10" name="AutoShape 10"/>
          <p:cNvSpPr/>
          <p:nvPr/>
        </p:nvSpPr>
        <p:spPr>
          <a:xfrm>
            <a:off x="8171205" y="1751287"/>
            <a:ext cx="3519940" cy="4234459"/>
          </a:xfrm>
          <a:prstGeom prst="roundRect">
            <a:avLst/>
          </a:prstGeom>
          <a:solidFill>
            <a:schemeClr val="accent2">
              <a:alpha val="100000"/>
            </a:schemeClr>
          </a:solidFill>
        </p:spPr>
      </p:sp>
      <p:cxnSp>
        <p:nvCxnSpPr>
          <p:cNvPr id="11" name="Connector 11"/>
          <p:cNvCxnSpPr/>
          <p:nvPr/>
        </p:nvCxnSpPr>
        <p:spPr>
          <a:xfrm>
            <a:off x="8603826" y="2719942"/>
            <a:ext cx="2654699" cy="0"/>
          </a:xfrm>
          <a:prstGeom prst="line">
            <a:avLst/>
          </a:prstGeom>
          <a:ln w="9525">
            <a:solidFill>
              <a:srgbClr val="FFFFFF">
                <a:alpha val="100000"/>
              </a:srgbClr>
            </a:solidFill>
            <a:prstDash val="solid"/>
            <a:headEnd type="oval"/>
            <a:tailEnd type="none"/>
          </a:ln>
        </p:spPr>
      </p:cxnSp>
      <p:sp>
        <p:nvSpPr>
          <p:cNvPr id="12" name="TextBox 12"/>
          <p:cNvSpPr txBox="1"/>
          <p:nvPr/>
        </p:nvSpPr>
        <p:spPr>
          <a:xfrm>
            <a:off x="8244774" y="1751287"/>
            <a:ext cx="3353753" cy="933450"/>
          </a:xfrm>
          <a:prstGeom prst="rect">
            <a:avLst/>
          </a:prstGeom>
        </p:spPr>
        <p:txBody>
          <a:bodyPr vert="horz" wrap="square" lIns="0" tIns="0" rIns="0" bIns="0" rtlCol="0" anchor="ctr" anchorCtr="1">
            <a:normAutofit/>
          </a:bodyPr>
          <a:lstStyle/>
          <a:p>
            <a:pPr algn="ctr">
              <a:lnSpc>
                <a:spcPct val="186000"/>
              </a:lnSpc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master_info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8429633" y="2924197"/>
            <a:ext cx="3000375" cy="27527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业主信息表。</a:t>
            </a:r>
          </a:p>
        </p:txBody>
      </p:sp>
      <p:grpSp>
        <p:nvGrpSpPr>
          <p:cNvPr id="14" name="Group 14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5" name="AutoShape 15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5" name="TextBox 35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数据库结构设计</a:t>
              </a: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nector 2"/>
          <p:cNvCxnSpPr/>
          <p:nvPr/>
        </p:nvCxnSpPr>
        <p:spPr>
          <a:xfrm>
            <a:off x="2076105" y="2148223"/>
            <a:ext cx="9119960" cy="0"/>
          </a:xfrm>
          <a:prstGeom prst="line">
            <a:avLst/>
          </a:prstGeom>
          <a:ln w="9525">
            <a:solidFill>
              <a:schemeClr val="accent1"/>
            </a:solidFill>
            <a:prstDash val="solid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" name="TextBox 3"/>
          <p:cNvSpPr txBox="1"/>
          <p:nvPr/>
        </p:nvSpPr>
        <p:spPr>
          <a:xfrm>
            <a:off x="2130122" y="1133367"/>
            <a:ext cx="4521094" cy="398526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77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master_use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2167265" y="1629392"/>
            <a:ext cx="10138810" cy="350901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96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业主消费指数表。</a:t>
            </a:r>
          </a:p>
        </p:txBody>
      </p:sp>
      <p:sp>
        <p:nvSpPr>
          <p:cNvPr id="5" name="AutoShape 5"/>
          <p:cNvSpPr/>
          <p:nvPr/>
        </p:nvSpPr>
        <p:spPr>
          <a:xfrm rot="2700000">
            <a:off x="869478" y="1627599"/>
            <a:ext cx="1044352" cy="1044352"/>
          </a:xfrm>
          <a:prstGeom prst="teardrop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6" name="Freeform 6"/>
          <p:cNvSpPr/>
          <p:nvPr/>
        </p:nvSpPr>
        <p:spPr>
          <a:xfrm>
            <a:off x="1106151" y="1893154"/>
            <a:ext cx="513241" cy="513241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52800" y="79486"/>
                </a:moveTo>
                <a:cubicBezTo>
                  <a:pt x="152800" y="79486"/>
                  <a:pt x="133750" y="38891"/>
                  <a:pt x="90888" y="38891"/>
                </a:cubicBezTo>
                <a:cubicBezTo>
                  <a:pt x="44053" y="38891"/>
                  <a:pt x="19450" y="78581"/>
                  <a:pt x="19450" y="118262"/>
                </a:cubicBezTo>
                <a:cubicBezTo>
                  <a:pt x="19450" y="184147"/>
                  <a:pt x="152800" y="265900"/>
                  <a:pt x="152800" y="265900"/>
                </a:cubicBezTo>
                <a:cubicBezTo>
                  <a:pt x="152800" y="265900"/>
                  <a:pt x="285350" y="184937"/>
                  <a:pt x="285350" y="118262"/>
                </a:cubicBezTo>
                <a:cubicBezTo>
                  <a:pt x="285350" y="77781"/>
                  <a:pt x="259956" y="38891"/>
                  <a:pt x="214713" y="38891"/>
                </a:cubicBezTo>
                <a:cubicBezTo>
                  <a:pt x="169469" y="38891"/>
                  <a:pt x="152800" y="79486"/>
                  <a:pt x="152800" y="79486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cxnSp>
        <p:nvCxnSpPr>
          <p:cNvPr id="7" name="Connector 7"/>
          <p:cNvCxnSpPr/>
          <p:nvPr/>
        </p:nvCxnSpPr>
        <p:spPr>
          <a:xfrm>
            <a:off x="2454057" y="3429801"/>
            <a:ext cx="9119960" cy="0"/>
          </a:xfrm>
          <a:prstGeom prst="line">
            <a:avLst/>
          </a:prstGeom>
          <a:ln w="9525">
            <a:solidFill>
              <a:schemeClr val="accent1"/>
            </a:solidFill>
            <a:prstDash val="solid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" name="TextBox 8"/>
          <p:cNvSpPr txBox="1"/>
          <p:nvPr/>
        </p:nvSpPr>
        <p:spPr>
          <a:xfrm>
            <a:off x="2508074" y="2414945"/>
            <a:ext cx="4521094" cy="398526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77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community_info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545217" y="2910971"/>
            <a:ext cx="10138810" cy="350901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96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小区信息表。</a:t>
            </a:r>
          </a:p>
        </p:txBody>
      </p:sp>
      <p:sp>
        <p:nvSpPr>
          <p:cNvPr id="10" name="AutoShape 10"/>
          <p:cNvSpPr/>
          <p:nvPr/>
        </p:nvSpPr>
        <p:spPr>
          <a:xfrm rot="2700000">
            <a:off x="1247430" y="2909177"/>
            <a:ext cx="1044352" cy="1044352"/>
          </a:xfrm>
          <a:prstGeom prst="teardrop">
            <a:avLst/>
          </a:prstGeom>
          <a:solidFill>
            <a:schemeClr val="accent2">
              <a:alpha val="100000"/>
            </a:schemeClr>
          </a:solidFill>
        </p:spPr>
      </p:sp>
      <p:cxnSp>
        <p:nvCxnSpPr>
          <p:cNvPr id="11" name="Connector 11"/>
          <p:cNvCxnSpPr/>
          <p:nvPr/>
        </p:nvCxnSpPr>
        <p:spPr>
          <a:xfrm>
            <a:off x="2076105" y="4711380"/>
            <a:ext cx="9119960" cy="0"/>
          </a:xfrm>
          <a:prstGeom prst="line">
            <a:avLst/>
          </a:prstGeom>
          <a:ln w="9525">
            <a:solidFill>
              <a:schemeClr val="accent1"/>
            </a:solidFill>
            <a:prstDash val="solid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2" name="TextBox 12"/>
          <p:cNvSpPr txBox="1"/>
          <p:nvPr/>
        </p:nvSpPr>
        <p:spPr>
          <a:xfrm>
            <a:off x="2130122" y="3696523"/>
            <a:ext cx="4521094" cy="398526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77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building_info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2167265" y="4192549"/>
            <a:ext cx="10138810" cy="350901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96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楼宇信息表。</a:t>
            </a:r>
          </a:p>
        </p:txBody>
      </p:sp>
      <p:sp>
        <p:nvSpPr>
          <p:cNvPr id="14" name="AutoShape 14"/>
          <p:cNvSpPr/>
          <p:nvPr/>
        </p:nvSpPr>
        <p:spPr>
          <a:xfrm rot="2700000">
            <a:off x="869478" y="4190755"/>
            <a:ext cx="1044352" cy="1044352"/>
          </a:xfrm>
          <a:prstGeom prst="teardrop">
            <a:avLst/>
          </a:prstGeom>
          <a:solidFill>
            <a:schemeClr val="accent1">
              <a:alpha val="100000"/>
            </a:schemeClr>
          </a:solidFill>
        </p:spPr>
      </p:sp>
      <p:cxnSp>
        <p:nvCxnSpPr>
          <p:cNvPr id="15" name="Connector 15"/>
          <p:cNvCxnSpPr/>
          <p:nvPr/>
        </p:nvCxnSpPr>
        <p:spPr>
          <a:xfrm>
            <a:off x="2454057" y="5992957"/>
            <a:ext cx="9119960" cy="0"/>
          </a:xfrm>
          <a:prstGeom prst="line">
            <a:avLst/>
          </a:prstGeom>
          <a:ln w="9525">
            <a:solidFill>
              <a:schemeClr val="accent1"/>
            </a:solidFill>
            <a:prstDash val="solid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6" name="TextBox 16"/>
          <p:cNvSpPr txBox="1"/>
          <p:nvPr/>
        </p:nvSpPr>
        <p:spPr>
          <a:xfrm>
            <a:off x="2508074" y="4978101"/>
            <a:ext cx="4521094" cy="398526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77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community_use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2545217" y="5474127"/>
            <a:ext cx="10138810" cy="350901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96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物业消费指数表。</a:t>
            </a:r>
          </a:p>
        </p:txBody>
      </p:sp>
      <p:sp>
        <p:nvSpPr>
          <p:cNvPr id="18" name="AutoShape 18"/>
          <p:cNvSpPr/>
          <p:nvPr/>
        </p:nvSpPr>
        <p:spPr>
          <a:xfrm rot="2700000">
            <a:off x="1247430" y="5472333"/>
            <a:ext cx="1044352" cy="1044352"/>
          </a:xfrm>
          <a:prstGeom prst="teardrop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9" name="Freeform 19"/>
          <p:cNvSpPr/>
          <p:nvPr/>
        </p:nvSpPr>
        <p:spPr>
          <a:xfrm rot="-2700000">
            <a:off x="1437430" y="3136214"/>
            <a:ext cx="604615" cy="604615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22609" y="281264"/>
                </a:moveTo>
                <a:cubicBezTo>
                  <a:pt x="222609" y="281264"/>
                  <a:pt x="225800" y="262099"/>
                  <a:pt x="206121" y="238696"/>
                </a:cubicBezTo>
                <a:cubicBezTo>
                  <a:pt x="225276" y="184966"/>
                  <a:pt x="227933" y="136036"/>
                  <a:pt x="227933" y="136036"/>
                </a:cubicBezTo>
                <a:cubicBezTo>
                  <a:pt x="227933" y="136036"/>
                  <a:pt x="267300" y="145085"/>
                  <a:pt x="267300" y="183909"/>
                </a:cubicBezTo>
                <a:cubicBezTo>
                  <a:pt x="267291" y="250403"/>
                  <a:pt x="222609" y="281264"/>
                  <a:pt x="222609" y="281264"/>
                </a:cubicBezTo>
                <a:close/>
                <a:moveTo>
                  <a:pt x="114100" y="257918"/>
                </a:moveTo>
                <a:cubicBezTo>
                  <a:pt x="114100" y="257918"/>
                  <a:pt x="87735" y="173307"/>
                  <a:pt x="87735" y="138208"/>
                </a:cubicBezTo>
                <a:cubicBezTo>
                  <a:pt x="87735" y="122415"/>
                  <a:pt x="89516" y="108366"/>
                  <a:pt x="92288" y="95612"/>
                </a:cubicBezTo>
                <a:lnTo>
                  <a:pt x="212398" y="95612"/>
                </a:lnTo>
                <a:cubicBezTo>
                  <a:pt x="215189" y="108375"/>
                  <a:pt x="216980" y="122434"/>
                  <a:pt x="216980" y="138217"/>
                </a:cubicBezTo>
                <a:cubicBezTo>
                  <a:pt x="216980" y="172784"/>
                  <a:pt x="190691" y="257918"/>
                  <a:pt x="190691" y="257918"/>
                </a:cubicBezTo>
                <a:lnTo>
                  <a:pt x="114100" y="257918"/>
                </a:lnTo>
                <a:close/>
                <a:moveTo>
                  <a:pt x="152305" y="114957"/>
                </a:moveTo>
                <a:cubicBezTo>
                  <a:pt x="138798" y="114957"/>
                  <a:pt x="127845" y="125911"/>
                  <a:pt x="127845" y="139427"/>
                </a:cubicBezTo>
                <a:cubicBezTo>
                  <a:pt x="127845" y="152933"/>
                  <a:pt x="138798" y="163897"/>
                  <a:pt x="152305" y="163897"/>
                </a:cubicBezTo>
                <a:cubicBezTo>
                  <a:pt x="165811" y="163897"/>
                  <a:pt x="176774" y="152943"/>
                  <a:pt x="176774" y="139427"/>
                </a:cubicBezTo>
                <a:cubicBezTo>
                  <a:pt x="176784" y="125911"/>
                  <a:pt x="165821" y="114957"/>
                  <a:pt x="152305" y="114957"/>
                </a:cubicBezTo>
                <a:close/>
                <a:moveTo>
                  <a:pt x="147047" y="5677"/>
                </a:moveTo>
                <a:lnTo>
                  <a:pt x="147047" y="-27642"/>
                </a:lnTo>
                <a:lnTo>
                  <a:pt x="156572" y="-27642"/>
                </a:lnTo>
                <a:lnTo>
                  <a:pt x="156572" y="4829"/>
                </a:lnTo>
                <a:cubicBezTo>
                  <a:pt x="167459" y="12754"/>
                  <a:pt x="196920" y="37957"/>
                  <a:pt x="210245" y="86506"/>
                </a:cubicBezTo>
                <a:lnTo>
                  <a:pt x="94421" y="86506"/>
                </a:lnTo>
                <a:cubicBezTo>
                  <a:pt x="107299" y="39291"/>
                  <a:pt x="135341" y="14364"/>
                  <a:pt x="147047" y="5677"/>
                </a:cubicBezTo>
                <a:close/>
                <a:moveTo>
                  <a:pt x="82191" y="281264"/>
                </a:moveTo>
                <a:cubicBezTo>
                  <a:pt x="82191" y="281264"/>
                  <a:pt x="37509" y="250403"/>
                  <a:pt x="37509" y="183909"/>
                </a:cubicBezTo>
                <a:cubicBezTo>
                  <a:pt x="37509" y="145085"/>
                  <a:pt x="76876" y="136036"/>
                  <a:pt x="76876" y="136036"/>
                </a:cubicBezTo>
                <a:cubicBezTo>
                  <a:pt x="76876" y="136036"/>
                  <a:pt x="79534" y="184966"/>
                  <a:pt x="98679" y="238697"/>
                </a:cubicBezTo>
                <a:cubicBezTo>
                  <a:pt x="78991" y="262109"/>
                  <a:pt x="82191" y="281264"/>
                  <a:pt x="82191" y="281264"/>
                </a:cubicBezTo>
                <a:close/>
                <a:moveTo>
                  <a:pt x="168507" y="286179"/>
                </a:moveTo>
                <a:lnTo>
                  <a:pt x="160525" y="278197"/>
                </a:lnTo>
                <a:lnTo>
                  <a:pt x="152019" y="304800"/>
                </a:lnTo>
                <a:lnTo>
                  <a:pt x="141903" y="278197"/>
                </a:lnTo>
                <a:lnTo>
                  <a:pt x="134988" y="292017"/>
                </a:lnTo>
                <a:lnTo>
                  <a:pt x="124873" y="267014"/>
                </a:lnTo>
                <a:lnTo>
                  <a:pt x="179661" y="267014"/>
                </a:lnTo>
                <a:lnTo>
                  <a:pt x="168507" y="286179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20" name="Freeform 20"/>
          <p:cNvSpPr/>
          <p:nvPr/>
        </p:nvSpPr>
        <p:spPr>
          <a:xfrm>
            <a:off x="1103936" y="4387558"/>
            <a:ext cx="575435" cy="575435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304800" y="180975"/>
                </a:moveTo>
                <a:lnTo>
                  <a:pt x="247650" y="123825"/>
                </a:lnTo>
                <a:lnTo>
                  <a:pt x="247650" y="38100"/>
                </a:lnTo>
                <a:lnTo>
                  <a:pt x="209550" y="38100"/>
                </a:lnTo>
                <a:lnTo>
                  <a:pt x="209550" y="85725"/>
                </a:lnTo>
                <a:lnTo>
                  <a:pt x="152400" y="28575"/>
                </a:lnTo>
                <a:lnTo>
                  <a:pt x="0" y="180975"/>
                </a:lnTo>
                <a:lnTo>
                  <a:pt x="0" y="190500"/>
                </a:lnTo>
                <a:lnTo>
                  <a:pt x="38100" y="190500"/>
                </a:lnTo>
                <a:lnTo>
                  <a:pt x="38100" y="285750"/>
                </a:lnTo>
                <a:lnTo>
                  <a:pt x="133350" y="285750"/>
                </a:lnTo>
                <a:lnTo>
                  <a:pt x="133350" y="228600"/>
                </a:lnTo>
                <a:lnTo>
                  <a:pt x="171450" y="228600"/>
                </a:lnTo>
                <a:lnTo>
                  <a:pt x="171450" y="285750"/>
                </a:lnTo>
                <a:lnTo>
                  <a:pt x="266700" y="285750"/>
                </a:lnTo>
                <a:lnTo>
                  <a:pt x="266700" y="190500"/>
                </a:lnTo>
                <a:lnTo>
                  <a:pt x="304800" y="19050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21" name="Freeform 21"/>
          <p:cNvSpPr/>
          <p:nvPr/>
        </p:nvSpPr>
        <p:spPr>
          <a:xfrm>
            <a:off x="1532320" y="5719567"/>
            <a:ext cx="474573" cy="474573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67640" y="0"/>
                </a:moveTo>
                <a:lnTo>
                  <a:pt x="182880" y="0"/>
                </a:lnTo>
                <a:lnTo>
                  <a:pt x="182880" y="45720"/>
                </a:lnTo>
                <a:lnTo>
                  <a:pt x="228600" y="152400"/>
                </a:lnTo>
                <a:lnTo>
                  <a:pt x="228600" y="274320"/>
                </a:lnTo>
                <a:cubicBezTo>
                  <a:pt x="228600" y="291151"/>
                  <a:pt x="214951" y="304800"/>
                  <a:pt x="198120" y="304800"/>
                </a:cubicBezTo>
                <a:lnTo>
                  <a:pt x="198120" y="304800"/>
                </a:lnTo>
                <a:lnTo>
                  <a:pt x="76200" y="304800"/>
                </a:lnTo>
                <a:cubicBezTo>
                  <a:pt x="59436" y="304800"/>
                  <a:pt x="40996" y="291998"/>
                  <a:pt x="35052" y="276149"/>
                </a:cubicBezTo>
                <a:lnTo>
                  <a:pt x="0" y="182880"/>
                </a:lnTo>
                <a:lnTo>
                  <a:pt x="0" y="152400"/>
                </a:lnTo>
                <a:cubicBezTo>
                  <a:pt x="0" y="135569"/>
                  <a:pt x="13649" y="121920"/>
                  <a:pt x="30480" y="121920"/>
                </a:cubicBezTo>
                <a:lnTo>
                  <a:pt x="30480" y="121920"/>
                </a:lnTo>
                <a:lnTo>
                  <a:pt x="137160" y="121920"/>
                </a:lnTo>
                <a:lnTo>
                  <a:pt x="137160" y="30480"/>
                </a:lnTo>
                <a:cubicBezTo>
                  <a:pt x="137160" y="13649"/>
                  <a:pt x="150809" y="0"/>
                  <a:pt x="167640" y="0"/>
                </a:cubicBezTo>
                <a:lnTo>
                  <a:pt x="167640" y="0"/>
                </a:lnTo>
                <a:close/>
                <a:moveTo>
                  <a:pt x="259080" y="152400"/>
                </a:moveTo>
                <a:lnTo>
                  <a:pt x="304800" y="152400"/>
                </a:lnTo>
                <a:lnTo>
                  <a:pt x="304800" y="304800"/>
                </a:lnTo>
                <a:lnTo>
                  <a:pt x="259080" y="304800"/>
                </a:lnTo>
                <a:lnTo>
                  <a:pt x="259080" y="15240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grpSp>
        <p:nvGrpSpPr>
          <p:cNvPr id="22" name="Group 22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23" name="AutoShape 23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40" name="AutoShape 40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41" name="AutoShape 41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2" name="AutoShape 42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3" name="TextBox 43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数据库结构设计</a:t>
              </a: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641022" y="2505551"/>
            <a:ext cx="1169862" cy="1169862"/>
          </a:xfrm>
          <a:prstGeom prst="ellipse">
            <a:avLst/>
          </a:prstGeom>
          <a:gradFill>
            <a:gsLst>
              <a:gs pos="0">
                <a:schemeClr val="accent5">
                  <a:alpha val="100000"/>
                </a:schemeClr>
              </a:gs>
              <a:gs pos="100000">
                <a:schemeClr val="lt2">
                  <a:alpha val="100000"/>
                </a:schemeClr>
              </a:gs>
            </a:gsLst>
            <a:lin ang="4500000"/>
          </a:gradFill>
        </p:spPr>
      </p:sp>
      <p:sp>
        <p:nvSpPr>
          <p:cNvPr id="3" name="TextBox 3"/>
          <p:cNvSpPr txBox="1"/>
          <p:nvPr/>
        </p:nvSpPr>
        <p:spPr>
          <a:xfrm>
            <a:off x="2857192" y="2151175"/>
            <a:ext cx="9695079" cy="218968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00000"/>
              </a:lnSpc>
              <a:spcBef>
                <a:spcPts val="450"/>
              </a:spcBef>
            </a:pPr>
            <a:r>
              <a:rPr lang="en-US" sz="12300" b="1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04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5117749" y="1980487"/>
            <a:ext cx="4354982" cy="2531059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spAutoFit/>
          </a:bodyPr>
          <a:lstStyle/>
          <a:p>
            <a:pPr>
              <a:lnSpc>
                <a:spcPct val="120000"/>
              </a:lnSpc>
              <a:spcBef>
                <a:spcPts val="450"/>
              </a:spcBef>
            </a:pPr>
            <a:r>
              <a:rPr lang="en-US" sz="42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系统框架设计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03852" y="4838783"/>
            <a:ext cx="10266726" cy="1333500"/>
            <a:chOff x="1103852" y="4838783"/>
            <a:chExt cx="10266726" cy="1333500"/>
          </a:xfrm>
        </p:grpSpPr>
        <p:sp>
          <p:nvSpPr>
            <p:cNvPr id="3" name="AutoShape 3"/>
            <p:cNvSpPr/>
            <p:nvPr/>
          </p:nvSpPr>
          <p:spPr>
            <a:xfrm>
              <a:off x="2377205" y="4838783"/>
              <a:ext cx="8305833" cy="1333500"/>
            </a:xfrm>
            <a:prstGeom prst="rect">
              <a:avLst/>
            </a:prstGeom>
            <a:solidFill>
              <a:schemeClr val="accent1">
                <a:lumMod val="20000"/>
                <a:lumOff val="80000"/>
                <a:alpha val="100000"/>
              </a:schemeClr>
            </a:solidFill>
          </p:spPr>
        </p:sp>
        <p:sp>
          <p:nvSpPr>
            <p:cNvPr id="4" name="Freeform 4"/>
            <p:cNvSpPr/>
            <p:nvPr/>
          </p:nvSpPr>
          <p:spPr>
            <a:xfrm rot="10800000">
              <a:off x="1103852" y="4838783"/>
              <a:ext cx="2210848" cy="1333500"/>
            </a:xfrm>
            <a:custGeom>
              <a:avLst/>
              <a:gdLst/>
              <a:ahLst/>
              <a:cxnLst/>
              <a:rect l="l" t="t" r="r" b="b"/>
              <a:pathLst>
                <a:path w="7875" h="3594">
                  <a:moveTo>
                    <a:pt x="5874" y="1811"/>
                  </a:moveTo>
                  <a:lnTo>
                    <a:pt x="7874" y="0"/>
                  </a:lnTo>
                  <a:lnTo>
                    <a:pt x="1969" y="0"/>
                  </a:lnTo>
                  <a:lnTo>
                    <a:pt x="0" y="1811"/>
                  </a:lnTo>
                  <a:lnTo>
                    <a:pt x="1969" y="3593"/>
                  </a:lnTo>
                  <a:lnTo>
                    <a:pt x="7874" y="3593"/>
                  </a:lnTo>
                  <a:lnTo>
                    <a:pt x="5874" y="1811"/>
                  </a:lnTo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  <p:sp>
          <p:nvSpPr>
            <p:cNvPr id="5" name="Freeform 5"/>
            <p:cNvSpPr/>
            <p:nvPr/>
          </p:nvSpPr>
          <p:spPr>
            <a:xfrm rot="10800000">
              <a:off x="9159730" y="4838783"/>
              <a:ext cx="2210848" cy="1333500"/>
            </a:xfrm>
            <a:custGeom>
              <a:avLst/>
              <a:gdLst/>
              <a:ahLst/>
              <a:cxnLst/>
              <a:rect l="l" t="t" r="r" b="b"/>
              <a:pathLst>
                <a:path w="7875" h="3594">
                  <a:moveTo>
                    <a:pt x="5874" y="1811"/>
                  </a:moveTo>
                  <a:lnTo>
                    <a:pt x="7874" y="0"/>
                  </a:lnTo>
                  <a:lnTo>
                    <a:pt x="1969" y="0"/>
                  </a:lnTo>
                  <a:lnTo>
                    <a:pt x="0" y="1811"/>
                  </a:lnTo>
                  <a:lnTo>
                    <a:pt x="1969" y="3593"/>
                  </a:lnTo>
                  <a:lnTo>
                    <a:pt x="7874" y="3593"/>
                  </a:lnTo>
                  <a:lnTo>
                    <a:pt x="5874" y="1811"/>
                  </a:lnTo>
                </a:path>
              </a:pathLst>
            </a:custGeom>
            <a:solidFill>
              <a:schemeClr val="accent1">
                <a:lumMod val="20000"/>
                <a:lumOff val="80000"/>
                <a:alpha val="100000"/>
              </a:schemeClr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1031730" y="3081147"/>
            <a:ext cx="10266726" cy="1333500"/>
            <a:chOff x="1031730" y="3081147"/>
            <a:chExt cx="10266726" cy="1333500"/>
          </a:xfrm>
        </p:grpSpPr>
        <p:sp>
          <p:nvSpPr>
            <p:cNvPr id="7" name="AutoShape 7"/>
            <p:cNvSpPr/>
            <p:nvPr/>
          </p:nvSpPr>
          <p:spPr>
            <a:xfrm>
              <a:off x="2305083" y="3081147"/>
              <a:ext cx="8305833" cy="1333500"/>
            </a:xfrm>
            <a:prstGeom prst="rect">
              <a:avLst/>
            </a:prstGeom>
            <a:solidFill>
              <a:schemeClr val="accent1">
                <a:lumMod val="20000"/>
                <a:lumOff val="80000"/>
                <a:alpha val="100000"/>
              </a:schemeClr>
            </a:solidFill>
          </p:spPr>
        </p:sp>
        <p:sp>
          <p:nvSpPr>
            <p:cNvPr id="8" name="Freeform 8"/>
            <p:cNvSpPr/>
            <p:nvPr/>
          </p:nvSpPr>
          <p:spPr>
            <a:xfrm rot="10800000">
              <a:off x="1031730" y="3081147"/>
              <a:ext cx="2210848" cy="1333500"/>
            </a:xfrm>
            <a:custGeom>
              <a:avLst/>
              <a:gdLst/>
              <a:ahLst/>
              <a:cxnLst/>
              <a:rect l="l" t="t" r="r" b="b"/>
              <a:pathLst>
                <a:path w="7875" h="3594">
                  <a:moveTo>
                    <a:pt x="5874" y="1811"/>
                  </a:moveTo>
                  <a:lnTo>
                    <a:pt x="7874" y="0"/>
                  </a:lnTo>
                  <a:lnTo>
                    <a:pt x="1969" y="0"/>
                  </a:lnTo>
                  <a:lnTo>
                    <a:pt x="0" y="1811"/>
                  </a:lnTo>
                  <a:lnTo>
                    <a:pt x="1969" y="3593"/>
                  </a:lnTo>
                  <a:lnTo>
                    <a:pt x="7874" y="3593"/>
                  </a:lnTo>
                  <a:lnTo>
                    <a:pt x="5874" y="1811"/>
                  </a:lnTo>
                </a:path>
              </a:pathLst>
            </a:custGeom>
            <a:solidFill>
              <a:schemeClr val="accent1">
                <a:lumMod val="20000"/>
                <a:lumOff val="80000"/>
                <a:alpha val="100000"/>
              </a:schemeClr>
            </a:solidFill>
          </p:spPr>
        </p:sp>
        <p:sp>
          <p:nvSpPr>
            <p:cNvPr id="9" name="Freeform 9"/>
            <p:cNvSpPr/>
            <p:nvPr/>
          </p:nvSpPr>
          <p:spPr>
            <a:xfrm rot="10800000">
              <a:off x="9087608" y="3081147"/>
              <a:ext cx="2210848" cy="1333500"/>
            </a:xfrm>
            <a:custGeom>
              <a:avLst/>
              <a:gdLst/>
              <a:ahLst/>
              <a:cxnLst/>
              <a:rect l="l" t="t" r="r" b="b"/>
              <a:pathLst>
                <a:path w="7875" h="3594">
                  <a:moveTo>
                    <a:pt x="5874" y="1811"/>
                  </a:moveTo>
                  <a:lnTo>
                    <a:pt x="7874" y="0"/>
                  </a:lnTo>
                  <a:lnTo>
                    <a:pt x="1969" y="0"/>
                  </a:lnTo>
                  <a:lnTo>
                    <a:pt x="0" y="1811"/>
                  </a:lnTo>
                  <a:lnTo>
                    <a:pt x="1969" y="3593"/>
                  </a:lnTo>
                  <a:lnTo>
                    <a:pt x="7874" y="3593"/>
                  </a:lnTo>
                  <a:lnTo>
                    <a:pt x="5874" y="1811"/>
                  </a:lnTo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1103852" y="1348302"/>
            <a:ext cx="10266726" cy="1333500"/>
            <a:chOff x="1103852" y="1348302"/>
            <a:chExt cx="10266726" cy="1333500"/>
          </a:xfrm>
        </p:grpSpPr>
        <p:sp>
          <p:nvSpPr>
            <p:cNvPr id="11" name="AutoShape 11"/>
            <p:cNvSpPr/>
            <p:nvPr/>
          </p:nvSpPr>
          <p:spPr>
            <a:xfrm>
              <a:off x="2377205" y="1348302"/>
              <a:ext cx="8305833" cy="1333500"/>
            </a:xfrm>
            <a:prstGeom prst="rect">
              <a:avLst/>
            </a:prstGeom>
            <a:solidFill>
              <a:schemeClr val="accent1">
                <a:lumMod val="20000"/>
                <a:lumOff val="80000"/>
                <a:alpha val="100000"/>
              </a:schemeClr>
            </a:solidFill>
          </p:spPr>
        </p:sp>
        <p:sp>
          <p:nvSpPr>
            <p:cNvPr id="12" name="Freeform 12"/>
            <p:cNvSpPr/>
            <p:nvPr/>
          </p:nvSpPr>
          <p:spPr>
            <a:xfrm rot="10800000">
              <a:off x="1103852" y="1348302"/>
              <a:ext cx="2210848" cy="1333500"/>
            </a:xfrm>
            <a:custGeom>
              <a:avLst/>
              <a:gdLst/>
              <a:ahLst/>
              <a:cxnLst/>
              <a:rect l="l" t="t" r="r" b="b"/>
              <a:pathLst>
                <a:path w="7875" h="3594">
                  <a:moveTo>
                    <a:pt x="5874" y="1811"/>
                  </a:moveTo>
                  <a:lnTo>
                    <a:pt x="7874" y="0"/>
                  </a:lnTo>
                  <a:lnTo>
                    <a:pt x="1969" y="0"/>
                  </a:lnTo>
                  <a:lnTo>
                    <a:pt x="0" y="1811"/>
                  </a:lnTo>
                  <a:lnTo>
                    <a:pt x="1969" y="3593"/>
                  </a:lnTo>
                  <a:lnTo>
                    <a:pt x="7874" y="3593"/>
                  </a:lnTo>
                  <a:lnTo>
                    <a:pt x="5874" y="1811"/>
                  </a:lnTo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  <p:sp>
          <p:nvSpPr>
            <p:cNvPr id="13" name="Freeform 13"/>
            <p:cNvSpPr/>
            <p:nvPr/>
          </p:nvSpPr>
          <p:spPr>
            <a:xfrm rot="10800000">
              <a:off x="9159730" y="1348302"/>
              <a:ext cx="2210848" cy="1333500"/>
            </a:xfrm>
            <a:custGeom>
              <a:avLst/>
              <a:gdLst/>
              <a:ahLst/>
              <a:cxnLst/>
              <a:rect l="l" t="t" r="r" b="b"/>
              <a:pathLst>
                <a:path w="7875" h="3594">
                  <a:moveTo>
                    <a:pt x="5874" y="1811"/>
                  </a:moveTo>
                  <a:lnTo>
                    <a:pt x="7874" y="0"/>
                  </a:lnTo>
                  <a:lnTo>
                    <a:pt x="1969" y="0"/>
                  </a:lnTo>
                  <a:lnTo>
                    <a:pt x="0" y="1811"/>
                  </a:lnTo>
                  <a:lnTo>
                    <a:pt x="1969" y="3593"/>
                  </a:lnTo>
                  <a:lnTo>
                    <a:pt x="7874" y="3593"/>
                  </a:lnTo>
                  <a:lnTo>
                    <a:pt x="5874" y="1811"/>
                  </a:lnTo>
                </a:path>
              </a:pathLst>
            </a:custGeom>
            <a:solidFill>
              <a:schemeClr val="accent1">
                <a:lumMod val="20000"/>
                <a:lumOff val="80000"/>
                <a:alpha val="100000"/>
              </a:schemeClr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9997333" y="3400044"/>
            <a:ext cx="685705" cy="695706"/>
            <a:chOff x="9997333" y="3400044"/>
            <a:chExt cx="685705" cy="695706"/>
          </a:xfrm>
        </p:grpSpPr>
        <p:sp>
          <p:nvSpPr>
            <p:cNvPr id="15" name="Freeform 15"/>
            <p:cNvSpPr/>
            <p:nvPr/>
          </p:nvSpPr>
          <p:spPr>
            <a:xfrm>
              <a:off x="10034290" y="3847243"/>
              <a:ext cx="87725" cy="163068"/>
            </a:xfrm>
            <a:custGeom>
              <a:avLst/>
              <a:gdLst/>
              <a:ahLst/>
              <a:cxnLst/>
              <a:rect l="l" t="t" r="r" b="b"/>
              <a:pathLst>
                <a:path w="118" h="218">
                  <a:moveTo>
                    <a:pt x="0" y="183"/>
                  </a:moveTo>
                  <a:cubicBezTo>
                    <a:pt x="0" y="200"/>
                    <a:pt x="8" y="217"/>
                    <a:pt x="25" y="217"/>
                  </a:cubicBezTo>
                  <a:cubicBezTo>
                    <a:pt x="84" y="217"/>
                    <a:pt x="84" y="217"/>
                    <a:pt x="84" y="217"/>
                  </a:cubicBezTo>
                  <a:cubicBezTo>
                    <a:pt x="100" y="217"/>
                    <a:pt x="117" y="200"/>
                    <a:pt x="117" y="183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0" y="75"/>
                    <a:pt x="0" y="75"/>
                    <a:pt x="0" y="75"/>
                  </a:cubicBezTo>
                  <a:lnTo>
                    <a:pt x="0" y="183"/>
                  </a:lnTo>
                  <a:close/>
                  <a:moveTo>
                    <a:pt x="0" y="183"/>
                  </a:moveTo>
                  <a:lnTo>
                    <a:pt x="0" y="183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16" name="Freeform 16"/>
            <p:cNvSpPr/>
            <p:nvPr/>
          </p:nvSpPr>
          <p:spPr>
            <a:xfrm>
              <a:off x="10177260" y="3757422"/>
              <a:ext cx="87725" cy="252984"/>
            </a:xfrm>
            <a:custGeom>
              <a:avLst/>
              <a:gdLst/>
              <a:ahLst/>
              <a:cxnLst/>
              <a:rect l="l" t="t" r="r" b="b"/>
              <a:pathLst>
                <a:path w="118" h="336">
                  <a:moveTo>
                    <a:pt x="0" y="301"/>
                  </a:moveTo>
                  <a:cubicBezTo>
                    <a:pt x="0" y="318"/>
                    <a:pt x="17" y="335"/>
                    <a:pt x="34" y="335"/>
                  </a:cubicBezTo>
                  <a:cubicBezTo>
                    <a:pt x="84" y="335"/>
                    <a:pt x="84" y="335"/>
                    <a:pt x="84" y="335"/>
                  </a:cubicBezTo>
                  <a:cubicBezTo>
                    <a:pt x="101" y="335"/>
                    <a:pt x="117" y="318"/>
                    <a:pt x="117" y="301"/>
                  </a:cubicBezTo>
                  <a:cubicBezTo>
                    <a:pt x="117" y="76"/>
                    <a:pt x="117" y="76"/>
                    <a:pt x="117" y="76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lnTo>
                    <a:pt x="0" y="301"/>
                  </a:lnTo>
                  <a:close/>
                  <a:moveTo>
                    <a:pt x="0" y="301"/>
                  </a:moveTo>
                  <a:lnTo>
                    <a:pt x="0" y="301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17" name="Freeform 17"/>
            <p:cNvSpPr/>
            <p:nvPr/>
          </p:nvSpPr>
          <p:spPr>
            <a:xfrm>
              <a:off x="10320231" y="3757422"/>
              <a:ext cx="87725" cy="252984"/>
            </a:xfrm>
            <a:custGeom>
              <a:avLst/>
              <a:gdLst/>
              <a:ahLst/>
              <a:cxnLst/>
              <a:rect l="l" t="t" r="r" b="b"/>
              <a:pathLst>
                <a:path w="118" h="336">
                  <a:moveTo>
                    <a:pt x="92" y="335"/>
                  </a:moveTo>
                  <a:cubicBezTo>
                    <a:pt x="108" y="335"/>
                    <a:pt x="117" y="318"/>
                    <a:pt x="117" y="301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0" y="318"/>
                    <a:pt x="16" y="335"/>
                    <a:pt x="33" y="335"/>
                  </a:cubicBezTo>
                  <a:lnTo>
                    <a:pt x="92" y="335"/>
                  </a:lnTo>
                  <a:close/>
                  <a:moveTo>
                    <a:pt x="92" y="335"/>
                  </a:moveTo>
                  <a:lnTo>
                    <a:pt x="92" y="335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18" name="Freeform 18"/>
            <p:cNvSpPr/>
            <p:nvPr/>
          </p:nvSpPr>
          <p:spPr>
            <a:xfrm>
              <a:off x="10459962" y="3670840"/>
              <a:ext cx="94202" cy="342805"/>
            </a:xfrm>
            <a:custGeom>
              <a:avLst/>
              <a:gdLst/>
              <a:ahLst/>
              <a:cxnLst/>
              <a:rect l="l" t="t" r="r" b="b"/>
              <a:pathLst>
                <a:path w="126" h="452">
                  <a:moveTo>
                    <a:pt x="0" y="41"/>
                  </a:moveTo>
                  <a:cubicBezTo>
                    <a:pt x="0" y="417"/>
                    <a:pt x="0" y="417"/>
                    <a:pt x="0" y="417"/>
                  </a:cubicBezTo>
                  <a:cubicBezTo>
                    <a:pt x="0" y="434"/>
                    <a:pt x="17" y="451"/>
                    <a:pt x="33" y="451"/>
                  </a:cubicBezTo>
                  <a:cubicBezTo>
                    <a:pt x="92" y="451"/>
                    <a:pt x="92" y="451"/>
                    <a:pt x="92" y="451"/>
                  </a:cubicBezTo>
                  <a:cubicBezTo>
                    <a:pt x="109" y="451"/>
                    <a:pt x="125" y="434"/>
                    <a:pt x="125" y="417"/>
                  </a:cubicBezTo>
                  <a:cubicBezTo>
                    <a:pt x="125" y="66"/>
                    <a:pt x="125" y="66"/>
                    <a:pt x="125" y="66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0" y="41"/>
                  </a:lnTo>
                  <a:close/>
                  <a:moveTo>
                    <a:pt x="0" y="41"/>
                  </a:moveTo>
                  <a:lnTo>
                    <a:pt x="0" y="41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19" name="Freeform 19"/>
            <p:cNvSpPr/>
            <p:nvPr/>
          </p:nvSpPr>
          <p:spPr>
            <a:xfrm>
              <a:off x="10011525" y="3517678"/>
              <a:ext cx="536162" cy="342805"/>
            </a:xfrm>
            <a:custGeom>
              <a:avLst/>
              <a:gdLst/>
              <a:ahLst/>
              <a:cxnLst/>
              <a:rect l="l" t="t" r="r" b="b"/>
              <a:pathLst>
                <a:path w="728" h="452">
                  <a:moveTo>
                    <a:pt x="234" y="284"/>
                  </a:moveTo>
                  <a:cubicBezTo>
                    <a:pt x="250" y="267"/>
                    <a:pt x="276" y="267"/>
                    <a:pt x="292" y="284"/>
                  </a:cubicBezTo>
                  <a:cubicBezTo>
                    <a:pt x="359" y="351"/>
                    <a:pt x="359" y="351"/>
                    <a:pt x="359" y="351"/>
                  </a:cubicBezTo>
                  <a:cubicBezTo>
                    <a:pt x="376" y="368"/>
                    <a:pt x="384" y="368"/>
                    <a:pt x="401" y="368"/>
                  </a:cubicBezTo>
                  <a:cubicBezTo>
                    <a:pt x="418" y="368"/>
                    <a:pt x="426" y="368"/>
                    <a:pt x="434" y="351"/>
                  </a:cubicBezTo>
                  <a:cubicBezTo>
                    <a:pt x="660" y="134"/>
                    <a:pt x="660" y="134"/>
                    <a:pt x="660" y="134"/>
                  </a:cubicBezTo>
                  <a:cubicBezTo>
                    <a:pt x="694" y="167"/>
                    <a:pt x="694" y="167"/>
                    <a:pt x="694" y="167"/>
                  </a:cubicBezTo>
                  <a:cubicBezTo>
                    <a:pt x="702" y="175"/>
                    <a:pt x="710" y="175"/>
                    <a:pt x="710" y="175"/>
                  </a:cubicBezTo>
                  <a:cubicBezTo>
                    <a:pt x="719" y="175"/>
                    <a:pt x="727" y="167"/>
                    <a:pt x="727" y="159"/>
                  </a:cubicBezTo>
                  <a:cubicBezTo>
                    <a:pt x="727" y="33"/>
                    <a:pt x="727" y="33"/>
                    <a:pt x="727" y="33"/>
                  </a:cubicBezTo>
                  <a:cubicBezTo>
                    <a:pt x="727" y="25"/>
                    <a:pt x="727" y="16"/>
                    <a:pt x="719" y="8"/>
                  </a:cubicBezTo>
                  <a:cubicBezTo>
                    <a:pt x="710" y="0"/>
                    <a:pt x="702" y="0"/>
                    <a:pt x="694" y="0"/>
                  </a:cubicBezTo>
                  <a:cubicBezTo>
                    <a:pt x="568" y="0"/>
                    <a:pt x="568" y="0"/>
                    <a:pt x="568" y="0"/>
                  </a:cubicBezTo>
                  <a:cubicBezTo>
                    <a:pt x="560" y="0"/>
                    <a:pt x="551" y="0"/>
                    <a:pt x="551" y="8"/>
                  </a:cubicBezTo>
                  <a:cubicBezTo>
                    <a:pt x="543" y="16"/>
                    <a:pt x="551" y="25"/>
                    <a:pt x="551" y="33"/>
                  </a:cubicBezTo>
                  <a:cubicBezTo>
                    <a:pt x="585" y="58"/>
                    <a:pt x="585" y="58"/>
                    <a:pt x="585" y="58"/>
                  </a:cubicBezTo>
                  <a:cubicBezTo>
                    <a:pt x="426" y="217"/>
                    <a:pt x="426" y="217"/>
                    <a:pt x="426" y="217"/>
                  </a:cubicBezTo>
                  <a:cubicBezTo>
                    <a:pt x="426" y="225"/>
                    <a:pt x="409" y="225"/>
                    <a:pt x="401" y="225"/>
                  </a:cubicBezTo>
                  <a:cubicBezTo>
                    <a:pt x="393" y="225"/>
                    <a:pt x="376" y="225"/>
                    <a:pt x="368" y="217"/>
                  </a:cubicBezTo>
                  <a:cubicBezTo>
                    <a:pt x="292" y="142"/>
                    <a:pt x="292" y="142"/>
                    <a:pt x="292" y="142"/>
                  </a:cubicBezTo>
                  <a:cubicBezTo>
                    <a:pt x="276" y="125"/>
                    <a:pt x="250" y="125"/>
                    <a:pt x="234" y="142"/>
                  </a:cubicBezTo>
                  <a:cubicBezTo>
                    <a:pt x="8" y="359"/>
                    <a:pt x="8" y="359"/>
                    <a:pt x="8" y="359"/>
                  </a:cubicBezTo>
                  <a:cubicBezTo>
                    <a:pt x="0" y="368"/>
                    <a:pt x="0" y="384"/>
                    <a:pt x="0" y="393"/>
                  </a:cubicBezTo>
                  <a:cubicBezTo>
                    <a:pt x="0" y="410"/>
                    <a:pt x="0" y="418"/>
                    <a:pt x="8" y="426"/>
                  </a:cubicBezTo>
                  <a:cubicBezTo>
                    <a:pt x="25" y="435"/>
                    <a:pt x="25" y="435"/>
                    <a:pt x="25" y="435"/>
                  </a:cubicBezTo>
                  <a:cubicBezTo>
                    <a:pt x="41" y="451"/>
                    <a:pt x="67" y="451"/>
                    <a:pt x="83" y="435"/>
                  </a:cubicBezTo>
                  <a:lnTo>
                    <a:pt x="234" y="284"/>
                  </a:lnTo>
                  <a:close/>
                  <a:moveTo>
                    <a:pt x="234" y="284"/>
                  </a:moveTo>
                  <a:lnTo>
                    <a:pt x="234" y="284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20" name="Freeform 20"/>
            <p:cNvSpPr/>
            <p:nvPr/>
          </p:nvSpPr>
          <p:spPr>
            <a:xfrm>
              <a:off x="9997333" y="3400044"/>
              <a:ext cx="685705" cy="695706"/>
            </a:xfrm>
            <a:custGeom>
              <a:avLst/>
              <a:gdLst/>
              <a:ahLst/>
              <a:cxnLst/>
              <a:rect l="l" t="t" r="r" b="b"/>
              <a:pathLst>
                <a:path w="929" h="921">
                  <a:moveTo>
                    <a:pt x="887" y="0"/>
                  </a:moveTo>
                  <a:cubicBezTo>
                    <a:pt x="862" y="0"/>
                    <a:pt x="836" y="26"/>
                    <a:pt x="836" y="50"/>
                  </a:cubicBezTo>
                  <a:cubicBezTo>
                    <a:pt x="836" y="837"/>
                    <a:pt x="836" y="837"/>
                    <a:pt x="836" y="837"/>
                  </a:cubicBezTo>
                  <a:cubicBezTo>
                    <a:pt x="51" y="837"/>
                    <a:pt x="51" y="837"/>
                    <a:pt x="51" y="837"/>
                  </a:cubicBezTo>
                  <a:cubicBezTo>
                    <a:pt x="26" y="837"/>
                    <a:pt x="0" y="853"/>
                    <a:pt x="0" y="878"/>
                  </a:cubicBezTo>
                  <a:cubicBezTo>
                    <a:pt x="0" y="903"/>
                    <a:pt x="26" y="920"/>
                    <a:pt x="51" y="920"/>
                  </a:cubicBezTo>
                  <a:cubicBezTo>
                    <a:pt x="887" y="920"/>
                    <a:pt x="887" y="920"/>
                    <a:pt x="887" y="920"/>
                  </a:cubicBezTo>
                  <a:cubicBezTo>
                    <a:pt x="912" y="920"/>
                    <a:pt x="928" y="903"/>
                    <a:pt x="928" y="878"/>
                  </a:cubicBezTo>
                  <a:cubicBezTo>
                    <a:pt x="928" y="50"/>
                    <a:pt x="928" y="50"/>
                    <a:pt x="928" y="50"/>
                  </a:cubicBezTo>
                  <a:cubicBezTo>
                    <a:pt x="928" y="26"/>
                    <a:pt x="903" y="0"/>
                    <a:pt x="887" y="0"/>
                  </a:cubicBezTo>
                  <a:close/>
                  <a:moveTo>
                    <a:pt x="887" y="0"/>
                  </a:moveTo>
                  <a:lnTo>
                    <a:pt x="887" y="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sp>
        <p:nvSpPr>
          <p:cNvPr id="21" name="Freeform 21"/>
          <p:cNvSpPr/>
          <p:nvPr/>
        </p:nvSpPr>
        <p:spPr>
          <a:xfrm>
            <a:off x="1935480" y="1646434"/>
            <a:ext cx="719895" cy="555403"/>
          </a:xfrm>
          <a:custGeom>
            <a:avLst/>
            <a:gdLst/>
            <a:ahLst/>
            <a:cxnLst/>
            <a:rect l="l" t="t" r="r" b="b"/>
            <a:pathLst>
              <a:path w="67" h="60">
                <a:moveTo>
                  <a:pt x="53" y="2"/>
                </a:moveTo>
                <a:cubicBezTo>
                  <a:pt x="53" y="1"/>
                  <a:pt x="52" y="0"/>
                  <a:pt x="5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5"/>
                  <a:pt x="44" y="5"/>
                  <a:pt x="44" y="5"/>
                </a:cubicBezTo>
                <a:cubicBezTo>
                  <a:pt x="53" y="14"/>
                  <a:pt x="53" y="14"/>
                  <a:pt x="53" y="14"/>
                </a:cubicBezTo>
                <a:lnTo>
                  <a:pt x="53" y="2"/>
                </a:lnTo>
                <a:close/>
                <a:moveTo>
                  <a:pt x="66" y="31"/>
                </a:moveTo>
                <a:cubicBezTo>
                  <a:pt x="36" y="2"/>
                  <a:pt x="36" y="2"/>
                  <a:pt x="36" y="2"/>
                </a:cubicBezTo>
                <a:cubicBezTo>
                  <a:pt x="35" y="0"/>
                  <a:pt x="33" y="0"/>
                  <a:pt x="31" y="2"/>
                </a:cubicBezTo>
                <a:cubicBezTo>
                  <a:pt x="2" y="31"/>
                  <a:pt x="2" y="31"/>
                  <a:pt x="2" y="31"/>
                </a:cubicBezTo>
                <a:cubicBezTo>
                  <a:pt x="0" y="33"/>
                  <a:pt x="0" y="35"/>
                  <a:pt x="2" y="36"/>
                </a:cubicBezTo>
                <a:cubicBezTo>
                  <a:pt x="2" y="37"/>
                  <a:pt x="3" y="37"/>
                  <a:pt x="4" y="37"/>
                </a:cubicBezTo>
                <a:cubicBezTo>
                  <a:pt x="5" y="37"/>
                  <a:pt x="6" y="37"/>
                  <a:pt x="7" y="36"/>
                </a:cubicBezTo>
                <a:cubicBezTo>
                  <a:pt x="34" y="9"/>
                  <a:pt x="34" y="9"/>
                  <a:pt x="34" y="9"/>
                </a:cubicBezTo>
                <a:cubicBezTo>
                  <a:pt x="61" y="36"/>
                  <a:pt x="61" y="36"/>
                  <a:pt x="61" y="36"/>
                </a:cubicBezTo>
                <a:cubicBezTo>
                  <a:pt x="62" y="38"/>
                  <a:pt x="65" y="38"/>
                  <a:pt x="66" y="36"/>
                </a:cubicBezTo>
                <a:cubicBezTo>
                  <a:pt x="67" y="35"/>
                  <a:pt x="67" y="33"/>
                  <a:pt x="66" y="31"/>
                </a:cubicBezTo>
                <a:close/>
                <a:moveTo>
                  <a:pt x="9" y="37"/>
                </a:moveTo>
                <a:cubicBezTo>
                  <a:pt x="9" y="57"/>
                  <a:pt x="9" y="57"/>
                  <a:pt x="9" y="57"/>
                </a:cubicBezTo>
                <a:cubicBezTo>
                  <a:pt x="9" y="59"/>
                  <a:pt x="11" y="60"/>
                  <a:pt x="13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42"/>
                  <a:pt x="29" y="41"/>
                  <a:pt x="29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9" y="41"/>
                  <a:pt x="39" y="42"/>
                  <a:pt x="39" y="42"/>
                </a:cubicBezTo>
                <a:cubicBezTo>
                  <a:pt x="39" y="60"/>
                  <a:pt x="39" y="60"/>
                  <a:pt x="39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7" y="60"/>
                  <a:pt x="58" y="59"/>
                  <a:pt x="58" y="57"/>
                </a:cubicBezTo>
                <a:cubicBezTo>
                  <a:pt x="58" y="38"/>
                  <a:pt x="58" y="38"/>
                  <a:pt x="58" y="38"/>
                </a:cubicBezTo>
                <a:cubicBezTo>
                  <a:pt x="34" y="13"/>
                  <a:pt x="34" y="13"/>
                  <a:pt x="34" y="13"/>
                </a:cubicBezTo>
                <a:lnTo>
                  <a:pt x="9" y="37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22" name="Freeform 22"/>
          <p:cNvSpPr/>
          <p:nvPr/>
        </p:nvSpPr>
        <p:spPr>
          <a:xfrm>
            <a:off x="1975414" y="5261363"/>
            <a:ext cx="613870" cy="61387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91440"/>
                </a:moveTo>
                <a:lnTo>
                  <a:pt x="152400" y="0"/>
                </a:lnTo>
                <a:lnTo>
                  <a:pt x="304800" y="91440"/>
                </a:lnTo>
                <a:lnTo>
                  <a:pt x="304800" y="121920"/>
                </a:lnTo>
                <a:lnTo>
                  <a:pt x="0" y="121920"/>
                </a:lnTo>
                <a:lnTo>
                  <a:pt x="0" y="91440"/>
                </a:lnTo>
                <a:close/>
                <a:moveTo>
                  <a:pt x="0" y="274320"/>
                </a:moveTo>
                <a:lnTo>
                  <a:pt x="304800" y="274320"/>
                </a:lnTo>
                <a:lnTo>
                  <a:pt x="304800" y="304800"/>
                </a:lnTo>
                <a:lnTo>
                  <a:pt x="0" y="304800"/>
                </a:lnTo>
                <a:lnTo>
                  <a:pt x="0" y="274320"/>
                </a:lnTo>
                <a:close/>
                <a:moveTo>
                  <a:pt x="30480" y="243840"/>
                </a:moveTo>
                <a:lnTo>
                  <a:pt x="274320" y="243840"/>
                </a:lnTo>
                <a:lnTo>
                  <a:pt x="274320" y="274320"/>
                </a:lnTo>
                <a:lnTo>
                  <a:pt x="30480" y="274320"/>
                </a:lnTo>
                <a:lnTo>
                  <a:pt x="30480" y="243840"/>
                </a:lnTo>
                <a:close/>
                <a:moveTo>
                  <a:pt x="30480" y="121920"/>
                </a:moveTo>
                <a:lnTo>
                  <a:pt x="91440" y="121920"/>
                </a:lnTo>
                <a:lnTo>
                  <a:pt x="91440" y="243840"/>
                </a:lnTo>
                <a:lnTo>
                  <a:pt x="30480" y="243840"/>
                </a:lnTo>
                <a:lnTo>
                  <a:pt x="30480" y="121920"/>
                </a:lnTo>
                <a:close/>
                <a:moveTo>
                  <a:pt x="121920" y="121920"/>
                </a:moveTo>
                <a:lnTo>
                  <a:pt x="182880" y="121920"/>
                </a:lnTo>
                <a:lnTo>
                  <a:pt x="182880" y="243840"/>
                </a:lnTo>
                <a:lnTo>
                  <a:pt x="121920" y="243840"/>
                </a:lnTo>
                <a:lnTo>
                  <a:pt x="121920" y="121920"/>
                </a:lnTo>
                <a:close/>
                <a:moveTo>
                  <a:pt x="213360" y="121920"/>
                </a:moveTo>
                <a:lnTo>
                  <a:pt x="274320" y="121920"/>
                </a:lnTo>
                <a:lnTo>
                  <a:pt x="274320" y="243840"/>
                </a:lnTo>
                <a:lnTo>
                  <a:pt x="213360" y="243840"/>
                </a:lnTo>
                <a:lnTo>
                  <a:pt x="213360" y="12192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grpSp>
        <p:nvGrpSpPr>
          <p:cNvPr id="23" name="Group 23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24" name="AutoShape 24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40" name="AutoShape 40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41" name="AutoShape 41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42" name="AutoShape 42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3" name="AutoShape 43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4" name="TextBox 44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创建工程及设计主界面</a:t>
              </a:r>
            </a:p>
          </p:txBody>
        </p:sp>
      </p:grpSp>
      <p:sp>
        <p:nvSpPr>
          <p:cNvPr id="45" name="TextBox 45"/>
          <p:cNvSpPr txBox="1"/>
          <p:nvPr/>
        </p:nvSpPr>
        <p:spPr>
          <a:xfrm>
            <a:off x="3314700" y="5303594"/>
            <a:ext cx="7382690" cy="863070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rmAutofit/>
          </a:bodyPr>
          <a:lstStyle/>
          <a:p>
            <a:pPr algn="l">
              <a:lnSpc>
                <a:spcPct val="186000"/>
              </a:lnSpc>
            </a:pPr>
            <a:r>
              <a:rPr lang="en-US" sz="135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打开IntelliJ IDEA，选择“JavaPrj_num4”作为工程名称，并自定义工程文件的保存路径。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3314700" y="4838783"/>
            <a:ext cx="7382690" cy="490334"/>
          </a:xfrm>
          <a:prstGeom prst="rect">
            <a:avLst/>
          </a:prstGeom>
        </p:spPr>
        <p:txBody>
          <a:bodyPr vert="horz" wrap="square" lIns="66008" tIns="33052" rIns="66008" bIns="33052" rtlCol="0" anchor="b" anchorCtr="0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7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打开IntelliJ IDEA，新建Java类型工程</a:t>
            </a:r>
          </a:p>
        </p:txBody>
      </p:sp>
      <p:sp>
        <p:nvSpPr>
          <p:cNvPr id="47" name="TextBox 47"/>
          <p:cNvSpPr txBox="1"/>
          <p:nvPr/>
        </p:nvSpPr>
        <p:spPr>
          <a:xfrm>
            <a:off x="3456760" y="1771107"/>
            <a:ext cx="7382690" cy="863070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rmAutofit/>
          </a:bodyPr>
          <a:lstStyle/>
          <a:p>
            <a:pPr algn="l">
              <a:lnSpc>
                <a:spcPct val="186000"/>
              </a:lnSpc>
            </a:pPr>
            <a:r>
              <a:rPr lang="en-US" sz="150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在开发项目之前，需要创建一个Java工程来管理整个工程中所用到的资源和代码。</a:t>
            </a:r>
          </a:p>
        </p:txBody>
      </p:sp>
      <p:sp>
        <p:nvSpPr>
          <p:cNvPr id="48" name="TextBox 48"/>
          <p:cNvSpPr txBox="1"/>
          <p:nvPr/>
        </p:nvSpPr>
        <p:spPr>
          <a:xfrm>
            <a:off x="3456760" y="1395927"/>
            <a:ext cx="7293402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7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创建工程</a:t>
            </a:r>
          </a:p>
        </p:txBody>
      </p:sp>
      <p:sp>
        <p:nvSpPr>
          <p:cNvPr id="49" name="TextBox 49"/>
          <p:cNvSpPr txBox="1"/>
          <p:nvPr/>
        </p:nvSpPr>
        <p:spPr>
          <a:xfrm>
            <a:off x="1704918" y="3545958"/>
            <a:ext cx="7382690" cy="863070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rmAutofit/>
          </a:bodyPr>
          <a:lstStyle/>
          <a:p>
            <a:pPr algn="l">
              <a:lnSpc>
                <a:spcPct val="186000"/>
              </a:lnSpc>
            </a:pPr>
            <a:r>
              <a:rPr lang="en-US" sz="150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需要准备开发框架中所引用的第三方JAR包和相应的技术文档。</a:t>
            </a:r>
          </a:p>
        </p:txBody>
      </p:sp>
      <p:sp>
        <p:nvSpPr>
          <p:cNvPr id="50" name="TextBox 50"/>
          <p:cNvSpPr txBox="1"/>
          <p:nvPr/>
        </p:nvSpPr>
        <p:spPr>
          <a:xfrm>
            <a:off x="1704918" y="3081147"/>
            <a:ext cx="7382690" cy="490334"/>
          </a:xfrm>
          <a:prstGeom prst="rect">
            <a:avLst/>
          </a:prstGeom>
        </p:spPr>
        <p:txBody>
          <a:bodyPr vert="horz" wrap="square" lIns="66008" tIns="33052" rIns="66008" bIns="33052" rtlCol="0" anchor="b" anchorCtr="0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7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准备第三方JAR包和文档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03852" y="4838783"/>
            <a:ext cx="10266726" cy="1333500"/>
            <a:chOff x="1103852" y="4838783"/>
            <a:chExt cx="10266726" cy="1333500"/>
          </a:xfrm>
        </p:grpSpPr>
        <p:sp>
          <p:nvSpPr>
            <p:cNvPr id="3" name="AutoShape 3"/>
            <p:cNvSpPr/>
            <p:nvPr/>
          </p:nvSpPr>
          <p:spPr>
            <a:xfrm>
              <a:off x="2377205" y="4838783"/>
              <a:ext cx="8305833" cy="1333500"/>
            </a:xfrm>
            <a:prstGeom prst="rect">
              <a:avLst/>
            </a:prstGeom>
            <a:solidFill>
              <a:schemeClr val="accent1">
                <a:lumMod val="20000"/>
                <a:lumOff val="80000"/>
                <a:alpha val="100000"/>
              </a:schemeClr>
            </a:solidFill>
          </p:spPr>
        </p:sp>
        <p:sp>
          <p:nvSpPr>
            <p:cNvPr id="4" name="Freeform 4"/>
            <p:cNvSpPr/>
            <p:nvPr/>
          </p:nvSpPr>
          <p:spPr>
            <a:xfrm rot="10800000">
              <a:off x="1103852" y="4838783"/>
              <a:ext cx="2210848" cy="1333500"/>
            </a:xfrm>
            <a:custGeom>
              <a:avLst/>
              <a:gdLst/>
              <a:ahLst/>
              <a:cxnLst/>
              <a:rect l="l" t="t" r="r" b="b"/>
              <a:pathLst>
                <a:path w="7875" h="3594">
                  <a:moveTo>
                    <a:pt x="5874" y="1811"/>
                  </a:moveTo>
                  <a:lnTo>
                    <a:pt x="7874" y="0"/>
                  </a:lnTo>
                  <a:lnTo>
                    <a:pt x="1969" y="0"/>
                  </a:lnTo>
                  <a:lnTo>
                    <a:pt x="0" y="1811"/>
                  </a:lnTo>
                  <a:lnTo>
                    <a:pt x="1969" y="3593"/>
                  </a:lnTo>
                  <a:lnTo>
                    <a:pt x="7874" y="3593"/>
                  </a:lnTo>
                  <a:lnTo>
                    <a:pt x="5874" y="1811"/>
                  </a:lnTo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  <p:sp>
          <p:nvSpPr>
            <p:cNvPr id="5" name="Freeform 5"/>
            <p:cNvSpPr/>
            <p:nvPr/>
          </p:nvSpPr>
          <p:spPr>
            <a:xfrm rot="10800000">
              <a:off x="9159730" y="4838783"/>
              <a:ext cx="2210848" cy="1333500"/>
            </a:xfrm>
            <a:custGeom>
              <a:avLst/>
              <a:gdLst/>
              <a:ahLst/>
              <a:cxnLst/>
              <a:rect l="l" t="t" r="r" b="b"/>
              <a:pathLst>
                <a:path w="7875" h="3594">
                  <a:moveTo>
                    <a:pt x="5874" y="1811"/>
                  </a:moveTo>
                  <a:lnTo>
                    <a:pt x="7874" y="0"/>
                  </a:lnTo>
                  <a:lnTo>
                    <a:pt x="1969" y="0"/>
                  </a:lnTo>
                  <a:lnTo>
                    <a:pt x="0" y="1811"/>
                  </a:lnTo>
                  <a:lnTo>
                    <a:pt x="1969" y="3593"/>
                  </a:lnTo>
                  <a:lnTo>
                    <a:pt x="7874" y="3593"/>
                  </a:lnTo>
                  <a:lnTo>
                    <a:pt x="5874" y="1811"/>
                  </a:lnTo>
                </a:path>
              </a:pathLst>
            </a:custGeom>
            <a:solidFill>
              <a:schemeClr val="accent1">
                <a:lumMod val="20000"/>
                <a:lumOff val="80000"/>
                <a:alpha val="100000"/>
              </a:schemeClr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1031730" y="3081147"/>
            <a:ext cx="10266726" cy="1333500"/>
            <a:chOff x="1031730" y="3081147"/>
            <a:chExt cx="10266726" cy="1333500"/>
          </a:xfrm>
        </p:grpSpPr>
        <p:sp>
          <p:nvSpPr>
            <p:cNvPr id="7" name="AutoShape 7"/>
            <p:cNvSpPr/>
            <p:nvPr/>
          </p:nvSpPr>
          <p:spPr>
            <a:xfrm>
              <a:off x="2305083" y="3081147"/>
              <a:ext cx="8305833" cy="1333500"/>
            </a:xfrm>
            <a:prstGeom prst="rect">
              <a:avLst/>
            </a:prstGeom>
            <a:solidFill>
              <a:schemeClr val="accent1">
                <a:lumMod val="20000"/>
                <a:lumOff val="80000"/>
                <a:alpha val="100000"/>
              </a:schemeClr>
            </a:solidFill>
          </p:spPr>
        </p:sp>
        <p:sp>
          <p:nvSpPr>
            <p:cNvPr id="8" name="Freeform 8"/>
            <p:cNvSpPr/>
            <p:nvPr/>
          </p:nvSpPr>
          <p:spPr>
            <a:xfrm rot="10800000">
              <a:off x="1031730" y="3081147"/>
              <a:ext cx="2210848" cy="1333500"/>
            </a:xfrm>
            <a:custGeom>
              <a:avLst/>
              <a:gdLst/>
              <a:ahLst/>
              <a:cxnLst/>
              <a:rect l="l" t="t" r="r" b="b"/>
              <a:pathLst>
                <a:path w="7875" h="3594">
                  <a:moveTo>
                    <a:pt x="5874" y="1811"/>
                  </a:moveTo>
                  <a:lnTo>
                    <a:pt x="7874" y="0"/>
                  </a:lnTo>
                  <a:lnTo>
                    <a:pt x="1969" y="0"/>
                  </a:lnTo>
                  <a:lnTo>
                    <a:pt x="0" y="1811"/>
                  </a:lnTo>
                  <a:lnTo>
                    <a:pt x="1969" y="3593"/>
                  </a:lnTo>
                  <a:lnTo>
                    <a:pt x="7874" y="3593"/>
                  </a:lnTo>
                  <a:lnTo>
                    <a:pt x="5874" y="1811"/>
                  </a:lnTo>
                </a:path>
              </a:pathLst>
            </a:custGeom>
            <a:solidFill>
              <a:schemeClr val="accent1">
                <a:lumMod val="20000"/>
                <a:lumOff val="80000"/>
                <a:alpha val="100000"/>
              </a:schemeClr>
            </a:solidFill>
          </p:spPr>
        </p:sp>
        <p:sp>
          <p:nvSpPr>
            <p:cNvPr id="9" name="Freeform 9"/>
            <p:cNvSpPr/>
            <p:nvPr/>
          </p:nvSpPr>
          <p:spPr>
            <a:xfrm rot="10800000">
              <a:off x="9087608" y="3081147"/>
              <a:ext cx="2210848" cy="1333500"/>
            </a:xfrm>
            <a:custGeom>
              <a:avLst/>
              <a:gdLst/>
              <a:ahLst/>
              <a:cxnLst/>
              <a:rect l="l" t="t" r="r" b="b"/>
              <a:pathLst>
                <a:path w="7875" h="3594">
                  <a:moveTo>
                    <a:pt x="5874" y="1811"/>
                  </a:moveTo>
                  <a:lnTo>
                    <a:pt x="7874" y="0"/>
                  </a:lnTo>
                  <a:lnTo>
                    <a:pt x="1969" y="0"/>
                  </a:lnTo>
                  <a:lnTo>
                    <a:pt x="0" y="1811"/>
                  </a:lnTo>
                  <a:lnTo>
                    <a:pt x="1969" y="3593"/>
                  </a:lnTo>
                  <a:lnTo>
                    <a:pt x="7874" y="3593"/>
                  </a:lnTo>
                  <a:lnTo>
                    <a:pt x="5874" y="1811"/>
                  </a:lnTo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1103852" y="1348302"/>
            <a:ext cx="10266726" cy="1333500"/>
            <a:chOff x="1103852" y="1348302"/>
            <a:chExt cx="10266726" cy="1333500"/>
          </a:xfrm>
        </p:grpSpPr>
        <p:sp>
          <p:nvSpPr>
            <p:cNvPr id="11" name="AutoShape 11"/>
            <p:cNvSpPr/>
            <p:nvPr/>
          </p:nvSpPr>
          <p:spPr>
            <a:xfrm>
              <a:off x="2377205" y="1348302"/>
              <a:ext cx="8305833" cy="1333500"/>
            </a:xfrm>
            <a:prstGeom prst="rect">
              <a:avLst/>
            </a:prstGeom>
            <a:solidFill>
              <a:schemeClr val="accent1">
                <a:lumMod val="20000"/>
                <a:lumOff val="80000"/>
                <a:alpha val="100000"/>
              </a:schemeClr>
            </a:solidFill>
          </p:spPr>
        </p:sp>
        <p:sp>
          <p:nvSpPr>
            <p:cNvPr id="12" name="Freeform 12"/>
            <p:cNvSpPr/>
            <p:nvPr/>
          </p:nvSpPr>
          <p:spPr>
            <a:xfrm rot="10800000">
              <a:off x="1103852" y="1348302"/>
              <a:ext cx="2210848" cy="1333500"/>
            </a:xfrm>
            <a:custGeom>
              <a:avLst/>
              <a:gdLst/>
              <a:ahLst/>
              <a:cxnLst/>
              <a:rect l="l" t="t" r="r" b="b"/>
              <a:pathLst>
                <a:path w="7875" h="3594">
                  <a:moveTo>
                    <a:pt x="5874" y="1811"/>
                  </a:moveTo>
                  <a:lnTo>
                    <a:pt x="7874" y="0"/>
                  </a:lnTo>
                  <a:lnTo>
                    <a:pt x="1969" y="0"/>
                  </a:lnTo>
                  <a:lnTo>
                    <a:pt x="0" y="1811"/>
                  </a:lnTo>
                  <a:lnTo>
                    <a:pt x="1969" y="3593"/>
                  </a:lnTo>
                  <a:lnTo>
                    <a:pt x="7874" y="3593"/>
                  </a:lnTo>
                  <a:lnTo>
                    <a:pt x="5874" y="1811"/>
                  </a:lnTo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  <p:sp>
          <p:nvSpPr>
            <p:cNvPr id="13" name="Freeform 13"/>
            <p:cNvSpPr/>
            <p:nvPr/>
          </p:nvSpPr>
          <p:spPr>
            <a:xfrm rot="10800000">
              <a:off x="9159730" y="1348302"/>
              <a:ext cx="2210848" cy="1333500"/>
            </a:xfrm>
            <a:custGeom>
              <a:avLst/>
              <a:gdLst/>
              <a:ahLst/>
              <a:cxnLst/>
              <a:rect l="l" t="t" r="r" b="b"/>
              <a:pathLst>
                <a:path w="7875" h="3594">
                  <a:moveTo>
                    <a:pt x="5874" y="1811"/>
                  </a:moveTo>
                  <a:lnTo>
                    <a:pt x="7874" y="0"/>
                  </a:lnTo>
                  <a:lnTo>
                    <a:pt x="1969" y="0"/>
                  </a:lnTo>
                  <a:lnTo>
                    <a:pt x="0" y="1811"/>
                  </a:lnTo>
                  <a:lnTo>
                    <a:pt x="1969" y="3593"/>
                  </a:lnTo>
                  <a:lnTo>
                    <a:pt x="7874" y="3593"/>
                  </a:lnTo>
                  <a:lnTo>
                    <a:pt x="5874" y="1811"/>
                  </a:lnTo>
                </a:path>
              </a:pathLst>
            </a:custGeom>
            <a:solidFill>
              <a:schemeClr val="accent1">
                <a:lumMod val="20000"/>
                <a:lumOff val="80000"/>
                <a:alpha val="100000"/>
              </a:schemeClr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9997333" y="3400044"/>
            <a:ext cx="685705" cy="695706"/>
            <a:chOff x="9997333" y="3400044"/>
            <a:chExt cx="685705" cy="695706"/>
          </a:xfrm>
        </p:grpSpPr>
        <p:sp>
          <p:nvSpPr>
            <p:cNvPr id="15" name="Freeform 15"/>
            <p:cNvSpPr/>
            <p:nvPr/>
          </p:nvSpPr>
          <p:spPr>
            <a:xfrm>
              <a:off x="10034290" y="3847243"/>
              <a:ext cx="87725" cy="163068"/>
            </a:xfrm>
            <a:custGeom>
              <a:avLst/>
              <a:gdLst/>
              <a:ahLst/>
              <a:cxnLst/>
              <a:rect l="l" t="t" r="r" b="b"/>
              <a:pathLst>
                <a:path w="118" h="218">
                  <a:moveTo>
                    <a:pt x="0" y="183"/>
                  </a:moveTo>
                  <a:cubicBezTo>
                    <a:pt x="0" y="200"/>
                    <a:pt x="8" y="217"/>
                    <a:pt x="25" y="217"/>
                  </a:cubicBezTo>
                  <a:cubicBezTo>
                    <a:pt x="84" y="217"/>
                    <a:pt x="84" y="217"/>
                    <a:pt x="84" y="217"/>
                  </a:cubicBezTo>
                  <a:cubicBezTo>
                    <a:pt x="100" y="217"/>
                    <a:pt x="117" y="200"/>
                    <a:pt x="117" y="183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0" y="75"/>
                    <a:pt x="0" y="75"/>
                    <a:pt x="0" y="75"/>
                  </a:cubicBezTo>
                  <a:lnTo>
                    <a:pt x="0" y="183"/>
                  </a:lnTo>
                  <a:close/>
                  <a:moveTo>
                    <a:pt x="0" y="183"/>
                  </a:moveTo>
                  <a:lnTo>
                    <a:pt x="0" y="183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16" name="Freeform 16"/>
            <p:cNvSpPr/>
            <p:nvPr/>
          </p:nvSpPr>
          <p:spPr>
            <a:xfrm>
              <a:off x="10177260" y="3757422"/>
              <a:ext cx="87725" cy="252984"/>
            </a:xfrm>
            <a:custGeom>
              <a:avLst/>
              <a:gdLst/>
              <a:ahLst/>
              <a:cxnLst/>
              <a:rect l="l" t="t" r="r" b="b"/>
              <a:pathLst>
                <a:path w="118" h="336">
                  <a:moveTo>
                    <a:pt x="0" y="301"/>
                  </a:moveTo>
                  <a:cubicBezTo>
                    <a:pt x="0" y="318"/>
                    <a:pt x="17" y="335"/>
                    <a:pt x="34" y="335"/>
                  </a:cubicBezTo>
                  <a:cubicBezTo>
                    <a:pt x="84" y="335"/>
                    <a:pt x="84" y="335"/>
                    <a:pt x="84" y="335"/>
                  </a:cubicBezTo>
                  <a:cubicBezTo>
                    <a:pt x="101" y="335"/>
                    <a:pt x="117" y="318"/>
                    <a:pt x="117" y="301"/>
                  </a:cubicBezTo>
                  <a:cubicBezTo>
                    <a:pt x="117" y="76"/>
                    <a:pt x="117" y="76"/>
                    <a:pt x="117" y="76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lnTo>
                    <a:pt x="0" y="301"/>
                  </a:lnTo>
                  <a:close/>
                  <a:moveTo>
                    <a:pt x="0" y="301"/>
                  </a:moveTo>
                  <a:lnTo>
                    <a:pt x="0" y="301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17" name="Freeform 17"/>
            <p:cNvSpPr/>
            <p:nvPr/>
          </p:nvSpPr>
          <p:spPr>
            <a:xfrm>
              <a:off x="10320231" y="3757422"/>
              <a:ext cx="87725" cy="252984"/>
            </a:xfrm>
            <a:custGeom>
              <a:avLst/>
              <a:gdLst/>
              <a:ahLst/>
              <a:cxnLst/>
              <a:rect l="l" t="t" r="r" b="b"/>
              <a:pathLst>
                <a:path w="118" h="336">
                  <a:moveTo>
                    <a:pt x="92" y="335"/>
                  </a:moveTo>
                  <a:cubicBezTo>
                    <a:pt x="108" y="335"/>
                    <a:pt x="117" y="318"/>
                    <a:pt x="117" y="301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0" y="318"/>
                    <a:pt x="16" y="335"/>
                    <a:pt x="33" y="335"/>
                  </a:cubicBezTo>
                  <a:lnTo>
                    <a:pt x="92" y="335"/>
                  </a:lnTo>
                  <a:close/>
                  <a:moveTo>
                    <a:pt x="92" y="335"/>
                  </a:moveTo>
                  <a:lnTo>
                    <a:pt x="92" y="335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18" name="Freeform 18"/>
            <p:cNvSpPr/>
            <p:nvPr/>
          </p:nvSpPr>
          <p:spPr>
            <a:xfrm>
              <a:off x="10459962" y="3670840"/>
              <a:ext cx="94202" cy="342805"/>
            </a:xfrm>
            <a:custGeom>
              <a:avLst/>
              <a:gdLst/>
              <a:ahLst/>
              <a:cxnLst/>
              <a:rect l="l" t="t" r="r" b="b"/>
              <a:pathLst>
                <a:path w="126" h="452">
                  <a:moveTo>
                    <a:pt x="0" y="41"/>
                  </a:moveTo>
                  <a:cubicBezTo>
                    <a:pt x="0" y="417"/>
                    <a:pt x="0" y="417"/>
                    <a:pt x="0" y="417"/>
                  </a:cubicBezTo>
                  <a:cubicBezTo>
                    <a:pt x="0" y="434"/>
                    <a:pt x="17" y="451"/>
                    <a:pt x="33" y="451"/>
                  </a:cubicBezTo>
                  <a:cubicBezTo>
                    <a:pt x="92" y="451"/>
                    <a:pt x="92" y="451"/>
                    <a:pt x="92" y="451"/>
                  </a:cubicBezTo>
                  <a:cubicBezTo>
                    <a:pt x="109" y="451"/>
                    <a:pt x="125" y="434"/>
                    <a:pt x="125" y="417"/>
                  </a:cubicBezTo>
                  <a:cubicBezTo>
                    <a:pt x="125" y="66"/>
                    <a:pt x="125" y="66"/>
                    <a:pt x="125" y="66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0" y="41"/>
                  </a:lnTo>
                  <a:close/>
                  <a:moveTo>
                    <a:pt x="0" y="41"/>
                  </a:moveTo>
                  <a:lnTo>
                    <a:pt x="0" y="41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19" name="Freeform 19"/>
            <p:cNvSpPr/>
            <p:nvPr/>
          </p:nvSpPr>
          <p:spPr>
            <a:xfrm>
              <a:off x="10011525" y="3517678"/>
              <a:ext cx="536162" cy="342805"/>
            </a:xfrm>
            <a:custGeom>
              <a:avLst/>
              <a:gdLst/>
              <a:ahLst/>
              <a:cxnLst/>
              <a:rect l="l" t="t" r="r" b="b"/>
              <a:pathLst>
                <a:path w="728" h="452">
                  <a:moveTo>
                    <a:pt x="234" y="284"/>
                  </a:moveTo>
                  <a:cubicBezTo>
                    <a:pt x="250" y="267"/>
                    <a:pt x="276" y="267"/>
                    <a:pt x="292" y="284"/>
                  </a:cubicBezTo>
                  <a:cubicBezTo>
                    <a:pt x="359" y="351"/>
                    <a:pt x="359" y="351"/>
                    <a:pt x="359" y="351"/>
                  </a:cubicBezTo>
                  <a:cubicBezTo>
                    <a:pt x="376" y="368"/>
                    <a:pt x="384" y="368"/>
                    <a:pt x="401" y="368"/>
                  </a:cubicBezTo>
                  <a:cubicBezTo>
                    <a:pt x="418" y="368"/>
                    <a:pt x="426" y="368"/>
                    <a:pt x="434" y="351"/>
                  </a:cubicBezTo>
                  <a:cubicBezTo>
                    <a:pt x="660" y="134"/>
                    <a:pt x="660" y="134"/>
                    <a:pt x="660" y="134"/>
                  </a:cubicBezTo>
                  <a:cubicBezTo>
                    <a:pt x="694" y="167"/>
                    <a:pt x="694" y="167"/>
                    <a:pt x="694" y="167"/>
                  </a:cubicBezTo>
                  <a:cubicBezTo>
                    <a:pt x="702" y="175"/>
                    <a:pt x="710" y="175"/>
                    <a:pt x="710" y="175"/>
                  </a:cubicBezTo>
                  <a:cubicBezTo>
                    <a:pt x="719" y="175"/>
                    <a:pt x="727" y="167"/>
                    <a:pt x="727" y="159"/>
                  </a:cubicBezTo>
                  <a:cubicBezTo>
                    <a:pt x="727" y="33"/>
                    <a:pt x="727" y="33"/>
                    <a:pt x="727" y="33"/>
                  </a:cubicBezTo>
                  <a:cubicBezTo>
                    <a:pt x="727" y="25"/>
                    <a:pt x="727" y="16"/>
                    <a:pt x="719" y="8"/>
                  </a:cubicBezTo>
                  <a:cubicBezTo>
                    <a:pt x="710" y="0"/>
                    <a:pt x="702" y="0"/>
                    <a:pt x="694" y="0"/>
                  </a:cubicBezTo>
                  <a:cubicBezTo>
                    <a:pt x="568" y="0"/>
                    <a:pt x="568" y="0"/>
                    <a:pt x="568" y="0"/>
                  </a:cubicBezTo>
                  <a:cubicBezTo>
                    <a:pt x="560" y="0"/>
                    <a:pt x="551" y="0"/>
                    <a:pt x="551" y="8"/>
                  </a:cubicBezTo>
                  <a:cubicBezTo>
                    <a:pt x="543" y="16"/>
                    <a:pt x="551" y="25"/>
                    <a:pt x="551" y="33"/>
                  </a:cubicBezTo>
                  <a:cubicBezTo>
                    <a:pt x="585" y="58"/>
                    <a:pt x="585" y="58"/>
                    <a:pt x="585" y="58"/>
                  </a:cubicBezTo>
                  <a:cubicBezTo>
                    <a:pt x="426" y="217"/>
                    <a:pt x="426" y="217"/>
                    <a:pt x="426" y="217"/>
                  </a:cubicBezTo>
                  <a:cubicBezTo>
                    <a:pt x="426" y="225"/>
                    <a:pt x="409" y="225"/>
                    <a:pt x="401" y="225"/>
                  </a:cubicBezTo>
                  <a:cubicBezTo>
                    <a:pt x="393" y="225"/>
                    <a:pt x="376" y="225"/>
                    <a:pt x="368" y="217"/>
                  </a:cubicBezTo>
                  <a:cubicBezTo>
                    <a:pt x="292" y="142"/>
                    <a:pt x="292" y="142"/>
                    <a:pt x="292" y="142"/>
                  </a:cubicBezTo>
                  <a:cubicBezTo>
                    <a:pt x="276" y="125"/>
                    <a:pt x="250" y="125"/>
                    <a:pt x="234" y="142"/>
                  </a:cubicBezTo>
                  <a:cubicBezTo>
                    <a:pt x="8" y="359"/>
                    <a:pt x="8" y="359"/>
                    <a:pt x="8" y="359"/>
                  </a:cubicBezTo>
                  <a:cubicBezTo>
                    <a:pt x="0" y="368"/>
                    <a:pt x="0" y="384"/>
                    <a:pt x="0" y="393"/>
                  </a:cubicBezTo>
                  <a:cubicBezTo>
                    <a:pt x="0" y="410"/>
                    <a:pt x="0" y="418"/>
                    <a:pt x="8" y="426"/>
                  </a:cubicBezTo>
                  <a:cubicBezTo>
                    <a:pt x="25" y="435"/>
                    <a:pt x="25" y="435"/>
                    <a:pt x="25" y="435"/>
                  </a:cubicBezTo>
                  <a:cubicBezTo>
                    <a:pt x="41" y="451"/>
                    <a:pt x="67" y="451"/>
                    <a:pt x="83" y="435"/>
                  </a:cubicBezTo>
                  <a:lnTo>
                    <a:pt x="234" y="284"/>
                  </a:lnTo>
                  <a:close/>
                  <a:moveTo>
                    <a:pt x="234" y="284"/>
                  </a:moveTo>
                  <a:lnTo>
                    <a:pt x="234" y="284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20" name="Freeform 20"/>
            <p:cNvSpPr/>
            <p:nvPr/>
          </p:nvSpPr>
          <p:spPr>
            <a:xfrm>
              <a:off x="9997333" y="3400044"/>
              <a:ext cx="685705" cy="695706"/>
            </a:xfrm>
            <a:custGeom>
              <a:avLst/>
              <a:gdLst/>
              <a:ahLst/>
              <a:cxnLst/>
              <a:rect l="l" t="t" r="r" b="b"/>
              <a:pathLst>
                <a:path w="929" h="921">
                  <a:moveTo>
                    <a:pt x="887" y="0"/>
                  </a:moveTo>
                  <a:cubicBezTo>
                    <a:pt x="862" y="0"/>
                    <a:pt x="836" y="26"/>
                    <a:pt x="836" y="50"/>
                  </a:cubicBezTo>
                  <a:cubicBezTo>
                    <a:pt x="836" y="837"/>
                    <a:pt x="836" y="837"/>
                    <a:pt x="836" y="837"/>
                  </a:cubicBezTo>
                  <a:cubicBezTo>
                    <a:pt x="51" y="837"/>
                    <a:pt x="51" y="837"/>
                    <a:pt x="51" y="837"/>
                  </a:cubicBezTo>
                  <a:cubicBezTo>
                    <a:pt x="26" y="837"/>
                    <a:pt x="0" y="853"/>
                    <a:pt x="0" y="878"/>
                  </a:cubicBezTo>
                  <a:cubicBezTo>
                    <a:pt x="0" y="903"/>
                    <a:pt x="26" y="920"/>
                    <a:pt x="51" y="920"/>
                  </a:cubicBezTo>
                  <a:cubicBezTo>
                    <a:pt x="887" y="920"/>
                    <a:pt x="887" y="920"/>
                    <a:pt x="887" y="920"/>
                  </a:cubicBezTo>
                  <a:cubicBezTo>
                    <a:pt x="912" y="920"/>
                    <a:pt x="928" y="903"/>
                    <a:pt x="928" y="878"/>
                  </a:cubicBezTo>
                  <a:cubicBezTo>
                    <a:pt x="928" y="50"/>
                    <a:pt x="928" y="50"/>
                    <a:pt x="928" y="50"/>
                  </a:cubicBezTo>
                  <a:cubicBezTo>
                    <a:pt x="928" y="26"/>
                    <a:pt x="903" y="0"/>
                    <a:pt x="887" y="0"/>
                  </a:cubicBezTo>
                  <a:close/>
                  <a:moveTo>
                    <a:pt x="887" y="0"/>
                  </a:moveTo>
                  <a:lnTo>
                    <a:pt x="887" y="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sp>
        <p:nvSpPr>
          <p:cNvPr id="21" name="Freeform 21"/>
          <p:cNvSpPr/>
          <p:nvPr/>
        </p:nvSpPr>
        <p:spPr>
          <a:xfrm>
            <a:off x="1935480" y="1646434"/>
            <a:ext cx="719895" cy="555403"/>
          </a:xfrm>
          <a:custGeom>
            <a:avLst/>
            <a:gdLst/>
            <a:ahLst/>
            <a:cxnLst/>
            <a:rect l="l" t="t" r="r" b="b"/>
            <a:pathLst>
              <a:path w="67" h="60">
                <a:moveTo>
                  <a:pt x="53" y="2"/>
                </a:moveTo>
                <a:cubicBezTo>
                  <a:pt x="53" y="1"/>
                  <a:pt x="52" y="0"/>
                  <a:pt x="5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5"/>
                  <a:pt x="44" y="5"/>
                  <a:pt x="44" y="5"/>
                </a:cubicBezTo>
                <a:cubicBezTo>
                  <a:pt x="53" y="14"/>
                  <a:pt x="53" y="14"/>
                  <a:pt x="53" y="14"/>
                </a:cubicBezTo>
                <a:lnTo>
                  <a:pt x="53" y="2"/>
                </a:lnTo>
                <a:close/>
                <a:moveTo>
                  <a:pt x="66" y="31"/>
                </a:moveTo>
                <a:cubicBezTo>
                  <a:pt x="36" y="2"/>
                  <a:pt x="36" y="2"/>
                  <a:pt x="36" y="2"/>
                </a:cubicBezTo>
                <a:cubicBezTo>
                  <a:pt x="35" y="0"/>
                  <a:pt x="33" y="0"/>
                  <a:pt x="31" y="2"/>
                </a:cubicBezTo>
                <a:cubicBezTo>
                  <a:pt x="2" y="31"/>
                  <a:pt x="2" y="31"/>
                  <a:pt x="2" y="31"/>
                </a:cubicBezTo>
                <a:cubicBezTo>
                  <a:pt x="0" y="33"/>
                  <a:pt x="0" y="35"/>
                  <a:pt x="2" y="36"/>
                </a:cubicBezTo>
                <a:cubicBezTo>
                  <a:pt x="2" y="37"/>
                  <a:pt x="3" y="37"/>
                  <a:pt x="4" y="37"/>
                </a:cubicBezTo>
                <a:cubicBezTo>
                  <a:pt x="5" y="37"/>
                  <a:pt x="6" y="37"/>
                  <a:pt x="7" y="36"/>
                </a:cubicBezTo>
                <a:cubicBezTo>
                  <a:pt x="34" y="9"/>
                  <a:pt x="34" y="9"/>
                  <a:pt x="34" y="9"/>
                </a:cubicBezTo>
                <a:cubicBezTo>
                  <a:pt x="61" y="36"/>
                  <a:pt x="61" y="36"/>
                  <a:pt x="61" y="36"/>
                </a:cubicBezTo>
                <a:cubicBezTo>
                  <a:pt x="62" y="38"/>
                  <a:pt x="65" y="38"/>
                  <a:pt x="66" y="36"/>
                </a:cubicBezTo>
                <a:cubicBezTo>
                  <a:pt x="67" y="35"/>
                  <a:pt x="67" y="33"/>
                  <a:pt x="66" y="31"/>
                </a:cubicBezTo>
                <a:close/>
                <a:moveTo>
                  <a:pt x="9" y="37"/>
                </a:moveTo>
                <a:cubicBezTo>
                  <a:pt x="9" y="57"/>
                  <a:pt x="9" y="57"/>
                  <a:pt x="9" y="57"/>
                </a:cubicBezTo>
                <a:cubicBezTo>
                  <a:pt x="9" y="59"/>
                  <a:pt x="11" y="60"/>
                  <a:pt x="13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42"/>
                  <a:pt x="29" y="41"/>
                  <a:pt x="29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9" y="41"/>
                  <a:pt x="39" y="42"/>
                  <a:pt x="39" y="42"/>
                </a:cubicBezTo>
                <a:cubicBezTo>
                  <a:pt x="39" y="60"/>
                  <a:pt x="39" y="60"/>
                  <a:pt x="39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7" y="60"/>
                  <a:pt x="58" y="59"/>
                  <a:pt x="58" y="57"/>
                </a:cubicBezTo>
                <a:cubicBezTo>
                  <a:pt x="58" y="38"/>
                  <a:pt x="58" y="38"/>
                  <a:pt x="58" y="38"/>
                </a:cubicBezTo>
                <a:cubicBezTo>
                  <a:pt x="34" y="13"/>
                  <a:pt x="34" y="13"/>
                  <a:pt x="34" y="13"/>
                </a:cubicBezTo>
                <a:lnTo>
                  <a:pt x="9" y="37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22" name="Freeform 22"/>
          <p:cNvSpPr/>
          <p:nvPr/>
        </p:nvSpPr>
        <p:spPr>
          <a:xfrm>
            <a:off x="1975414" y="5261363"/>
            <a:ext cx="613870" cy="61387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91440"/>
                </a:moveTo>
                <a:lnTo>
                  <a:pt x="152400" y="0"/>
                </a:lnTo>
                <a:lnTo>
                  <a:pt x="304800" y="91440"/>
                </a:lnTo>
                <a:lnTo>
                  <a:pt x="304800" y="121920"/>
                </a:lnTo>
                <a:lnTo>
                  <a:pt x="0" y="121920"/>
                </a:lnTo>
                <a:lnTo>
                  <a:pt x="0" y="91440"/>
                </a:lnTo>
                <a:close/>
                <a:moveTo>
                  <a:pt x="0" y="274320"/>
                </a:moveTo>
                <a:lnTo>
                  <a:pt x="304800" y="274320"/>
                </a:lnTo>
                <a:lnTo>
                  <a:pt x="304800" y="304800"/>
                </a:lnTo>
                <a:lnTo>
                  <a:pt x="0" y="304800"/>
                </a:lnTo>
                <a:lnTo>
                  <a:pt x="0" y="274320"/>
                </a:lnTo>
                <a:close/>
                <a:moveTo>
                  <a:pt x="30480" y="243840"/>
                </a:moveTo>
                <a:lnTo>
                  <a:pt x="274320" y="243840"/>
                </a:lnTo>
                <a:lnTo>
                  <a:pt x="274320" y="274320"/>
                </a:lnTo>
                <a:lnTo>
                  <a:pt x="30480" y="274320"/>
                </a:lnTo>
                <a:lnTo>
                  <a:pt x="30480" y="243840"/>
                </a:lnTo>
                <a:close/>
                <a:moveTo>
                  <a:pt x="30480" y="121920"/>
                </a:moveTo>
                <a:lnTo>
                  <a:pt x="91440" y="121920"/>
                </a:lnTo>
                <a:lnTo>
                  <a:pt x="91440" y="243840"/>
                </a:lnTo>
                <a:lnTo>
                  <a:pt x="30480" y="243840"/>
                </a:lnTo>
                <a:lnTo>
                  <a:pt x="30480" y="121920"/>
                </a:lnTo>
                <a:close/>
                <a:moveTo>
                  <a:pt x="121920" y="121920"/>
                </a:moveTo>
                <a:lnTo>
                  <a:pt x="182880" y="121920"/>
                </a:lnTo>
                <a:lnTo>
                  <a:pt x="182880" y="243840"/>
                </a:lnTo>
                <a:lnTo>
                  <a:pt x="121920" y="243840"/>
                </a:lnTo>
                <a:lnTo>
                  <a:pt x="121920" y="121920"/>
                </a:lnTo>
                <a:close/>
                <a:moveTo>
                  <a:pt x="213360" y="121920"/>
                </a:moveTo>
                <a:lnTo>
                  <a:pt x="274320" y="121920"/>
                </a:lnTo>
                <a:lnTo>
                  <a:pt x="274320" y="243840"/>
                </a:lnTo>
                <a:lnTo>
                  <a:pt x="213360" y="243840"/>
                </a:lnTo>
                <a:lnTo>
                  <a:pt x="213360" y="12192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grpSp>
        <p:nvGrpSpPr>
          <p:cNvPr id="23" name="Group 23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24" name="AutoShape 24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40" name="AutoShape 40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41" name="AutoShape 41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42" name="AutoShape 42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3" name="AutoShape 43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4" name="TextBox 44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创建工程及设计主界面</a:t>
              </a:r>
            </a:p>
          </p:txBody>
        </p:sp>
      </p:grpSp>
      <p:sp>
        <p:nvSpPr>
          <p:cNvPr id="45" name="TextBox 45"/>
          <p:cNvSpPr txBox="1"/>
          <p:nvPr/>
        </p:nvSpPr>
        <p:spPr>
          <a:xfrm>
            <a:off x="3314700" y="5303594"/>
            <a:ext cx="7382690" cy="863070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rmAutofit/>
          </a:bodyPr>
          <a:lstStyle/>
          <a:p>
            <a:pPr algn="l">
              <a:lnSpc>
                <a:spcPct val="186000"/>
              </a:lnSpc>
            </a:pPr>
            <a:r>
              <a:rPr lang="en-US" sz="150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完成以上步骤后，即可成功创建Java工程。</a:t>
            </a:r>
          </a:p>
        </p:txBody>
      </p:sp>
      <p:sp>
        <p:nvSpPr>
          <p:cNvPr id="46" name="TextBox 46"/>
          <p:cNvSpPr txBox="1"/>
          <p:nvPr/>
        </p:nvSpPr>
        <p:spPr>
          <a:xfrm>
            <a:off x="3314700" y="4838783"/>
            <a:ext cx="7382690" cy="490334"/>
          </a:xfrm>
          <a:prstGeom prst="rect">
            <a:avLst/>
          </a:prstGeom>
        </p:spPr>
        <p:txBody>
          <a:bodyPr vert="horz" wrap="square" lIns="66008" tIns="33052" rIns="66008" bIns="33052" rtlCol="0" anchor="b" anchorCtr="0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7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设置完成后，单击Finish按钮，即可创建Java工程</a:t>
            </a:r>
          </a:p>
        </p:txBody>
      </p:sp>
      <p:sp>
        <p:nvSpPr>
          <p:cNvPr id="47" name="TextBox 47"/>
          <p:cNvSpPr txBox="1"/>
          <p:nvPr/>
        </p:nvSpPr>
        <p:spPr>
          <a:xfrm>
            <a:off x="3456760" y="1771107"/>
            <a:ext cx="7382690" cy="863070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rmAutofit/>
          </a:bodyPr>
          <a:lstStyle/>
          <a:p>
            <a:pPr algn="l">
              <a:lnSpc>
                <a:spcPct val="186000"/>
              </a:lnSpc>
            </a:pPr>
            <a:r>
              <a:rPr lang="en-US" sz="150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在对话框中设置工程名称和保存路径。</a:t>
            </a:r>
          </a:p>
        </p:txBody>
      </p:sp>
      <p:sp>
        <p:nvSpPr>
          <p:cNvPr id="48" name="TextBox 48"/>
          <p:cNvSpPr txBox="1"/>
          <p:nvPr/>
        </p:nvSpPr>
        <p:spPr>
          <a:xfrm>
            <a:off x="3456760" y="1395927"/>
            <a:ext cx="7293402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7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单击Next按钮，在弹出的对话框中设置Project…</a:t>
            </a:r>
          </a:p>
        </p:txBody>
      </p:sp>
      <p:sp>
        <p:nvSpPr>
          <p:cNvPr id="49" name="TextBox 49"/>
          <p:cNvSpPr txBox="1"/>
          <p:nvPr/>
        </p:nvSpPr>
        <p:spPr>
          <a:xfrm>
            <a:off x="1704918" y="3545958"/>
            <a:ext cx="7382690" cy="863070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rmAutofit/>
          </a:bodyPr>
          <a:lstStyle/>
          <a:p>
            <a:pPr algn="l">
              <a:lnSpc>
                <a:spcPct val="186000"/>
              </a:lnSpc>
            </a:pPr>
            <a:r>
              <a:rPr lang="en-US" sz="150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在对话框中设置第三方JAR包的名称和版本号。</a:t>
            </a:r>
          </a:p>
        </p:txBody>
      </p:sp>
      <p:sp>
        <p:nvSpPr>
          <p:cNvPr id="50" name="TextBox 50"/>
          <p:cNvSpPr txBox="1"/>
          <p:nvPr/>
        </p:nvSpPr>
        <p:spPr>
          <a:xfrm>
            <a:off x="1704918" y="3081147"/>
            <a:ext cx="7382690" cy="490334"/>
          </a:xfrm>
          <a:prstGeom prst="rect">
            <a:avLst/>
          </a:prstGeom>
        </p:spPr>
        <p:txBody>
          <a:bodyPr vert="horz" wrap="square" lIns="66008" tIns="33052" rIns="66008" bIns="33052" rtlCol="0" anchor="b" anchorCtr="0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7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如果在开发中需要引用第三方jar包，可以在Proje…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rot="-2700000" flipV="1">
            <a:off x="8223978" y="1744645"/>
            <a:ext cx="2833772" cy="7304932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  <a:alpha val="100000"/>
            </a:schemeClr>
          </a:solidFill>
        </p:spPr>
      </p:sp>
      <p:sp>
        <p:nvSpPr>
          <p:cNvPr id="3" name="AutoShape 3"/>
          <p:cNvSpPr/>
          <p:nvPr/>
        </p:nvSpPr>
        <p:spPr>
          <a:xfrm rot="-2700000">
            <a:off x="10515259" y="-2241425"/>
            <a:ext cx="2982918" cy="4296683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  <a:alpha val="100000"/>
            </a:schemeClr>
          </a:solidFill>
        </p:spPr>
      </p:sp>
      <p:sp>
        <p:nvSpPr>
          <p:cNvPr id="4" name="TextBox 4"/>
          <p:cNvSpPr txBox="1"/>
          <p:nvPr/>
        </p:nvSpPr>
        <p:spPr>
          <a:xfrm>
            <a:off x="580034" y="1812537"/>
            <a:ext cx="5095875" cy="97155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设计主界面：用户登录成功后，进入系统主界面，主界面包括菜单栏和操作区。菜单栏用于展示系统所有功能，操作区是进行功能操作的区域。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80034" y="3100507"/>
            <a:ext cx="5095875" cy="97155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主界面是整个系统通往各个功能模块的必经通道，因此要将各个功能模块的窗体加入主界面，同时要保证各窗体在主界面中布局合理性，让用户方便操作。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15973" y="4402320"/>
            <a:ext cx="5095875" cy="97155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在主窗体中应加入整个系统的入口函数Main，通过执行该函数进而操作整个系统。</a:t>
            </a:r>
          </a:p>
        </p:txBody>
      </p:sp>
      <p:sp>
        <p:nvSpPr>
          <p:cNvPr id="7" name="AutoShape 7"/>
          <p:cNvSpPr/>
          <p:nvPr/>
        </p:nvSpPr>
        <p:spPr>
          <a:xfrm>
            <a:off x="454963" y="1952597"/>
            <a:ext cx="138821" cy="138821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8" name="AutoShape 8"/>
          <p:cNvSpPr/>
          <p:nvPr/>
        </p:nvSpPr>
        <p:spPr>
          <a:xfrm>
            <a:off x="465958" y="3238557"/>
            <a:ext cx="138821" cy="138821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9" name="AutoShape 9"/>
          <p:cNvSpPr/>
          <p:nvPr/>
        </p:nvSpPr>
        <p:spPr>
          <a:xfrm>
            <a:off x="465958" y="4541391"/>
            <a:ext cx="138821" cy="138821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3"/>
          <a:srcRect t="8530" b="8530"/>
          <a:stretch>
            <a:fillRect/>
          </a:stretch>
        </p:blipFill>
        <p:spPr>
          <a:xfrm>
            <a:off x="6774259" y="1242134"/>
            <a:ext cx="5232459" cy="5087504"/>
          </a:xfrm>
          <a:prstGeom prst="diamond">
            <a:avLst/>
          </a:prstGeom>
        </p:spPr>
      </p:pic>
      <p:grpSp>
        <p:nvGrpSpPr>
          <p:cNvPr id="11" name="Group 11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2" name="AutoShape 12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2" name="TextBox 32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创建工程及设计主界面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305300" y="5334162"/>
            <a:ext cx="25908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8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济南书创文化出品</a:t>
            </a:r>
            <a:endParaRPr lang="zh-CN" altLang="en-US" dirty="0">
              <a:solidFill>
                <a:srgbClr val="00B0F0"/>
              </a:solidFill>
            </a:endParaRPr>
          </a:p>
        </p:txBody>
      </p:sp>
      <p:pic>
        <p:nvPicPr>
          <p:cNvPr id="7" name="图片 6" descr="项目开发实战群二维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762317"/>
            <a:ext cx="2748915" cy="3527425"/>
          </a:xfrm>
          <a:prstGeom prst="rect">
            <a:avLst/>
          </a:prstGeom>
        </p:spPr>
      </p:pic>
      <p:sp>
        <p:nvSpPr>
          <p:cNvPr id="8" name="TextBox 3"/>
          <p:cNvSpPr txBox="1"/>
          <p:nvPr/>
        </p:nvSpPr>
        <p:spPr>
          <a:xfrm>
            <a:off x="4953000" y="1295307"/>
            <a:ext cx="3830955" cy="2076466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spcBef>
                <a:spcPts val="450"/>
              </a:spcBef>
            </a:pPr>
            <a:r>
              <a:rPr lang="zh-CN" altLang="en-US" sz="320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扫码进</a:t>
            </a:r>
            <a:r>
              <a:rPr lang="en-US" altLang="zh-CN" sz="320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QQ</a:t>
            </a:r>
            <a:r>
              <a:rPr lang="zh-CN" altLang="en-US" sz="320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群，提供：</a:t>
            </a:r>
          </a:p>
          <a:p>
            <a:pPr>
              <a:lnSpc>
                <a:spcPct val="80000"/>
              </a:lnSpc>
              <a:spcBef>
                <a:spcPts val="450"/>
              </a:spcBef>
            </a:pPr>
            <a:r>
              <a:rPr lang="zh-CN" altLang="en-US" sz="2025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商业项目源码</a:t>
            </a:r>
          </a:p>
          <a:p>
            <a:pPr>
              <a:lnSpc>
                <a:spcPct val="80000"/>
              </a:lnSpc>
              <a:spcBef>
                <a:spcPts val="450"/>
              </a:spcBef>
            </a:pPr>
            <a:r>
              <a:rPr lang="zh-CN" altLang="en-US" sz="2025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在线视频直播</a:t>
            </a:r>
          </a:p>
          <a:p>
            <a:pPr>
              <a:lnSpc>
                <a:spcPct val="80000"/>
              </a:lnSpc>
              <a:spcBef>
                <a:spcPts val="450"/>
              </a:spcBef>
            </a:pPr>
            <a:r>
              <a:rPr lang="zh-CN" altLang="en-US" sz="2025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海量最新教程</a:t>
            </a:r>
          </a:p>
          <a:p>
            <a:pPr>
              <a:lnSpc>
                <a:spcPct val="80000"/>
              </a:lnSpc>
              <a:spcBef>
                <a:spcPts val="450"/>
              </a:spcBef>
            </a:pPr>
            <a:r>
              <a:rPr lang="zh-CN" altLang="en-US" sz="2025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一对一在线指导</a:t>
            </a:r>
          </a:p>
          <a:p>
            <a:pPr>
              <a:lnSpc>
                <a:spcPct val="80000"/>
              </a:lnSpc>
              <a:spcBef>
                <a:spcPts val="450"/>
              </a:spcBef>
            </a:pPr>
            <a:endParaRPr lang="zh-CN" altLang="en-US" sz="2025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95600" y="4553249"/>
            <a:ext cx="5410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CSDN</a:t>
            </a:r>
            <a:r>
              <a:rPr lang="zh-CN" altLang="en-US" sz="18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博客：</a:t>
            </a:r>
            <a:r>
              <a:rPr lang="en-US" altLang="zh-CN" sz="18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https://blog.csdn.net/asd343442</a:t>
            </a:r>
            <a:endParaRPr lang="zh-CN" altLang="en-US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alphaModFix/>
          </a:blip>
          <a:srcRect l="17417" r="17417"/>
          <a:stretch>
            <a:fillRect/>
          </a:stretch>
        </p:blipFill>
        <p:spPr>
          <a:xfrm>
            <a:off x="939482" y="1415327"/>
            <a:ext cx="4843295" cy="4843295"/>
          </a:xfrm>
          <a:prstGeom prst="round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6261748" y="2005888"/>
            <a:ext cx="4762500" cy="18383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86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在主菜单中添加一个基本信息管理子菜单，用于管理系统的基本信息。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261748" y="1352723"/>
            <a:ext cx="4638675" cy="8382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86000"/>
              </a:lnSpc>
            </a:pPr>
            <a:r>
              <a:rPr lang="en-US" sz="201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定义基本信息管理子菜单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261748" y="4499375"/>
            <a:ext cx="4762500" cy="18383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86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系统菜单需要根据系统的整体功能进行规划，然后针对各个需要的功能来增加对应的窗体类。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261748" y="3870593"/>
            <a:ext cx="5124450" cy="8382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86000"/>
              </a:lnSpc>
            </a:pPr>
            <a:r>
              <a:rPr lang="en-US" sz="201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设计菜单列表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8" name="AutoShape 8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9" name="AutoShape 9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8" name="TextBox 28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创建工程及设计主界面</a:t>
              </a: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866575" y="1250443"/>
            <a:ext cx="10458850" cy="2287219"/>
          </a:xfrm>
          <a:prstGeom prst="round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3" name="TextBox 3"/>
          <p:cNvSpPr txBox="1"/>
          <p:nvPr/>
        </p:nvSpPr>
        <p:spPr>
          <a:xfrm>
            <a:off x="1304547" y="1787738"/>
            <a:ext cx="9582906" cy="120396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创建Business类</a:t>
            </a:r>
          </a:p>
        </p:txBody>
      </p:sp>
      <p:sp>
        <p:nvSpPr>
          <p:cNvPr id="4" name="AutoShape 4"/>
          <p:cNvSpPr/>
          <p:nvPr/>
        </p:nvSpPr>
        <p:spPr>
          <a:xfrm>
            <a:off x="866575" y="3830586"/>
            <a:ext cx="10458850" cy="2286677"/>
          </a:xfrm>
          <a:prstGeom prst="roundRect">
            <a:avLst/>
          </a:prstGeom>
          <a:solidFill>
            <a:schemeClr val="accent1">
              <a:alpha val="15000"/>
            </a:schemeClr>
          </a:solidFill>
        </p:spPr>
      </p:sp>
      <p:sp>
        <p:nvSpPr>
          <p:cNvPr id="5" name="TextBox 5"/>
          <p:cNvSpPr txBox="1"/>
          <p:nvPr/>
        </p:nvSpPr>
        <p:spPr>
          <a:xfrm>
            <a:off x="1218874" y="4371944"/>
            <a:ext cx="9582150" cy="120967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建立com.wy.util包，右击new命令后选择class选项，打开New Java Class窗口，设置name为Business，用于实现和数据库的连接。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7" name="AutoShape 7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8" name="AutoShape 8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9" name="AutoShape 9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7" name="TextBox 27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数据库ADO访问类</a:t>
              </a: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087237" y="4692872"/>
            <a:ext cx="2429542" cy="1127284"/>
            <a:chOff x="6087237" y="4692872"/>
            <a:chExt cx="2429542" cy="1127284"/>
          </a:xfrm>
        </p:grpSpPr>
        <p:sp>
          <p:nvSpPr>
            <p:cNvPr id="3" name="Freeform 3"/>
            <p:cNvSpPr/>
            <p:nvPr/>
          </p:nvSpPr>
          <p:spPr>
            <a:xfrm>
              <a:off x="6087237" y="4692872"/>
              <a:ext cx="2429542" cy="1127284"/>
            </a:xfrm>
            <a:custGeom>
              <a:avLst/>
              <a:gdLst/>
              <a:ahLst/>
              <a:cxnLst/>
              <a:rect l="l" t="t" r="r" b="b"/>
              <a:pathLst>
                <a:path w="292" h="135">
                  <a:moveTo>
                    <a:pt x="130" y="19"/>
                  </a:moveTo>
                  <a:cubicBezTo>
                    <a:pt x="75" y="38"/>
                    <a:pt x="31" y="73"/>
                    <a:pt x="0" y="118"/>
                  </a:cubicBezTo>
                  <a:cubicBezTo>
                    <a:pt x="52" y="134"/>
                    <a:pt x="108" y="135"/>
                    <a:pt x="163" y="116"/>
                  </a:cubicBezTo>
                  <a:cubicBezTo>
                    <a:pt x="218" y="97"/>
                    <a:pt x="262" y="61"/>
                    <a:pt x="292" y="17"/>
                  </a:cubicBezTo>
                  <a:cubicBezTo>
                    <a:pt x="241" y="0"/>
                    <a:pt x="184" y="0"/>
                    <a:pt x="130" y="19"/>
                  </a:cubicBezTo>
                  <a:close/>
                </a:path>
              </a:pathLst>
            </a:custGeom>
            <a:solidFill>
              <a:schemeClr val="accent4">
                <a:alpha val="100000"/>
              </a:schemeClr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7421499" y="5019484"/>
              <a:ext cx="311944" cy="273653"/>
            </a:xfrm>
            <a:custGeom>
              <a:avLst/>
              <a:gdLst/>
              <a:ahLst/>
              <a:cxnLst/>
              <a:rect l="l" t="t" r="r" b="b"/>
              <a:pathLst>
                <a:path w="582612" h="511176">
                  <a:moveTo>
                    <a:pt x="563781" y="169863"/>
                  </a:moveTo>
                  <a:cubicBezTo>
                    <a:pt x="567547" y="181115"/>
                    <a:pt x="571313" y="192367"/>
                    <a:pt x="575080" y="199869"/>
                  </a:cubicBezTo>
                  <a:cubicBezTo>
                    <a:pt x="578846" y="214872"/>
                    <a:pt x="578846" y="226124"/>
                    <a:pt x="582612" y="237376"/>
                  </a:cubicBezTo>
                  <a:cubicBezTo>
                    <a:pt x="582612" y="237376"/>
                    <a:pt x="582612" y="241126"/>
                    <a:pt x="582612" y="241126"/>
                  </a:cubicBezTo>
                  <a:cubicBezTo>
                    <a:pt x="582612" y="241126"/>
                    <a:pt x="582612" y="241126"/>
                    <a:pt x="582612" y="267381"/>
                  </a:cubicBezTo>
                  <a:cubicBezTo>
                    <a:pt x="582612" y="271132"/>
                    <a:pt x="582612" y="278633"/>
                    <a:pt x="582612" y="282384"/>
                  </a:cubicBezTo>
                  <a:cubicBezTo>
                    <a:pt x="575080" y="327392"/>
                    <a:pt x="552482" y="368650"/>
                    <a:pt x="514820" y="394905"/>
                  </a:cubicBezTo>
                  <a:cubicBezTo>
                    <a:pt x="480924" y="424910"/>
                    <a:pt x="439496" y="436162"/>
                    <a:pt x="398068" y="436162"/>
                  </a:cubicBezTo>
                  <a:cubicBezTo>
                    <a:pt x="326510" y="436162"/>
                    <a:pt x="258718" y="436162"/>
                    <a:pt x="187161" y="436162"/>
                  </a:cubicBezTo>
                  <a:cubicBezTo>
                    <a:pt x="187161" y="436162"/>
                    <a:pt x="187161" y="436162"/>
                    <a:pt x="179628" y="436162"/>
                  </a:cubicBezTo>
                  <a:cubicBezTo>
                    <a:pt x="179628" y="436162"/>
                    <a:pt x="179628" y="436162"/>
                    <a:pt x="179628" y="511176"/>
                  </a:cubicBezTo>
                  <a:cubicBezTo>
                    <a:pt x="179628" y="507426"/>
                    <a:pt x="175862" y="507426"/>
                    <a:pt x="175862" y="507426"/>
                  </a:cubicBezTo>
                  <a:cubicBezTo>
                    <a:pt x="130667" y="473669"/>
                    <a:pt x="85473" y="439913"/>
                    <a:pt x="40278" y="406157"/>
                  </a:cubicBezTo>
                  <a:cubicBezTo>
                    <a:pt x="40278" y="402406"/>
                    <a:pt x="36512" y="402406"/>
                    <a:pt x="36512" y="402406"/>
                  </a:cubicBezTo>
                  <a:cubicBezTo>
                    <a:pt x="81707" y="364899"/>
                    <a:pt x="130667" y="327392"/>
                    <a:pt x="179628" y="293636"/>
                  </a:cubicBezTo>
                  <a:cubicBezTo>
                    <a:pt x="179628" y="293636"/>
                    <a:pt x="179628" y="293636"/>
                    <a:pt x="179628" y="364899"/>
                  </a:cubicBezTo>
                  <a:cubicBezTo>
                    <a:pt x="183394" y="364899"/>
                    <a:pt x="183394" y="364899"/>
                    <a:pt x="187161" y="364899"/>
                  </a:cubicBezTo>
                  <a:cubicBezTo>
                    <a:pt x="258718" y="364899"/>
                    <a:pt x="330276" y="364899"/>
                    <a:pt x="401834" y="364899"/>
                  </a:cubicBezTo>
                  <a:cubicBezTo>
                    <a:pt x="465860" y="364899"/>
                    <a:pt x="514820" y="312390"/>
                    <a:pt x="511054" y="248628"/>
                  </a:cubicBezTo>
                  <a:cubicBezTo>
                    <a:pt x="511054" y="237376"/>
                    <a:pt x="507288" y="229874"/>
                    <a:pt x="503522" y="218622"/>
                  </a:cubicBezTo>
                  <a:cubicBezTo>
                    <a:pt x="503522" y="218622"/>
                    <a:pt x="503522" y="214872"/>
                    <a:pt x="507288" y="214872"/>
                  </a:cubicBezTo>
                  <a:cubicBezTo>
                    <a:pt x="526119" y="199869"/>
                    <a:pt x="544950" y="184866"/>
                    <a:pt x="563781" y="169863"/>
                  </a:cubicBezTo>
                  <a:close/>
                  <a:moveTo>
                    <a:pt x="401388" y="0"/>
                  </a:moveTo>
                  <a:cubicBezTo>
                    <a:pt x="401388" y="0"/>
                    <a:pt x="405139" y="0"/>
                    <a:pt x="405139" y="3757"/>
                  </a:cubicBezTo>
                  <a:cubicBezTo>
                    <a:pt x="450155" y="37571"/>
                    <a:pt x="495170" y="71384"/>
                    <a:pt x="540185" y="105198"/>
                  </a:cubicBezTo>
                  <a:cubicBezTo>
                    <a:pt x="543937" y="105198"/>
                    <a:pt x="543937" y="105198"/>
                    <a:pt x="547688" y="108955"/>
                  </a:cubicBezTo>
                  <a:cubicBezTo>
                    <a:pt x="498921" y="146526"/>
                    <a:pt x="450155" y="180341"/>
                    <a:pt x="401388" y="217911"/>
                  </a:cubicBezTo>
                  <a:cubicBezTo>
                    <a:pt x="401388" y="217911"/>
                    <a:pt x="401388" y="217911"/>
                    <a:pt x="401388" y="146526"/>
                  </a:cubicBezTo>
                  <a:cubicBezTo>
                    <a:pt x="397636" y="146526"/>
                    <a:pt x="397636" y="146526"/>
                    <a:pt x="393885" y="146526"/>
                  </a:cubicBezTo>
                  <a:cubicBezTo>
                    <a:pt x="322611" y="146526"/>
                    <a:pt x="255088" y="146526"/>
                    <a:pt x="183813" y="146526"/>
                  </a:cubicBezTo>
                  <a:cubicBezTo>
                    <a:pt x="120041" y="146526"/>
                    <a:pt x="67523" y="199126"/>
                    <a:pt x="71275" y="259239"/>
                  </a:cubicBezTo>
                  <a:cubicBezTo>
                    <a:pt x="75026" y="270511"/>
                    <a:pt x="75026" y="281782"/>
                    <a:pt x="78777" y="289296"/>
                  </a:cubicBezTo>
                  <a:cubicBezTo>
                    <a:pt x="78777" y="293053"/>
                    <a:pt x="78777" y="296810"/>
                    <a:pt x="75026" y="296810"/>
                  </a:cubicBezTo>
                  <a:cubicBezTo>
                    <a:pt x="60021" y="311839"/>
                    <a:pt x="41264" y="323110"/>
                    <a:pt x="18756" y="338138"/>
                  </a:cubicBezTo>
                  <a:cubicBezTo>
                    <a:pt x="15005" y="330624"/>
                    <a:pt x="11254" y="319353"/>
                    <a:pt x="7502" y="308082"/>
                  </a:cubicBezTo>
                  <a:cubicBezTo>
                    <a:pt x="3751" y="296810"/>
                    <a:pt x="3751" y="285539"/>
                    <a:pt x="0" y="270511"/>
                  </a:cubicBezTo>
                  <a:cubicBezTo>
                    <a:pt x="0" y="270511"/>
                    <a:pt x="0" y="270511"/>
                    <a:pt x="0" y="266754"/>
                  </a:cubicBezTo>
                  <a:cubicBezTo>
                    <a:pt x="0" y="266754"/>
                    <a:pt x="0" y="266754"/>
                    <a:pt x="0" y="244211"/>
                  </a:cubicBezTo>
                  <a:cubicBezTo>
                    <a:pt x="0" y="236697"/>
                    <a:pt x="0" y="232940"/>
                    <a:pt x="0" y="225426"/>
                  </a:cubicBezTo>
                  <a:cubicBezTo>
                    <a:pt x="7502" y="180341"/>
                    <a:pt x="30010" y="142769"/>
                    <a:pt x="67523" y="112712"/>
                  </a:cubicBezTo>
                  <a:cubicBezTo>
                    <a:pt x="101285" y="86413"/>
                    <a:pt x="142549" y="71384"/>
                    <a:pt x="187565" y="71384"/>
                  </a:cubicBezTo>
                  <a:cubicBezTo>
                    <a:pt x="255088" y="71384"/>
                    <a:pt x="322611" y="71384"/>
                    <a:pt x="393885" y="71384"/>
                  </a:cubicBezTo>
                  <a:cubicBezTo>
                    <a:pt x="393885" y="71384"/>
                    <a:pt x="393885" y="71384"/>
                    <a:pt x="401388" y="71384"/>
                  </a:cubicBezTo>
                  <a:cubicBezTo>
                    <a:pt x="401388" y="71384"/>
                    <a:pt x="401388" y="71384"/>
                    <a:pt x="401388" y="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sp>
        <p:nvSpPr>
          <p:cNvPr id="5" name="Freeform 5"/>
          <p:cNvSpPr/>
          <p:nvPr/>
        </p:nvSpPr>
        <p:spPr>
          <a:xfrm>
            <a:off x="6087237" y="3581590"/>
            <a:ext cx="1515142" cy="2095595"/>
          </a:xfrm>
          <a:custGeom>
            <a:avLst/>
            <a:gdLst/>
            <a:ahLst/>
            <a:cxnLst/>
            <a:rect l="l" t="t" r="r" b="b"/>
            <a:pathLst>
              <a:path w="182" h="251">
                <a:moveTo>
                  <a:pt x="49" y="96"/>
                </a:moveTo>
                <a:cubicBezTo>
                  <a:pt x="15" y="143"/>
                  <a:pt x="0" y="197"/>
                  <a:pt x="1" y="251"/>
                </a:cubicBezTo>
                <a:cubicBezTo>
                  <a:pt x="52" y="235"/>
                  <a:pt x="99" y="203"/>
                  <a:pt x="132" y="156"/>
                </a:cubicBezTo>
                <a:cubicBezTo>
                  <a:pt x="166" y="109"/>
                  <a:pt x="182" y="54"/>
                  <a:pt x="181" y="0"/>
                </a:cubicBezTo>
                <a:cubicBezTo>
                  <a:pt x="130" y="16"/>
                  <a:pt x="83" y="49"/>
                  <a:pt x="49" y="96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grpSp>
        <p:nvGrpSpPr>
          <p:cNvPr id="6" name="Group 6"/>
          <p:cNvGrpSpPr/>
          <p:nvPr/>
        </p:nvGrpSpPr>
        <p:grpSpPr>
          <a:xfrm>
            <a:off x="6859714" y="4236053"/>
            <a:ext cx="352711" cy="269463"/>
            <a:chOff x="6859714" y="4236053"/>
            <a:chExt cx="352711" cy="269463"/>
          </a:xfrm>
        </p:grpSpPr>
        <p:sp>
          <p:nvSpPr>
            <p:cNvPr id="7" name="Freeform 7"/>
            <p:cNvSpPr/>
            <p:nvPr/>
          </p:nvSpPr>
          <p:spPr>
            <a:xfrm>
              <a:off x="6859714" y="4236053"/>
              <a:ext cx="283845" cy="220980"/>
            </a:xfrm>
            <a:custGeom>
              <a:avLst/>
              <a:gdLst/>
              <a:ahLst/>
              <a:cxnLst/>
              <a:rect l="l" t="t" r="r" b="b"/>
              <a:pathLst>
                <a:path w="141" h="110">
                  <a:moveTo>
                    <a:pt x="92" y="95"/>
                  </a:moveTo>
                  <a:cubicBezTo>
                    <a:pt x="105" y="92"/>
                    <a:pt x="117" y="87"/>
                    <a:pt x="126" y="77"/>
                  </a:cubicBezTo>
                  <a:cubicBezTo>
                    <a:pt x="137" y="66"/>
                    <a:pt x="141" y="53"/>
                    <a:pt x="136" y="38"/>
                  </a:cubicBezTo>
                  <a:cubicBezTo>
                    <a:pt x="132" y="25"/>
                    <a:pt x="123" y="17"/>
                    <a:pt x="111" y="10"/>
                  </a:cubicBezTo>
                  <a:cubicBezTo>
                    <a:pt x="100" y="4"/>
                    <a:pt x="87" y="1"/>
                    <a:pt x="75" y="1"/>
                  </a:cubicBezTo>
                  <a:cubicBezTo>
                    <a:pt x="54" y="0"/>
                    <a:pt x="35" y="5"/>
                    <a:pt x="20" y="19"/>
                  </a:cubicBezTo>
                  <a:cubicBezTo>
                    <a:pt x="1" y="35"/>
                    <a:pt x="0" y="59"/>
                    <a:pt x="17" y="77"/>
                  </a:cubicBezTo>
                  <a:cubicBezTo>
                    <a:pt x="20" y="81"/>
                    <a:pt x="25" y="84"/>
                    <a:pt x="30" y="88"/>
                  </a:cubicBezTo>
                  <a:cubicBezTo>
                    <a:pt x="30" y="88"/>
                    <a:pt x="30" y="88"/>
                    <a:pt x="29" y="88"/>
                  </a:cubicBezTo>
                  <a:cubicBezTo>
                    <a:pt x="27" y="94"/>
                    <a:pt x="23" y="99"/>
                    <a:pt x="19" y="103"/>
                  </a:cubicBezTo>
                  <a:cubicBezTo>
                    <a:pt x="17" y="105"/>
                    <a:pt x="16" y="106"/>
                    <a:pt x="17" y="108"/>
                  </a:cubicBezTo>
                  <a:cubicBezTo>
                    <a:pt x="18" y="110"/>
                    <a:pt x="20" y="110"/>
                    <a:pt x="22" y="110"/>
                  </a:cubicBezTo>
                  <a:cubicBezTo>
                    <a:pt x="33" y="108"/>
                    <a:pt x="43" y="104"/>
                    <a:pt x="53" y="98"/>
                  </a:cubicBezTo>
                  <a:cubicBezTo>
                    <a:pt x="54" y="97"/>
                    <a:pt x="56" y="96"/>
                    <a:pt x="58" y="97"/>
                  </a:cubicBezTo>
                  <a:cubicBezTo>
                    <a:pt x="69" y="98"/>
                    <a:pt x="81" y="98"/>
                    <a:pt x="92" y="95"/>
                  </a:cubicBezTo>
                  <a:close/>
                  <a:moveTo>
                    <a:pt x="55" y="84"/>
                  </a:moveTo>
                  <a:cubicBezTo>
                    <a:pt x="53" y="84"/>
                    <a:pt x="51" y="84"/>
                    <a:pt x="50" y="85"/>
                  </a:cubicBezTo>
                  <a:cubicBezTo>
                    <a:pt x="47" y="87"/>
                    <a:pt x="45" y="88"/>
                    <a:pt x="43" y="90"/>
                  </a:cubicBezTo>
                  <a:cubicBezTo>
                    <a:pt x="43" y="89"/>
                    <a:pt x="42" y="89"/>
                    <a:pt x="42" y="89"/>
                  </a:cubicBezTo>
                  <a:cubicBezTo>
                    <a:pt x="43" y="87"/>
                    <a:pt x="44" y="85"/>
                    <a:pt x="45" y="82"/>
                  </a:cubicBezTo>
                  <a:cubicBezTo>
                    <a:pt x="42" y="80"/>
                    <a:pt x="40" y="79"/>
                    <a:pt x="37" y="77"/>
                  </a:cubicBezTo>
                  <a:cubicBezTo>
                    <a:pt x="31" y="74"/>
                    <a:pt x="26" y="70"/>
                    <a:pt x="22" y="64"/>
                  </a:cubicBezTo>
                  <a:cubicBezTo>
                    <a:pt x="14" y="53"/>
                    <a:pt x="16" y="40"/>
                    <a:pt x="25" y="30"/>
                  </a:cubicBezTo>
                  <a:cubicBezTo>
                    <a:pt x="35" y="20"/>
                    <a:pt x="48" y="15"/>
                    <a:pt x="62" y="14"/>
                  </a:cubicBezTo>
                  <a:cubicBezTo>
                    <a:pt x="76" y="12"/>
                    <a:pt x="90" y="14"/>
                    <a:pt x="103" y="20"/>
                  </a:cubicBezTo>
                  <a:cubicBezTo>
                    <a:pt x="112" y="24"/>
                    <a:pt x="119" y="30"/>
                    <a:pt x="123" y="38"/>
                  </a:cubicBezTo>
                  <a:cubicBezTo>
                    <a:pt x="128" y="47"/>
                    <a:pt x="127" y="56"/>
                    <a:pt x="121" y="64"/>
                  </a:cubicBezTo>
                  <a:cubicBezTo>
                    <a:pt x="113" y="75"/>
                    <a:pt x="102" y="81"/>
                    <a:pt x="89" y="84"/>
                  </a:cubicBezTo>
                  <a:cubicBezTo>
                    <a:pt x="78" y="86"/>
                    <a:pt x="66" y="86"/>
                    <a:pt x="55" y="84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8" name="Freeform 8"/>
            <p:cNvSpPr/>
            <p:nvPr/>
          </p:nvSpPr>
          <p:spPr>
            <a:xfrm>
              <a:off x="6988873" y="4306634"/>
              <a:ext cx="223552" cy="198882"/>
            </a:xfrm>
            <a:custGeom>
              <a:avLst/>
              <a:gdLst/>
              <a:ahLst/>
              <a:cxnLst/>
              <a:rect l="l" t="t" r="r" b="b"/>
              <a:pathLst>
                <a:path w="111" h="99">
                  <a:moveTo>
                    <a:pt x="94" y="90"/>
                  </a:moveTo>
                  <a:cubicBezTo>
                    <a:pt x="91" y="86"/>
                    <a:pt x="87" y="82"/>
                    <a:pt x="85" y="77"/>
                  </a:cubicBezTo>
                  <a:cubicBezTo>
                    <a:pt x="100" y="68"/>
                    <a:pt x="111" y="56"/>
                    <a:pt x="110" y="38"/>
                  </a:cubicBezTo>
                  <a:cubicBezTo>
                    <a:pt x="110" y="20"/>
                    <a:pt x="99" y="9"/>
                    <a:pt x="84" y="0"/>
                  </a:cubicBezTo>
                  <a:cubicBezTo>
                    <a:pt x="85" y="1"/>
                    <a:pt x="85" y="2"/>
                    <a:pt x="85" y="3"/>
                  </a:cubicBezTo>
                  <a:cubicBezTo>
                    <a:pt x="86" y="9"/>
                    <a:pt x="87" y="15"/>
                    <a:pt x="86" y="21"/>
                  </a:cubicBezTo>
                  <a:cubicBezTo>
                    <a:pt x="84" y="35"/>
                    <a:pt x="77" y="46"/>
                    <a:pt x="66" y="55"/>
                  </a:cubicBezTo>
                  <a:cubicBezTo>
                    <a:pt x="54" y="66"/>
                    <a:pt x="39" y="71"/>
                    <a:pt x="23" y="74"/>
                  </a:cubicBezTo>
                  <a:cubicBezTo>
                    <a:pt x="16" y="75"/>
                    <a:pt x="8" y="75"/>
                    <a:pt x="0" y="75"/>
                  </a:cubicBezTo>
                  <a:cubicBezTo>
                    <a:pt x="3" y="77"/>
                    <a:pt x="7" y="79"/>
                    <a:pt x="10" y="81"/>
                  </a:cubicBezTo>
                  <a:cubicBezTo>
                    <a:pt x="26" y="87"/>
                    <a:pt x="42" y="88"/>
                    <a:pt x="58" y="86"/>
                  </a:cubicBezTo>
                  <a:cubicBezTo>
                    <a:pt x="60" y="86"/>
                    <a:pt x="61" y="86"/>
                    <a:pt x="62" y="87"/>
                  </a:cubicBezTo>
                  <a:cubicBezTo>
                    <a:pt x="72" y="93"/>
                    <a:pt x="82" y="97"/>
                    <a:pt x="94" y="99"/>
                  </a:cubicBezTo>
                  <a:cubicBezTo>
                    <a:pt x="95" y="99"/>
                    <a:pt x="97" y="98"/>
                    <a:pt x="98" y="97"/>
                  </a:cubicBezTo>
                  <a:cubicBezTo>
                    <a:pt x="98" y="97"/>
                    <a:pt x="98" y="95"/>
                    <a:pt x="97" y="93"/>
                  </a:cubicBezTo>
                  <a:cubicBezTo>
                    <a:pt x="97" y="92"/>
                    <a:pt x="95" y="91"/>
                    <a:pt x="94" y="9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3667887" y="4692872"/>
            <a:ext cx="2419350" cy="1127284"/>
            <a:chOff x="3667887" y="4692872"/>
            <a:chExt cx="2419350" cy="1127284"/>
          </a:xfrm>
        </p:grpSpPr>
        <p:sp>
          <p:nvSpPr>
            <p:cNvPr id="10" name="Freeform 10"/>
            <p:cNvSpPr/>
            <p:nvPr/>
          </p:nvSpPr>
          <p:spPr>
            <a:xfrm>
              <a:off x="3667887" y="4692872"/>
              <a:ext cx="2419350" cy="1127284"/>
            </a:xfrm>
            <a:custGeom>
              <a:avLst/>
              <a:gdLst/>
              <a:ahLst/>
              <a:cxnLst/>
              <a:rect l="l" t="t" r="r" b="b"/>
              <a:pathLst>
                <a:path w="291" h="135">
                  <a:moveTo>
                    <a:pt x="162" y="19"/>
                  </a:moveTo>
                  <a:cubicBezTo>
                    <a:pt x="217" y="38"/>
                    <a:pt x="261" y="73"/>
                    <a:pt x="291" y="118"/>
                  </a:cubicBezTo>
                  <a:cubicBezTo>
                    <a:pt x="240" y="134"/>
                    <a:pt x="184" y="135"/>
                    <a:pt x="129" y="116"/>
                  </a:cubicBezTo>
                  <a:cubicBezTo>
                    <a:pt x="74" y="97"/>
                    <a:pt x="30" y="61"/>
                    <a:pt x="0" y="17"/>
                  </a:cubicBezTo>
                  <a:cubicBezTo>
                    <a:pt x="51" y="0"/>
                    <a:pt x="108" y="0"/>
                    <a:pt x="162" y="19"/>
                  </a:cubicBezTo>
                  <a:close/>
                </a:path>
              </a:pathLst>
            </a:custGeom>
            <a:solidFill>
              <a:schemeClr val="accent4">
                <a:alpha val="100000"/>
              </a:schemeClr>
            </a:solidFill>
          </p:spPr>
        </p:sp>
        <p:sp>
          <p:nvSpPr>
            <p:cNvPr id="11" name="Freeform 11"/>
            <p:cNvSpPr/>
            <p:nvPr/>
          </p:nvSpPr>
          <p:spPr>
            <a:xfrm>
              <a:off x="4465034" y="5004149"/>
              <a:ext cx="234601" cy="304229"/>
            </a:xfrm>
            <a:custGeom>
              <a:avLst/>
              <a:gdLst/>
              <a:ahLst/>
              <a:cxnLst/>
              <a:rect l="l" t="t" r="r" b="b"/>
              <a:pathLst>
                <a:path w="438150" h="568325">
                  <a:moveTo>
                    <a:pt x="344255" y="320246"/>
                  </a:moveTo>
                  <a:cubicBezTo>
                    <a:pt x="393080" y="312737"/>
                    <a:pt x="434394" y="346528"/>
                    <a:pt x="438150" y="399092"/>
                  </a:cubicBezTo>
                  <a:cubicBezTo>
                    <a:pt x="438150" y="399092"/>
                    <a:pt x="438150" y="402847"/>
                    <a:pt x="438150" y="406601"/>
                  </a:cubicBezTo>
                  <a:cubicBezTo>
                    <a:pt x="438150" y="451656"/>
                    <a:pt x="438150" y="496711"/>
                    <a:pt x="438150" y="545520"/>
                  </a:cubicBezTo>
                  <a:cubicBezTo>
                    <a:pt x="438150" y="545520"/>
                    <a:pt x="438150" y="545520"/>
                    <a:pt x="438150" y="549275"/>
                  </a:cubicBezTo>
                  <a:cubicBezTo>
                    <a:pt x="438150" y="549275"/>
                    <a:pt x="438150" y="549275"/>
                    <a:pt x="284162" y="549275"/>
                  </a:cubicBezTo>
                  <a:cubicBezTo>
                    <a:pt x="284162" y="549275"/>
                    <a:pt x="284162" y="545520"/>
                    <a:pt x="284162" y="545520"/>
                  </a:cubicBezTo>
                  <a:cubicBezTo>
                    <a:pt x="284162" y="496711"/>
                    <a:pt x="284162" y="451656"/>
                    <a:pt x="284162" y="402847"/>
                  </a:cubicBezTo>
                  <a:cubicBezTo>
                    <a:pt x="284162" y="361546"/>
                    <a:pt x="310453" y="327755"/>
                    <a:pt x="344255" y="320246"/>
                  </a:cubicBezTo>
                  <a:close/>
                  <a:moveTo>
                    <a:pt x="352879" y="200025"/>
                  </a:moveTo>
                  <a:cubicBezTo>
                    <a:pt x="352879" y="200025"/>
                    <a:pt x="352879" y="200025"/>
                    <a:pt x="356621" y="200025"/>
                  </a:cubicBezTo>
                  <a:cubicBezTo>
                    <a:pt x="356621" y="200025"/>
                    <a:pt x="356621" y="200025"/>
                    <a:pt x="367847" y="200025"/>
                  </a:cubicBezTo>
                  <a:cubicBezTo>
                    <a:pt x="371589" y="200025"/>
                    <a:pt x="375330" y="203767"/>
                    <a:pt x="379072" y="203767"/>
                  </a:cubicBezTo>
                  <a:cubicBezTo>
                    <a:pt x="401524" y="211251"/>
                    <a:pt x="412750" y="237445"/>
                    <a:pt x="409008" y="263638"/>
                  </a:cubicBezTo>
                  <a:cubicBezTo>
                    <a:pt x="405266" y="286090"/>
                    <a:pt x="386556" y="304800"/>
                    <a:pt x="360363" y="304800"/>
                  </a:cubicBezTo>
                  <a:cubicBezTo>
                    <a:pt x="337911" y="304800"/>
                    <a:pt x="319201" y="286090"/>
                    <a:pt x="311717" y="263638"/>
                  </a:cubicBezTo>
                  <a:cubicBezTo>
                    <a:pt x="307975" y="233703"/>
                    <a:pt x="326685" y="207509"/>
                    <a:pt x="352879" y="200025"/>
                  </a:cubicBezTo>
                  <a:close/>
                  <a:moveTo>
                    <a:pt x="100853" y="196018"/>
                  </a:moveTo>
                  <a:cubicBezTo>
                    <a:pt x="175559" y="180975"/>
                    <a:pt x="246529" y="241146"/>
                    <a:pt x="254000" y="320120"/>
                  </a:cubicBezTo>
                  <a:cubicBezTo>
                    <a:pt x="254000" y="323881"/>
                    <a:pt x="254000" y="327642"/>
                    <a:pt x="254000" y="331402"/>
                  </a:cubicBezTo>
                  <a:cubicBezTo>
                    <a:pt x="254000" y="406616"/>
                    <a:pt x="254000" y="481829"/>
                    <a:pt x="254000" y="557043"/>
                  </a:cubicBezTo>
                  <a:cubicBezTo>
                    <a:pt x="254000" y="557043"/>
                    <a:pt x="254000" y="557043"/>
                    <a:pt x="254000" y="568325"/>
                  </a:cubicBezTo>
                  <a:cubicBezTo>
                    <a:pt x="254000" y="568325"/>
                    <a:pt x="254000" y="568325"/>
                    <a:pt x="0" y="568325"/>
                  </a:cubicBezTo>
                  <a:cubicBezTo>
                    <a:pt x="0" y="564564"/>
                    <a:pt x="0" y="564564"/>
                    <a:pt x="0" y="560804"/>
                  </a:cubicBezTo>
                  <a:cubicBezTo>
                    <a:pt x="0" y="485590"/>
                    <a:pt x="0" y="406616"/>
                    <a:pt x="0" y="327642"/>
                  </a:cubicBezTo>
                  <a:cubicBezTo>
                    <a:pt x="0" y="263710"/>
                    <a:pt x="44823" y="211060"/>
                    <a:pt x="100853" y="196018"/>
                  </a:cubicBezTo>
                  <a:close/>
                  <a:moveTo>
                    <a:pt x="112091" y="0"/>
                  </a:moveTo>
                  <a:cubicBezTo>
                    <a:pt x="115818" y="0"/>
                    <a:pt x="115818" y="0"/>
                    <a:pt x="115818" y="0"/>
                  </a:cubicBezTo>
                  <a:cubicBezTo>
                    <a:pt x="115818" y="0"/>
                    <a:pt x="115818" y="0"/>
                    <a:pt x="138181" y="0"/>
                  </a:cubicBezTo>
                  <a:cubicBezTo>
                    <a:pt x="141909" y="0"/>
                    <a:pt x="149363" y="3762"/>
                    <a:pt x="153090" y="3762"/>
                  </a:cubicBezTo>
                  <a:cubicBezTo>
                    <a:pt x="190362" y="18808"/>
                    <a:pt x="212725" y="60187"/>
                    <a:pt x="205271" y="101566"/>
                  </a:cubicBezTo>
                  <a:cubicBezTo>
                    <a:pt x="197816" y="139183"/>
                    <a:pt x="164272" y="169276"/>
                    <a:pt x="127000" y="169276"/>
                  </a:cubicBezTo>
                  <a:cubicBezTo>
                    <a:pt x="89728" y="173038"/>
                    <a:pt x="56184" y="142944"/>
                    <a:pt x="48729" y="101566"/>
                  </a:cubicBezTo>
                  <a:cubicBezTo>
                    <a:pt x="41275" y="52664"/>
                    <a:pt x="71092" y="7523"/>
                    <a:pt x="112091" y="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sp>
        <p:nvSpPr>
          <p:cNvPr id="12" name="Freeform 12"/>
          <p:cNvSpPr/>
          <p:nvPr/>
        </p:nvSpPr>
        <p:spPr>
          <a:xfrm>
            <a:off x="4582287" y="3581590"/>
            <a:ext cx="1513713" cy="2095595"/>
          </a:xfrm>
          <a:custGeom>
            <a:avLst/>
            <a:gdLst/>
            <a:ahLst/>
            <a:cxnLst/>
            <a:rect l="l" t="t" r="r" b="b"/>
            <a:pathLst>
              <a:path w="182" h="251">
                <a:moveTo>
                  <a:pt x="133" y="96"/>
                </a:moveTo>
                <a:cubicBezTo>
                  <a:pt x="167" y="143"/>
                  <a:pt x="182" y="197"/>
                  <a:pt x="181" y="251"/>
                </a:cubicBezTo>
                <a:cubicBezTo>
                  <a:pt x="130" y="235"/>
                  <a:pt x="83" y="203"/>
                  <a:pt x="50" y="156"/>
                </a:cubicBezTo>
                <a:cubicBezTo>
                  <a:pt x="16" y="109"/>
                  <a:pt x="0" y="54"/>
                  <a:pt x="1" y="0"/>
                </a:cubicBezTo>
                <a:cubicBezTo>
                  <a:pt x="52" y="16"/>
                  <a:pt x="99" y="49"/>
                  <a:pt x="133" y="96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grpSp>
        <p:nvGrpSpPr>
          <p:cNvPr id="13" name="Group 13"/>
          <p:cNvGrpSpPr/>
          <p:nvPr/>
        </p:nvGrpSpPr>
        <p:grpSpPr>
          <a:xfrm>
            <a:off x="4996434" y="4236053"/>
            <a:ext cx="313754" cy="313849"/>
            <a:chOff x="4996434" y="4236053"/>
            <a:chExt cx="313754" cy="313849"/>
          </a:xfrm>
        </p:grpSpPr>
        <p:sp>
          <p:nvSpPr>
            <p:cNvPr id="14" name="Freeform 14"/>
            <p:cNvSpPr/>
            <p:nvPr/>
          </p:nvSpPr>
          <p:spPr>
            <a:xfrm>
              <a:off x="4996434" y="4265200"/>
              <a:ext cx="284702" cy="284702"/>
            </a:xfrm>
            <a:custGeom>
              <a:avLst/>
              <a:gdLst/>
              <a:ahLst/>
              <a:cxnLst/>
              <a:rect l="l" t="t" r="r" b="b"/>
              <a:pathLst>
                <a:path w="184" h="184">
                  <a:moveTo>
                    <a:pt x="92" y="184"/>
                  </a:moveTo>
                  <a:cubicBezTo>
                    <a:pt x="143" y="184"/>
                    <a:pt x="184" y="143"/>
                    <a:pt x="184" y="92"/>
                  </a:cubicBezTo>
                  <a:cubicBezTo>
                    <a:pt x="184" y="76"/>
                    <a:pt x="180" y="62"/>
                    <a:pt x="173" y="49"/>
                  </a:cubicBezTo>
                  <a:cubicBezTo>
                    <a:pt x="172" y="49"/>
                    <a:pt x="172" y="49"/>
                    <a:pt x="171" y="49"/>
                  </a:cubicBezTo>
                  <a:cubicBezTo>
                    <a:pt x="170" y="49"/>
                    <a:pt x="170" y="49"/>
                    <a:pt x="170" y="49"/>
                  </a:cubicBezTo>
                  <a:cubicBezTo>
                    <a:pt x="158" y="48"/>
                    <a:pt x="158" y="48"/>
                    <a:pt x="158" y="48"/>
                  </a:cubicBezTo>
                  <a:cubicBezTo>
                    <a:pt x="149" y="56"/>
                    <a:pt x="149" y="56"/>
                    <a:pt x="149" y="56"/>
                  </a:cubicBezTo>
                  <a:cubicBezTo>
                    <a:pt x="156" y="67"/>
                    <a:pt x="160" y="79"/>
                    <a:pt x="160" y="92"/>
                  </a:cubicBezTo>
                  <a:cubicBezTo>
                    <a:pt x="160" y="129"/>
                    <a:pt x="129" y="160"/>
                    <a:pt x="92" y="160"/>
                  </a:cubicBezTo>
                  <a:cubicBezTo>
                    <a:pt x="55" y="160"/>
                    <a:pt x="24" y="129"/>
                    <a:pt x="24" y="92"/>
                  </a:cubicBezTo>
                  <a:cubicBezTo>
                    <a:pt x="24" y="55"/>
                    <a:pt x="55" y="24"/>
                    <a:pt x="92" y="24"/>
                  </a:cubicBezTo>
                  <a:cubicBezTo>
                    <a:pt x="105" y="24"/>
                    <a:pt x="117" y="28"/>
                    <a:pt x="128" y="35"/>
                  </a:cubicBezTo>
                  <a:cubicBezTo>
                    <a:pt x="135" y="27"/>
                    <a:pt x="135" y="27"/>
                    <a:pt x="135" y="27"/>
                  </a:cubicBezTo>
                  <a:cubicBezTo>
                    <a:pt x="134" y="14"/>
                    <a:pt x="134" y="14"/>
                    <a:pt x="134" y="14"/>
                  </a:cubicBezTo>
                  <a:cubicBezTo>
                    <a:pt x="134" y="12"/>
                    <a:pt x="134" y="11"/>
                    <a:pt x="134" y="10"/>
                  </a:cubicBezTo>
                  <a:cubicBezTo>
                    <a:pt x="122" y="4"/>
                    <a:pt x="107" y="0"/>
                    <a:pt x="92" y="0"/>
                  </a:cubicBezTo>
                  <a:cubicBezTo>
                    <a:pt x="41" y="0"/>
                    <a:pt x="0" y="41"/>
                    <a:pt x="0" y="92"/>
                  </a:cubicBezTo>
                  <a:cubicBezTo>
                    <a:pt x="0" y="143"/>
                    <a:pt x="41" y="184"/>
                    <a:pt x="92" y="184"/>
                  </a:cubicBezTo>
                  <a:close/>
                  <a:moveTo>
                    <a:pt x="92" y="184"/>
                  </a:moveTo>
                  <a:cubicBezTo>
                    <a:pt x="92" y="184"/>
                    <a:pt x="92" y="184"/>
                    <a:pt x="92" y="184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15" name="Freeform 15"/>
            <p:cNvSpPr/>
            <p:nvPr/>
          </p:nvSpPr>
          <p:spPr>
            <a:xfrm>
              <a:off x="5069300" y="4338066"/>
              <a:ext cx="139065" cy="139065"/>
            </a:xfrm>
            <a:custGeom>
              <a:avLst/>
              <a:gdLst/>
              <a:ahLst/>
              <a:cxnLst/>
              <a:rect l="l" t="t" r="r" b="b"/>
              <a:pathLst>
                <a:path w="90" h="90">
                  <a:moveTo>
                    <a:pt x="45" y="21"/>
                  </a:moveTo>
                  <a:cubicBezTo>
                    <a:pt x="46" y="21"/>
                    <a:pt x="46" y="21"/>
                    <a:pt x="47" y="21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58" y="1"/>
                    <a:pt x="52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0"/>
                    <a:pt x="45" y="90"/>
                  </a:cubicBezTo>
                  <a:cubicBezTo>
                    <a:pt x="70" y="90"/>
                    <a:pt x="90" y="70"/>
                    <a:pt x="90" y="45"/>
                  </a:cubicBezTo>
                  <a:cubicBezTo>
                    <a:pt x="90" y="38"/>
                    <a:pt x="89" y="32"/>
                    <a:pt x="86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69" y="44"/>
                    <a:pt x="69" y="44"/>
                    <a:pt x="69" y="45"/>
                  </a:cubicBezTo>
                  <a:cubicBezTo>
                    <a:pt x="69" y="58"/>
                    <a:pt x="58" y="69"/>
                    <a:pt x="45" y="69"/>
                  </a:cubicBezTo>
                  <a:cubicBezTo>
                    <a:pt x="32" y="69"/>
                    <a:pt x="21" y="58"/>
                    <a:pt x="21" y="45"/>
                  </a:cubicBezTo>
                  <a:cubicBezTo>
                    <a:pt x="21" y="32"/>
                    <a:pt x="32" y="21"/>
                    <a:pt x="45" y="21"/>
                  </a:cubicBezTo>
                  <a:close/>
                  <a:moveTo>
                    <a:pt x="45" y="21"/>
                  </a:moveTo>
                  <a:cubicBezTo>
                    <a:pt x="45" y="21"/>
                    <a:pt x="45" y="21"/>
                    <a:pt x="45" y="21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16" name="Freeform 16"/>
            <p:cNvSpPr/>
            <p:nvPr/>
          </p:nvSpPr>
          <p:spPr>
            <a:xfrm>
              <a:off x="5152644" y="4236053"/>
              <a:ext cx="157544" cy="157544"/>
            </a:xfrm>
            <a:custGeom>
              <a:avLst/>
              <a:gdLst/>
              <a:ahLst/>
              <a:cxnLst/>
              <a:rect l="l" t="t" r="r" b="b"/>
              <a:pathLst>
                <a:path w="102" h="102">
                  <a:moveTo>
                    <a:pt x="86" y="28"/>
                  </a:moveTo>
                  <a:cubicBezTo>
                    <a:pt x="91" y="23"/>
                    <a:pt x="91" y="23"/>
                    <a:pt x="91" y="23"/>
                  </a:cubicBezTo>
                  <a:cubicBezTo>
                    <a:pt x="93" y="20"/>
                    <a:pt x="93" y="17"/>
                    <a:pt x="91" y="14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6" y="10"/>
                    <a:pt x="85" y="9"/>
                    <a:pt x="83" y="9"/>
                  </a:cubicBezTo>
                  <a:cubicBezTo>
                    <a:pt x="82" y="9"/>
                    <a:pt x="80" y="10"/>
                    <a:pt x="79" y="11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72" y="0"/>
                    <a:pt x="71" y="0"/>
                    <a:pt x="70" y="0"/>
                  </a:cubicBezTo>
                  <a:cubicBezTo>
                    <a:pt x="70" y="0"/>
                    <a:pt x="69" y="0"/>
                    <a:pt x="69" y="0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5" y="25"/>
                    <a:pt x="44" y="28"/>
                    <a:pt x="44" y="30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8" y="82"/>
                    <a:pt x="8" y="82"/>
                    <a:pt x="8" y="82"/>
                  </a:cubicBezTo>
                  <a:cubicBezTo>
                    <a:pt x="2" y="89"/>
                    <a:pt x="2" y="89"/>
                    <a:pt x="2" y="89"/>
                  </a:cubicBezTo>
                  <a:cubicBezTo>
                    <a:pt x="1" y="90"/>
                    <a:pt x="0" y="91"/>
                    <a:pt x="0" y="92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0"/>
                    <a:pt x="2" y="102"/>
                    <a:pt x="5" y="102"/>
                  </a:cubicBezTo>
                  <a:cubicBezTo>
                    <a:pt x="5" y="102"/>
                    <a:pt x="5" y="102"/>
                    <a:pt x="5" y="102"/>
                  </a:cubicBezTo>
                  <a:cubicBezTo>
                    <a:pt x="10" y="102"/>
                    <a:pt x="10" y="102"/>
                    <a:pt x="10" y="102"/>
                  </a:cubicBezTo>
                  <a:cubicBezTo>
                    <a:pt x="11" y="102"/>
                    <a:pt x="12" y="101"/>
                    <a:pt x="13" y="100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70" y="57"/>
                    <a:pt x="70" y="57"/>
                    <a:pt x="70" y="57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74" y="57"/>
                    <a:pt x="77" y="56"/>
                    <a:pt x="78" y="54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2" y="31"/>
                    <a:pt x="101" y="29"/>
                    <a:pt x="100" y="29"/>
                  </a:cubicBezTo>
                  <a:lnTo>
                    <a:pt x="86" y="28"/>
                  </a:lnTo>
                  <a:close/>
                  <a:moveTo>
                    <a:pt x="86" y="28"/>
                  </a:moveTo>
                  <a:cubicBezTo>
                    <a:pt x="86" y="28"/>
                    <a:pt x="86" y="28"/>
                    <a:pt x="86" y="28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sp>
        <p:nvSpPr>
          <p:cNvPr id="17" name="Freeform 17"/>
          <p:cNvSpPr/>
          <p:nvPr/>
        </p:nvSpPr>
        <p:spPr>
          <a:xfrm>
            <a:off x="5664327" y="3097435"/>
            <a:ext cx="856012" cy="2579751"/>
          </a:xfrm>
          <a:custGeom>
            <a:avLst/>
            <a:gdLst/>
            <a:ahLst/>
            <a:cxnLst/>
            <a:rect l="l" t="t" r="r" b="b"/>
            <a:pathLst>
              <a:path w="103" h="309">
                <a:moveTo>
                  <a:pt x="0" y="154"/>
                </a:moveTo>
                <a:cubicBezTo>
                  <a:pt x="0" y="212"/>
                  <a:pt x="19" y="266"/>
                  <a:pt x="51" y="309"/>
                </a:cubicBezTo>
                <a:cubicBezTo>
                  <a:pt x="84" y="266"/>
                  <a:pt x="103" y="212"/>
                  <a:pt x="103" y="154"/>
                </a:cubicBezTo>
                <a:cubicBezTo>
                  <a:pt x="103" y="97"/>
                  <a:pt x="84" y="43"/>
                  <a:pt x="51" y="0"/>
                </a:cubicBezTo>
                <a:cubicBezTo>
                  <a:pt x="19" y="43"/>
                  <a:pt x="0" y="97"/>
                  <a:pt x="0" y="154"/>
                </a:cubicBezTo>
                <a:close/>
              </a:path>
            </a:pathLst>
          </a:custGeom>
          <a:solidFill>
            <a:schemeClr val="accent4">
              <a:alpha val="100000"/>
            </a:schemeClr>
          </a:solidFill>
        </p:spPr>
      </p:sp>
      <p:sp>
        <p:nvSpPr>
          <p:cNvPr id="18" name="Freeform 18"/>
          <p:cNvSpPr/>
          <p:nvPr/>
        </p:nvSpPr>
        <p:spPr>
          <a:xfrm>
            <a:off x="5984843" y="3986974"/>
            <a:ext cx="215074" cy="313658"/>
          </a:xfrm>
          <a:custGeom>
            <a:avLst/>
            <a:gdLst/>
            <a:ahLst/>
            <a:cxnLst/>
            <a:rect l="l" t="t" r="r" b="b"/>
            <a:pathLst>
              <a:path w="107" h="156">
                <a:moveTo>
                  <a:pt x="43" y="156"/>
                </a:moveTo>
                <a:cubicBezTo>
                  <a:pt x="40" y="155"/>
                  <a:pt x="37" y="154"/>
                  <a:pt x="34" y="152"/>
                </a:cubicBezTo>
                <a:cubicBezTo>
                  <a:pt x="31" y="150"/>
                  <a:pt x="29" y="147"/>
                  <a:pt x="27" y="143"/>
                </a:cubicBezTo>
                <a:cubicBezTo>
                  <a:pt x="27" y="142"/>
                  <a:pt x="27" y="142"/>
                  <a:pt x="25" y="141"/>
                </a:cubicBezTo>
                <a:cubicBezTo>
                  <a:pt x="19" y="138"/>
                  <a:pt x="16" y="130"/>
                  <a:pt x="19" y="123"/>
                </a:cubicBezTo>
                <a:cubicBezTo>
                  <a:pt x="19" y="123"/>
                  <a:pt x="19" y="122"/>
                  <a:pt x="19" y="121"/>
                </a:cubicBezTo>
                <a:cubicBezTo>
                  <a:pt x="18" y="118"/>
                  <a:pt x="17" y="115"/>
                  <a:pt x="19" y="111"/>
                </a:cubicBezTo>
                <a:cubicBezTo>
                  <a:pt x="19" y="110"/>
                  <a:pt x="19" y="110"/>
                  <a:pt x="18" y="109"/>
                </a:cubicBezTo>
                <a:cubicBezTo>
                  <a:pt x="18" y="106"/>
                  <a:pt x="17" y="104"/>
                  <a:pt x="17" y="101"/>
                </a:cubicBezTo>
                <a:cubicBezTo>
                  <a:pt x="16" y="96"/>
                  <a:pt x="14" y="91"/>
                  <a:pt x="12" y="86"/>
                </a:cubicBezTo>
                <a:cubicBezTo>
                  <a:pt x="9" y="81"/>
                  <a:pt x="6" y="76"/>
                  <a:pt x="4" y="71"/>
                </a:cubicBezTo>
                <a:cubicBezTo>
                  <a:pt x="1" y="62"/>
                  <a:pt x="0" y="53"/>
                  <a:pt x="1" y="44"/>
                </a:cubicBezTo>
                <a:cubicBezTo>
                  <a:pt x="5" y="25"/>
                  <a:pt x="15" y="12"/>
                  <a:pt x="33" y="4"/>
                </a:cubicBezTo>
                <a:cubicBezTo>
                  <a:pt x="38" y="2"/>
                  <a:pt x="43" y="0"/>
                  <a:pt x="49" y="0"/>
                </a:cubicBezTo>
                <a:cubicBezTo>
                  <a:pt x="49" y="0"/>
                  <a:pt x="50" y="0"/>
                  <a:pt x="50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60" y="0"/>
                  <a:pt x="63" y="1"/>
                  <a:pt x="67" y="1"/>
                </a:cubicBezTo>
                <a:cubicBezTo>
                  <a:pt x="76" y="4"/>
                  <a:pt x="84" y="8"/>
                  <a:pt x="90" y="15"/>
                </a:cubicBezTo>
                <a:cubicBezTo>
                  <a:pt x="97" y="22"/>
                  <a:pt x="102" y="30"/>
                  <a:pt x="104" y="40"/>
                </a:cubicBezTo>
                <a:cubicBezTo>
                  <a:pt x="107" y="53"/>
                  <a:pt x="105" y="65"/>
                  <a:pt x="99" y="77"/>
                </a:cubicBezTo>
                <a:cubicBezTo>
                  <a:pt x="97" y="81"/>
                  <a:pt x="95" y="85"/>
                  <a:pt x="93" y="89"/>
                </a:cubicBezTo>
                <a:cubicBezTo>
                  <a:pt x="90" y="94"/>
                  <a:pt x="89" y="99"/>
                  <a:pt x="89" y="105"/>
                </a:cubicBezTo>
                <a:cubicBezTo>
                  <a:pt x="89" y="105"/>
                  <a:pt x="88" y="106"/>
                  <a:pt x="88" y="107"/>
                </a:cubicBezTo>
                <a:cubicBezTo>
                  <a:pt x="88" y="108"/>
                  <a:pt x="88" y="112"/>
                  <a:pt x="88" y="113"/>
                </a:cubicBezTo>
                <a:cubicBezTo>
                  <a:pt x="89" y="116"/>
                  <a:pt x="88" y="119"/>
                  <a:pt x="87" y="121"/>
                </a:cubicBezTo>
                <a:cubicBezTo>
                  <a:pt x="87" y="122"/>
                  <a:pt x="87" y="123"/>
                  <a:pt x="87" y="123"/>
                </a:cubicBezTo>
                <a:cubicBezTo>
                  <a:pt x="90" y="130"/>
                  <a:pt x="87" y="138"/>
                  <a:pt x="80" y="141"/>
                </a:cubicBezTo>
                <a:cubicBezTo>
                  <a:pt x="80" y="142"/>
                  <a:pt x="79" y="142"/>
                  <a:pt x="79" y="143"/>
                </a:cubicBezTo>
                <a:cubicBezTo>
                  <a:pt x="76" y="150"/>
                  <a:pt x="71" y="154"/>
                  <a:pt x="64" y="155"/>
                </a:cubicBezTo>
                <a:cubicBezTo>
                  <a:pt x="64" y="155"/>
                  <a:pt x="63" y="155"/>
                  <a:pt x="63" y="156"/>
                </a:cubicBezTo>
                <a:lnTo>
                  <a:pt x="43" y="156"/>
                </a:lnTo>
                <a:close/>
                <a:moveTo>
                  <a:pt x="53" y="107"/>
                </a:moveTo>
                <a:cubicBezTo>
                  <a:pt x="60" y="107"/>
                  <a:pt x="67" y="107"/>
                  <a:pt x="74" y="107"/>
                </a:cubicBezTo>
                <a:cubicBezTo>
                  <a:pt x="77" y="107"/>
                  <a:pt x="79" y="106"/>
                  <a:pt x="79" y="103"/>
                </a:cubicBezTo>
                <a:cubicBezTo>
                  <a:pt x="79" y="103"/>
                  <a:pt x="79" y="103"/>
                  <a:pt x="79" y="102"/>
                </a:cubicBezTo>
                <a:cubicBezTo>
                  <a:pt x="80" y="98"/>
                  <a:pt x="81" y="93"/>
                  <a:pt x="82" y="89"/>
                </a:cubicBezTo>
                <a:cubicBezTo>
                  <a:pt x="85" y="84"/>
                  <a:pt x="87" y="79"/>
                  <a:pt x="90" y="74"/>
                </a:cubicBezTo>
                <a:cubicBezTo>
                  <a:pt x="95" y="65"/>
                  <a:pt x="97" y="55"/>
                  <a:pt x="95" y="45"/>
                </a:cubicBezTo>
                <a:cubicBezTo>
                  <a:pt x="93" y="33"/>
                  <a:pt x="87" y="23"/>
                  <a:pt x="77" y="17"/>
                </a:cubicBezTo>
                <a:cubicBezTo>
                  <a:pt x="62" y="7"/>
                  <a:pt x="46" y="7"/>
                  <a:pt x="31" y="16"/>
                </a:cubicBezTo>
                <a:cubicBezTo>
                  <a:pt x="15" y="25"/>
                  <a:pt x="8" y="43"/>
                  <a:pt x="11" y="61"/>
                </a:cubicBezTo>
                <a:cubicBezTo>
                  <a:pt x="12" y="67"/>
                  <a:pt x="15" y="72"/>
                  <a:pt x="18" y="77"/>
                </a:cubicBezTo>
                <a:cubicBezTo>
                  <a:pt x="23" y="85"/>
                  <a:pt x="26" y="94"/>
                  <a:pt x="27" y="103"/>
                </a:cubicBezTo>
                <a:cubicBezTo>
                  <a:pt x="27" y="106"/>
                  <a:pt x="29" y="107"/>
                  <a:pt x="32" y="107"/>
                </a:cubicBezTo>
                <a:cubicBezTo>
                  <a:pt x="39" y="107"/>
                  <a:pt x="46" y="107"/>
                  <a:pt x="53" y="107"/>
                </a:cubicBezTo>
                <a:moveTo>
                  <a:pt x="53" y="120"/>
                </a:moveTo>
                <a:cubicBezTo>
                  <a:pt x="60" y="120"/>
                  <a:pt x="67" y="120"/>
                  <a:pt x="74" y="120"/>
                </a:cubicBezTo>
                <a:cubicBezTo>
                  <a:pt x="76" y="120"/>
                  <a:pt x="77" y="119"/>
                  <a:pt x="78" y="118"/>
                </a:cubicBezTo>
                <a:cubicBezTo>
                  <a:pt x="80" y="115"/>
                  <a:pt x="77" y="112"/>
                  <a:pt x="74" y="112"/>
                </a:cubicBezTo>
                <a:cubicBezTo>
                  <a:pt x="64" y="112"/>
                  <a:pt x="54" y="112"/>
                  <a:pt x="44" y="112"/>
                </a:cubicBezTo>
                <a:cubicBezTo>
                  <a:pt x="40" y="112"/>
                  <a:pt x="36" y="112"/>
                  <a:pt x="32" y="112"/>
                </a:cubicBezTo>
                <a:cubicBezTo>
                  <a:pt x="30" y="112"/>
                  <a:pt x="29" y="112"/>
                  <a:pt x="28" y="114"/>
                </a:cubicBezTo>
                <a:cubicBezTo>
                  <a:pt x="27" y="117"/>
                  <a:pt x="29" y="120"/>
                  <a:pt x="32" y="120"/>
                </a:cubicBezTo>
                <a:cubicBezTo>
                  <a:pt x="39" y="120"/>
                  <a:pt x="46" y="120"/>
                  <a:pt x="53" y="120"/>
                </a:cubicBezTo>
                <a:moveTo>
                  <a:pt x="53" y="124"/>
                </a:moveTo>
                <a:cubicBezTo>
                  <a:pt x="46" y="124"/>
                  <a:pt x="39" y="124"/>
                  <a:pt x="32" y="124"/>
                </a:cubicBezTo>
                <a:cubicBezTo>
                  <a:pt x="30" y="124"/>
                  <a:pt x="29" y="125"/>
                  <a:pt x="28" y="127"/>
                </a:cubicBezTo>
                <a:cubicBezTo>
                  <a:pt x="27" y="130"/>
                  <a:pt x="29" y="133"/>
                  <a:pt x="32" y="133"/>
                </a:cubicBezTo>
                <a:cubicBezTo>
                  <a:pt x="42" y="133"/>
                  <a:pt x="52" y="133"/>
                  <a:pt x="62" y="133"/>
                </a:cubicBezTo>
                <a:cubicBezTo>
                  <a:pt x="66" y="133"/>
                  <a:pt x="70" y="133"/>
                  <a:pt x="74" y="133"/>
                </a:cubicBezTo>
                <a:cubicBezTo>
                  <a:pt x="76" y="133"/>
                  <a:pt x="77" y="132"/>
                  <a:pt x="78" y="130"/>
                </a:cubicBezTo>
                <a:cubicBezTo>
                  <a:pt x="80" y="127"/>
                  <a:pt x="77" y="124"/>
                  <a:pt x="74" y="124"/>
                </a:cubicBezTo>
                <a:cubicBezTo>
                  <a:pt x="67" y="124"/>
                  <a:pt x="60" y="124"/>
                  <a:pt x="53" y="124"/>
                </a:cubicBezTo>
                <a:moveTo>
                  <a:pt x="70" y="137"/>
                </a:moveTo>
                <a:cubicBezTo>
                  <a:pt x="36" y="137"/>
                  <a:pt x="36" y="137"/>
                  <a:pt x="36" y="137"/>
                </a:cubicBezTo>
                <a:cubicBezTo>
                  <a:pt x="36" y="142"/>
                  <a:pt x="39" y="146"/>
                  <a:pt x="44" y="146"/>
                </a:cubicBezTo>
                <a:cubicBezTo>
                  <a:pt x="50" y="146"/>
                  <a:pt x="56" y="146"/>
                  <a:pt x="62" y="146"/>
                </a:cubicBezTo>
                <a:cubicBezTo>
                  <a:pt x="67" y="146"/>
                  <a:pt x="70" y="142"/>
                  <a:pt x="70" y="137"/>
                </a:cubicBezTo>
              </a:path>
            </a:pathLst>
          </a:custGeom>
          <a:solidFill>
            <a:srgbClr val="FFFFFF">
              <a:alpha val="100000"/>
            </a:srgbClr>
          </a:solidFill>
        </p:spPr>
      </p:sp>
      <p:grpSp>
        <p:nvGrpSpPr>
          <p:cNvPr id="19" name="Group 19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20" name="AutoShape 20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0" name="TextBox 40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系统登录模块设计</a:t>
              </a:r>
            </a:p>
          </p:txBody>
        </p:sp>
      </p:grpSp>
      <p:sp>
        <p:nvSpPr>
          <p:cNvPr id="41" name="TextBox 41"/>
          <p:cNvSpPr txBox="1"/>
          <p:nvPr/>
        </p:nvSpPr>
        <p:spPr>
          <a:xfrm>
            <a:off x="4630337" y="1360840"/>
            <a:ext cx="2931336" cy="1654845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87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Login类继承于JFrame类，类JFrame是Java系统函数中窗体的基类。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1301868" y="2328140"/>
            <a:ext cx="2931336" cy="1654845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87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添加Login类，定义成员变量，用来记录当前登录名和用户类型信息。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535601" y="4514336"/>
            <a:ext cx="2931336" cy="1654845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87000"/>
              </a:lnSpc>
            </a:pPr>
            <a:r>
              <a:rPr lang="en-US" sz="1275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为了增加系统的安全性，要求只有通过系统身份验证的用户才能使用本系统，为此必须增加一个系统登录功能模块。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7965273" y="2328140"/>
            <a:ext cx="2931336" cy="1654845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87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在登录窗体添加JLable控件、JButton控件和JTextField控件</a:t>
            </a:r>
          </a:p>
        </p:txBody>
      </p:sp>
      <p:sp>
        <p:nvSpPr>
          <p:cNvPr id="45" name="TextBox 45"/>
          <p:cNvSpPr txBox="1"/>
          <p:nvPr/>
        </p:nvSpPr>
        <p:spPr>
          <a:xfrm>
            <a:off x="8683648" y="4514336"/>
            <a:ext cx="2931336" cy="1654845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lstStyle/>
          <a:p>
            <a:pPr algn="l">
              <a:lnSpc>
                <a:spcPct val="187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为窗体中的“确定”按钮增加监听函数ActionListener，以实现用户的登录操作。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39110" y="3232606"/>
            <a:ext cx="4714229" cy="994791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楼宇信息管理包括楼宇信息的添加、删除和修改，需要使用表格布局展示结果，并添加监听器实现方法。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539110" y="4962429"/>
            <a:ext cx="4714229" cy="97155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业主信息管理包括业主信息的添加、删除和修改，需要使用表格布局展示结果，并利用jbInit函数进行组件布局管理。</a:t>
            </a: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 l="9083" r="9083"/>
          <a:stretch>
            <a:fillRect/>
          </a:stretch>
        </p:blipFill>
        <p:spPr>
          <a:xfrm>
            <a:off x="6927890" y="1290438"/>
            <a:ext cx="4828525" cy="4828525"/>
          </a:xfrm>
          <a:prstGeom prst="ellipse">
            <a:avLst/>
          </a:prstGeom>
        </p:spPr>
      </p:pic>
      <p:grpSp>
        <p:nvGrpSpPr>
          <p:cNvPr id="5" name="Group 5"/>
          <p:cNvGrpSpPr/>
          <p:nvPr/>
        </p:nvGrpSpPr>
        <p:grpSpPr>
          <a:xfrm>
            <a:off x="5396305" y="4914086"/>
            <a:ext cx="1091477" cy="1091477"/>
            <a:chOff x="5396305" y="4914086"/>
            <a:chExt cx="1091477" cy="1091477"/>
          </a:xfrm>
        </p:grpSpPr>
        <p:sp>
          <p:nvSpPr>
            <p:cNvPr id="6" name="AutoShape 6"/>
            <p:cNvSpPr/>
            <p:nvPr/>
          </p:nvSpPr>
          <p:spPr>
            <a:xfrm>
              <a:off x="5396305" y="4914086"/>
              <a:ext cx="1091477" cy="109147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7" name="Freeform 7"/>
            <p:cNvSpPr/>
            <p:nvPr/>
          </p:nvSpPr>
          <p:spPr>
            <a:xfrm>
              <a:off x="5539437" y="5154753"/>
              <a:ext cx="610142" cy="610142"/>
            </a:xfrm>
            <a:custGeom>
              <a:avLst/>
              <a:gdLst/>
              <a:ahLst/>
              <a:cxnLst/>
              <a:rect l="l" t="t" r="r" b="b"/>
              <a:pathLst>
                <a:path w="304800" h="304800">
                  <a:moveTo>
                    <a:pt x="310886" y="167269"/>
                  </a:moveTo>
                  <a:cubicBezTo>
                    <a:pt x="310886" y="167269"/>
                    <a:pt x="267148" y="122672"/>
                    <a:pt x="206873" y="122672"/>
                  </a:cubicBezTo>
                  <a:cubicBezTo>
                    <a:pt x="147980" y="122672"/>
                    <a:pt x="89764" y="167269"/>
                    <a:pt x="89764" y="167269"/>
                  </a:cubicBezTo>
                  <a:lnTo>
                    <a:pt x="57064" y="153619"/>
                  </a:lnTo>
                  <a:lnTo>
                    <a:pt x="57064" y="193662"/>
                  </a:lnTo>
                  <a:cubicBezTo>
                    <a:pt x="62217" y="195415"/>
                    <a:pt x="65989" y="200158"/>
                    <a:pt x="65989" y="205902"/>
                  </a:cubicBezTo>
                  <a:cubicBezTo>
                    <a:pt x="65989" y="211703"/>
                    <a:pt x="62141" y="216456"/>
                    <a:pt x="56912" y="218170"/>
                  </a:cubicBezTo>
                  <a:lnTo>
                    <a:pt x="66580" y="245135"/>
                  </a:lnTo>
                  <a:lnTo>
                    <a:pt x="38043" y="245135"/>
                  </a:lnTo>
                  <a:lnTo>
                    <a:pt x="47796" y="217942"/>
                  </a:lnTo>
                  <a:cubicBezTo>
                    <a:pt x="43110" y="215951"/>
                    <a:pt x="39834" y="211322"/>
                    <a:pt x="39834" y="205902"/>
                  </a:cubicBezTo>
                  <a:cubicBezTo>
                    <a:pt x="39834" y="200597"/>
                    <a:pt x="43015" y="196082"/>
                    <a:pt x="47558" y="194024"/>
                  </a:cubicBezTo>
                  <a:lnTo>
                    <a:pt x="47558" y="149647"/>
                  </a:lnTo>
                  <a:lnTo>
                    <a:pt x="0" y="129816"/>
                  </a:lnTo>
                  <a:lnTo>
                    <a:pt x="209255" y="35890"/>
                  </a:lnTo>
                  <a:lnTo>
                    <a:pt x="401241" y="130997"/>
                  </a:lnTo>
                  <a:lnTo>
                    <a:pt x="310886" y="167269"/>
                  </a:lnTo>
                  <a:close/>
                  <a:moveTo>
                    <a:pt x="204492" y="145266"/>
                  </a:moveTo>
                  <a:cubicBezTo>
                    <a:pt x="265128" y="145266"/>
                    <a:pt x="294846" y="177365"/>
                    <a:pt x="294846" y="177365"/>
                  </a:cubicBezTo>
                  <a:lnTo>
                    <a:pt x="294846" y="243945"/>
                  </a:lnTo>
                  <a:cubicBezTo>
                    <a:pt x="294846" y="243945"/>
                    <a:pt x="263938" y="268910"/>
                    <a:pt x="199739" y="268910"/>
                  </a:cubicBezTo>
                  <a:cubicBezTo>
                    <a:pt x="135541" y="268910"/>
                    <a:pt x="114138" y="243945"/>
                    <a:pt x="114138" y="243945"/>
                  </a:cubicBezTo>
                  <a:lnTo>
                    <a:pt x="114138" y="177365"/>
                  </a:lnTo>
                  <a:cubicBezTo>
                    <a:pt x="114138" y="177365"/>
                    <a:pt x="143856" y="145266"/>
                    <a:pt x="204492" y="145266"/>
                  </a:cubicBezTo>
                  <a:close/>
                  <a:moveTo>
                    <a:pt x="203302" y="254641"/>
                  </a:moveTo>
                  <a:cubicBezTo>
                    <a:pt x="245326" y="254641"/>
                    <a:pt x="279397" y="246116"/>
                    <a:pt x="279397" y="235620"/>
                  </a:cubicBezTo>
                  <a:cubicBezTo>
                    <a:pt x="279397" y="225123"/>
                    <a:pt x="245326" y="216599"/>
                    <a:pt x="203302" y="216599"/>
                  </a:cubicBezTo>
                  <a:cubicBezTo>
                    <a:pt x="161277" y="216599"/>
                    <a:pt x="127216" y="225123"/>
                    <a:pt x="127216" y="235620"/>
                  </a:cubicBezTo>
                  <a:cubicBezTo>
                    <a:pt x="127216" y="246116"/>
                    <a:pt x="161277" y="254641"/>
                    <a:pt x="203302" y="254641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sp>
        <p:nvSpPr>
          <p:cNvPr id="8" name="AutoShape 8"/>
          <p:cNvSpPr/>
          <p:nvPr/>
        </p:nvSpPr>
        <p:spPr>
          <a:xfrm>
            <a:off x="5396305" y="3160304"/>
            <a:ext cx="1091477" cy="1091477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9" name="AutoShape 9"/>
          <p:cNvSpPr/>
          <p:nvPr/>
        </p:nvSpPr>
        <p:spPr>
          <a:xfrm>
            <a:off x="5396305" y="1478824"/>
            <a:ext cx="1091477" cy="1091477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0" name="Freeform 10"/>
          <p:cNvSpPr/>
          <p:nvPr/>
        </p:nvSpPr>
        <p:spPr>
          <a:xfrm>
            <a:off x="5628547" y="3392546"/>
            <a:ext cx="626995" cy="626995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304800" y="171155"/>
                </a:moveTo>
                <a:lnTo>
                  <a:pt x="304800" y="133055"/>
                </a:lnTo>
                <a:lnTo>
                  <a:pt x="259261" y="114081"/>
                </a:lnTo>
                <a:cubicBezTo>
                  <a:pt x="257994" y="110509"/>
                  <a:pt x="256661" y="107051"/>
                  <a:pt x="255022" y="103661"/>
                </a:cubicBezTo>
                <a:lnTo>
                  <a:pt x="273406" y="57893"/>
                </a:lnTo>
                <a:lnTo>
                  <a:pt x="246459" y="30956"/>
                </a:lnTo>
                <a:lnTo>
                  <a:pt x="201101" y="49635"/>
                </a:lnTo>
                <a:cubicBezTo>
                  <a:pt x="197644" y="47958"/>
                  <a:pt x="194110" y="46549"/>
                  <a:pt x="190462" y="45244"/>
                </a:cubicBezTo>
                <a:lnTo>
                  <a:pt x="171155" y="0"/>
                </a:lnTo>
                <a:lnTo>
                  <a:pt x="133055" y="0"/>
                </a:lnTo>
                <a:lnTo>
                  <a:pt x="114224" y="45091"/>
                </a:lnTo>
                <a:cubicBezTo>
                  <a:pt x="110433" y="46434"/>
                  <a:pt x="106785" y="47844"/>
                  <a:pt x="103175" y="49559"/>
                </a:cubicBezTo>
                <a:lnTo>
                  <a:pt x="57893" y="31366"/>
                </a:lnTo>
                <a:lnTo>
                  <a:pt x="30956" y="58303"/>
                </a:lnTo>
                <a:lnTo>
                  <a:pt x="49416" y="103175"/>
                </a:lnTo>
                <a:cubicBezTo>
                  <a:pt x="47625" y="106861"/>
                  <a:pt x="46177" y="110614"/>
                  <a:pt x="44796" y="114491"/>
                </a:cubicBezTo>
                <a:lnTo>
                  <a:pt x="0" y="133645"/>
                </a:lnTo>
                <a:lnTo>
                  <a:pt x="0" y="171745"/>
                </a:lnTo>
                <a:lnTo>
                  <a:pt x="44834" y="190424"/>
                </a:lnTo>
                <a:cubicBezTo>
                  <a:pt x="46215" y="194291"/>
                  <a:pt x="47701" y="198053"/>
                  <a:pt x="49482" y="201740"/>
                </a:cubicBezTo>
                <a:lnTo>
                  <a:pt x="31366" y="246907"/>
                </a:lnTo>
                <a:lnTo>
                  <a:pt x="58303" y="273844"/>
                </a:lnTo>
                <a:lnTo>
                  <a:pt x="103289" y="255318"/>
                </a:lnTo>
                <a:cubicBezTo>
                  <a:pt x="106899" y="257032"/>
                  <a:pt x="110585" y="258404"/>
                  <a:pt x="114376" y="259709"/>
                </a:cubicBezTo>
                <a:lnTo>
                  <a:pt x="133645" y="304800"/>
                </a:lnTo>
                <a:lnTo>
                  <a:pt x="171745" y="304800"/>
                </a:lnTo>
                <a:lnTo>
                  <a:pt x="190605" y="259480"/>
                </a:lnTo>
                <a:cubicBezTo>
                  <a:pt x="194215" y="258137"/>
                  <a:pt x="197787" y="256727"/>
                  <a:pt x="201206" y="255089"/>
                </a:cubicBezTo>
                <a:lnTo>
                  <a:pt x="246898" y="273396"/>
                </a:lnTo>
                <a:lnTo>
                  <a:pt x="273834" y="246459"/>
                </a:lnTo>
                <a:lnTo>
                  <a:pt x="255079" y="200997"/>
                </a:lnTo>
                <a:cubicBezTo>
                  <a:pt x="256680" y="197577"/>
                  <a:pt x="257985" y="194110"/>
                  <a:pt x="259251" y="190576"/>
                </a:cubicBezTo>
                <a:lnTo>
                  <a:pt x="304800" y="171155"/>
                </a:lnTo>
                <a:close/>
                <a:moveTo>
                  <a:pt x="152105" y="209550"/>
                </a:moveTo>
                <a:cubicBezTo>
                  <a:pt x="120558" y="209550"/>
                  <a:pt x="94955" y="183947"/>
                  <a:pt x="94955" y="152400"/>
                </a:cubicBezTo>
                <a:cubicBezTo>
                  <a:pt x="94955" y="120853"/>
                  <a:pt x="120558" y="95250"/>
                  <a:pt x="152105" y="95250"/>
                </a:cubicBezTo>
                <a:cubicBezTo>
                  <a:pt x="183652" y="95250"/>
                  <a:pt x="209255" y="120853"/>
                  <a:pt x="209255" y="152400"/>
                </a:cubicBezTo>
                <a:cubicBezTo>
                  <a:pt x="209255" y="183947"/>
                  <a:pt x="183652" y="209550"/>
                  <a:pt x="152105" y="20955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1" name="Freeform 11"/>
          <p:cNvSpPr/>
          <p:nvPr/>
        </p:nvSpPr>
        <p:spPr>
          <a:xfrm>
            <a:off x="5668096" y="1750615"/>
            <a:ext cx="547896" cy="547896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52400" y="190500"/>
                </a:moveTo>
                <a:cubicBezTo>
                  <a:pt x="152400" y="169459"/>
                  <a:pt x="169459" y="152400"/>
                  <a:pt x="190500" y="152400"/>
                </a:cubicBezTo>
                <a:cubicBezTo>
                  <a:pt x="211541" y="152400"/>
                  <a:pt x="228600" y="169459"/>
                  <a:pt x="228600" y="190500"/>
                </a:cubicBezTo>
                <a:cubicBezTo>
                  <a:pt x="228600" y="211541"/>
                  <a:pt x="211541" y="228600"/>
                  <a:pt x="190500" y="228600"/>
                </a:cubicBezTo>
                <a:cubicBezTo>
                  <a:pt x="169459" y="228600"/>
                  <a:pt x="152400" y="211541"/>
                  <a:pt x="152400" y="190500"/>
                </a:cubicBezTo>
                <a:close/>
                <a:moveTo>
                  <a:pt x="266700" y="76200"/>
                </a:moveTo>
                <a:lnTo>
                  <a:pt x="235372" y="12925"/>
                </a:lnTo>
                <a:cubicBezTo>
                  <a:pt x="232801" y="5410"/>
                  <a:pt x="225695" y="0"/>
                  <a:pt x="217284" y="0"/>
                </a:cubicBezTo>
                <a:lnTo>
                  <a:pt x="164973" y="0"/>
                </a:lnTo>
                <a:cubicBezTo>
                  <a:pt x="156467" y="0"/>
                  <a:pt x="149295" y="5544"/>
                  <a:pt x="146837" y="13192"/>
                </a:cubicBezTo>
                <a:lnTo>
                  <a:pt x="114338" y="76200"/>
                </a:lnTo>
                <a:lnTo>
                  <a:pt x="38100" y="76200"/>
                </a:lnTo>
                <a:cubicBezTo>
                  <a:pt x="17059" y="76200"/>
                  <a:pt x="0" y="93259"/>
                  <a:pt x="0" y="114300"/>
                </a:cubicBezTo>
                <a:lnTo>
                  <a:pt x="0" y="304800"/>
                </a:lnTo>
                <a:lnTo>
                  <a:pt x="304800" y="304800"/>
                </a:lnTo>
                <a:lnTo>
                  <a:pt x="304800" y="114300"/>
                </a:lnTo>
                <a:cubicBezTo>
                  <a:pt x="304800" y="93259"/>
                  <a:pt x="287760" y="76200"/>
                  <a:pt x="266700" y="76200"/>
                </a:cubicBezTo>
                <a:close/>
                <a:moveTo>
                  <a:pt x="57150" y="152400"/>
                </a:moveTo>
                <a:cubicBezTo>
                  <a:pt x="46625" y="152400"/>
                  <a:pt x="38100" y="143875"/>
                  <a:pt x="38100" y="133350"/>
                </a:cubicBezTo>
                <a:cubicBezTo>
                  <a:pt x="38100" y="122825"/>
                  <a:pt x="46625" y="114300"/>
                  <a:pt x="57150" y="114300"/>
                </a:cubicBezTo>
                <a:cubicBezTo>
                  <a:pt x="67675" y="114300"/>
                  <a:pt x="76200" y="122825"/>
                  <a:pt x="76200" y="133350"/>
                </a:cubicBezTo>
                <a:cubicBezTo>
                  <a:pt x="76200" y="143875"/>
                  <a:pt x="67675" y="152400"/>
                  <a:pt x="57150" y="152400"/>
                </a:cubicBezTo>
                <a:close/>
                <a:moveTo>
                  <a:pt x="190500" y="266700"/>
                </a:moveTo>
                <a:cubicBezTo>
                  <a:pt x="148419" y="266700"/>
                  <a:pt x="114300" y="232581"/>
                  <a:pt x="114300" y="190500"/>
                </a:cubicBezTo>
                <a:cubicBezTo>
                  <a:pt x="114300" y="148419"/>
                  <a:pt x="148419" y="114300"/>
                  <a:pt x="190500" y="114300"/>
                </a:cubicBezTo>
                <a:cubicBezTo>
                  <a:pt x="232581" y="114300"/>
                  <a:pt x="266700" y="148419"/>
                  <a:pt x="266700" y="190500"/>
                </a:cubicBezTo>
                <a:cubicBezTo>
                  <a:pt x="266700" y="232581"/>
                  <a:pt x="232581" y="266700"/>
                  <a:pt x="190500" y="26670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2" name="TextBox 12"/>
          <p:cNvSpPr txBox="1"/>
          <p:nvPr/>
        </p:nvSpPr>
        <p:spPr>
          <a:xfrm>
            <a:off x="539110" y="1502783"/>
            <a:ext cx="4714229" cy="994791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小区信息管理包括小区信息的添加、删除和修改，需要使用表格布局展示结果，并创建监听器实现方法。</a:t>
            </a:r>
          </a:p>
        </p:txBody>
      </p:sp>
      <p:grpSp>
        <p:nvGrpSpPr>
          <p:cNvPr id="13" name="Group 13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4" name="AutoShape 14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4" name="TextBox 34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基本信息管理模块</a:t>
              </a: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518246" y="3031027"/>
            <a:ext cx="1788760" cy="673166"/>
          </a:xfrm>
          <a:custGeom>
            <a:avLst/>
            <a:gdLst/>
            <a:ahLst/>
            <a:cxnLst/>
            <a:rect l="l" t="t" r="r" b="b"/>
            <a:pathLst>
              <a:path w="1400" h="527">
                <a:moveTo>
                  <a:pt x="0" y="108"/>
                </a:moveTo>
                <a:lnTo>
                  <a:pt x="837" y="527"/>
                </a:lnTo>
                <a:lnTo>
                  <a:pt x="1400" y="332"/>
                </a:lnTo>
                <a:lnTo>
                  <a:pt x="281" y="0"/>
                </a:lnTo>
                <a:lnTo>
                  <a:pt x="0" y="108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  <p:sp>
        <p:nvSpPr>
          <p:cNvPr id="3" name="Freeform 3"/>
          <p:cNvSpPr/>
          <p:nvPr/>
        </p:nvSpPr>
        <p:spPr>
          <a:xfrm>
            <a:off x="4735450" y="3096651"/>
            <a:ext cx="2091473" cy="876386"/>
          </a:xfrm>
          <a:custGeom>
            <a:avLst/>
            <a:gdLst/>
            <a:ahLst/>
            <a:cxnLst/>
            <a:rect l="l" t="t" r="r" b="b"/>
            <a:pathLst>
              <a:path w="1698" h="710">
                <a:moveTo>
                  <a:pt x="1002" y="710"/>
                </a:moveTo>
                <a:lnTo>
                  <a:pt x="1698" y="366"/>
                </a:lnTo>
                <a:lnTo>
                  <a:pt x="591" y="0"/>
                </a:lnTo>
                <a:lnTo>
                  <a:pt x="0" y="202"/>
                </a:lnTo>
                <a:lnTo>
                  <a:pt x="1002" y="710"/>
                </a:lnTo>
                <a:close/>
              </a:path>
            </a:pathLst>
          </a:custGeom>
          <a:solidFill>
            <a:schemeClr val="accent2">
              <a:alpha val="100000"/>
            </a:schemeClr>
          </a:solidFill>
        </p:spPr>
      </p:sp>
      <p:sp>
        <p:nvSpPr>
          <p:cNvPr id="4" name="Freeform 4"/>
          <p:cNvSpPr/>
          <p:nvPr/>
        </p:nvSpPr>
        <p:spPr>
          <a:xfrm>
            <a:off x="5893380" y="3977271"/>
            <a:ext cx="4191413" cy="1771824"/>
          </a:xfrm>
          <a:custGeom>
            <a:avLst/>
            <a:gdLst/>
            <a:ahLst/>
            <a:cxnLst/>
            <a:rect l="l" t="t" r="r" b="b"/>
            <a:pathLst>
              <a:path w="3283" h="1388">
                <a:moveTo>
                  <a:pt x="0" y="332"/>
                </a:moveTo>
                <a:lnTo>
                  <a:pt x="1065" y="869"/>
                </a:lnTo>
                <a:lnTo>
                  <a:pt x="177" y="1388"/>
                </a:lnTo>
                <a:lnTo>
                  <a:pt x="3283" y="1388"/>
                </a:lnTo>
                <a:lnTo>
                  <a:pt x="2529" y="96"/>
                </a:lnTo>
                <a:lnTo>
                  <a:pt x="1981" y="414"/>
                </a:lnTo>
                <a:lnTo>
                  <a:pt x="685" y="0"/>
                </a:lnTo>
                <a:lnTo>
                  <a:pt x="0" y="332"/>
                </a:lnTo>
                <a:close/>
              </a:path>
            </a:pathLst>
          </a:custGeom>
          <a:solidFill>
            <a:schemeClr val="accent3">
              <a:alpha val="100000"/>
            </a:schemeClr>
          </a:solidFill>
        </p:spPr>
      </p:sp>
      <p:cxnSp>
        <p:nvCxnSpPr>
          <p:cNvPr id="5" name="Connector 5"/>
          <p:cNvCxnSpPr/>
          <p:nvPr/>
        </p:nvCxnSpPr>
        <p:spPr>
          <a:xfrm flipH="1" flipV="1">
            <a:off x="2921288" y="2643640"/>
            <a:ext cx="827699" cy="453011"/>
          </a:xfrm>
          <a:prstGeom prst="line">
            <a:avLst/>
          </a:prstGeom>
          <a:ln w="6350">
            <a:solidFill>
              <a:schemeClr val="accent1"/>
            </a:solidFill>
            <a:prstDash val="solid"/>
            <a:headEnd type="none"/>
            <a:tailEnd type="triangl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" name="Connector 6"/>
          <p:cNvCxnSpPr/>
          <p:nvPr/>
        </p:nvCxnSpPr>
        <p:spPr>
          <a:xfrm flipH="1">
            <a:off x="3748986" y="3704194"/>
            <a:ext cx="1665980" cy="1043620"/>
          </a:xfrm>
          <a:prstGeom prst="line">
            <a:avLst/>
          </a:prstGeom>
          <a:ln w="6350">
            <a:solidFill>
              <a:schemeClr val="accent1"/>
            </a:solidFill>
            <a:prstDash val="solid"/>
            <a:headEnd type="none"/>
            <a:tailEnd type="triangl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Connector 7"/>
          <p:cNvCxnSpPr/>
          <p:nvPr/>
        </p:nvCxnSpPr>
        <p:spPr>
          <a:xfrm flipV="1">
            <a:off x="7633452" y="3367611"/>
            <a:ext cx="1134645" cy="857334"/>
          </a:xfrm>
          <a:prstGeom prst="line">
            <a:avLst/>
          </a:prstGeom>
          <a:ln w="6350">
            <a:solidFill>
              <a:schemeClr val="accent1"/>
            </a:solidFill>
            <a:prstDash val="solid"/>
            <a:headEnd type="none"/>
            <a:tailEnd type="triangl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" name="AutoShape 8"/>
          <p:cNvSpPr/>
          <p:nvPr/>
        </p:nvSpPr>
        <p:spPr>
          <a:xfrm>
            <a:off x="2294693" y="4747814"/>
            <a:ext cx="1953876" cy="245745"/>
          </a:xfrm>
          <a:prstGeom prst="rect">
            <a:avLst/>
          </a:prstGeom>
          <a:noFill/>
        </p:spPr>
      </p:sp>
      <p:sp>
        <p:nvSpPr>
          <p:cNvPr id="9" name="TextBox 9"/>
          <p:cNvSpPr txBox="1"/>
          <p:nvPr/>
        </p:nvSpPr>
        <p:spPr>
          <a:xfrm>
            <a:off x="369567" y="1762125"/>
            <a:ext cx="2362200" cy="1666875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noAutofit/>
          </a:bodyPr>
          <a:lstStyle/>
          <a:p>
            <a:pPr algn="r">
              <a:lnSpc>
                <a:spcPct val="150000"/>
              </a:lnSpc>
              <a:spcBef>
                <a:spcPct val="0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在工程中创建添加业主录入类MonthDataInput，并且定义该窗体需要的各种组件，如Panel容器和下拉列表框等组件。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455669" y="4444384"/>
            <a:ext cx="2362200" cy="2171700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noAutofit/>
          </a:bodyPr>
          <a:lstStyle/>
          <a:p>
            <a:pPr algn="r">
              <a:lnSpc>
                <a:spcPct val="150000"/>
              </a:lnSpc>
              <a:spcBef>
                <a:spcPts val="375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录入业主消费指数操作中，先选择对应的楼宇和小区信息，然后进入另外一个界面中进行录入。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8877359" y="2407424"/>
            <a:ext cx="2361910" cy="1873795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noAutofit/>
          </a:bodyPr>
          <a:lstStyle/>
          <a:p>
            <a:pPr>
              <a:lnSpc>
                <a:spcPct val="150000"/>
              </a:lnSpc>
              <a:spcBef>
                <a:spcPts val="375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以下是mainperform构造函数的具体实现，仍然用GridBagLayout进行布局管理。用户单击下拉表框后，会根据所选参数进入不同的界面。</a:t>
            </a:r>
          </a:p>
        </p:txBody>
      </p:sp>
      <p:grpSp>
        <p:nvGrpSpPr>
          <p:cNvPr id="12" name="Group 12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3" name="AutoShape 13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3" name="TextBox 33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消费指数管理模块</a:t>
              </a:r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54963" y="1499276"/>
            <a:ext cx="474399" cy="474399"/>
          </a:xfrm>
          <a:prstGeom prst="ellipse">
            <a:avLst/>
          </a:prstGeom>
          <a:solidFill>
            <a:schemeClr val="accent1">
              <a:alpha val="5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517634" y="1568195"/>
            <a:ext cx="334599" cy="334599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cxnSp>
        <p:nvCxnSpPr>
          <p:cNvPr id="4" name="Connector 4"/>
          <p:cNvCxnSpPr/>
          <p:nvPr/>
        </p:nvCxnSpPr>
        <p:spPr>
          <a:xfrm>
            <a:off x="676483" y="1792120"/>
            <a:ext cx="0" cy="4187687"/>
          </a:xfrm>
          <a:prstGeom prst="line">
            <a:avLst/>
          </a:prstGeom>
          <a:ln w="9525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" name="Freeform 5"/>
          <p:cNvSpPr/>
          <p:nvPr/>
        </p:nvSpPr>
        <p:spPr>
          <a:xfrm rot="-5400000">
            <a:off x="921706" y="5554557"/>
            <a:ext cx="210830" cy="210830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100000"/>
            </a:schemeClr>
          </a:solidFill>
        </p:spPr>
      </p:sp>
      <p:sp>
        <p:nvSpPr>
          <p:cNvPr id="6" name="Freeform 6"/>
          <p:cNvSpPr/>
          <p:nvPr/>
        </p:nvSpPr>
        <p:spPr>
          <a:xfrm rot="-5400000">
            <a:off x="921706" y="5765387"/>
            <a:ext cx="210830" cy="210830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50000"/>
            </a:schemeClr>
          </a:solidFill>
        </p:spPr>
      </p:sp>
      <p:sp>
        <p:nvSpPr>
          <p:cNvPr id="7" name="TextBox 7"/>
          <p:cNvSpPr txBox="1"/>
          <p:nvPr/>
        </p:nvSpPr>
        <p:spPr>
          <a:xfrm>
            <a:off x="852233" y="2291273"/>
            <a:ext cx="2325536" cy="3036189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86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在本项目中，业主消费量录入窗体主要包括用水量、用电量和用气量的录入，同时必须输入日期。按照上述流程完成每月业主消费指数的录入后，数据供费用报表引用。</a:t>
            </a:r>
          </a:p>
        </p:txBody>
      </p:sp>
      <p:sp>
        <p:nvSpPr>
          <p:cNvPr id="8" name="AutoShape 8"/>
          <p:cNvSpPr/>
          <p:nvPr/>
        </p:nvSpPr>
        <p:spPr>
          <a:xfrm>
            <a:off x="3290712" y="1499276"/>
            <a:ext cx="474399" cy="474399"/>
          </a:xfrm>
          <a:prstGeom prst="ellipse">
            <a:avLst/>
          </a:prstGeom>
          <a:solidFill>
            <a:schemeClr val="accent1">
              <a:alpha val="50000"/>
            </a:schemeClr>
          </a:solidFill>
        </p:spPr>
      </p:sp>
      <p:sp>
        <p:nvSpPr>
          <p:cNvPr id="9" name="AutoShape 9"/>
          <p:cNvSpPr/>
          <p:nvPr/>
        </p:nvSpPr>
        <p:spPr>
          <a:xfrm>
            <a:off x="3353383" y="1568195"/>
            <a:ext cx="334599" cy="334599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cxnSp>
        <p:nvCxnSpPr>
          <p:cNvPr id="10" name="Connector 10"/>
          <p:cNvCxnSpPr/>
          <p:nvPr/>
        </p:nvCxnSpPr>
        <p:spPr>
          <a:xfrm>
            <a:off x="3512232" y="1792120"/>
            <a:ext cx="0" cy="4187687"/>
          </a:xfrm>
          <a:prstGeom prst="line">
            <a:avLst/>
          </a:prstGeom>
          <a:ln w="9525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1" name="Freeform 11"/>
          <p:cNvSpPr/>
          <p:nvPr/>
        </p:nvSpPr>
        <p:spPr>
          <a:xfrm rot="-5400000">
            <a:off x="3757455" y="5554557"/>
            <a:ext cx="210830" cy="210830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100000"/>
            </a:schemeClr>
          </a:solidFill>
        </p:spPr>
      </p:sp>
      <p:sp>
        <p:nvSpPr>
          <p:cNvPr id="12" name="Freeform 12"/>
          <p:cNvSpPr/>
          <p:nvPr/>
        </p:nvSpPr>
        <p:spPr>
          <a:xfrm rot="-5400000">
            <a:off x="3757455" y="5765387"/>
            <a:ext cx="210830" cy="210830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50000"/>
            </a:schemeClr>
          </a:solidFill>
        </p:spPr>
      </p:sp>
      <p:sp>
        <p:nvSpPr>
          <p:cNvPr id="13" name="TextBox 13"/>
          <p:cNvSpPr txBox="1"/>
          <p:nvPr/>
        </p:nvSpPr>
        <p:spPr>
          <a:xfrm>
            <a:off x="3765111" y="2291273"/>
            <a:ext cx="2325536" cy="3036189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86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在业主消费录入窗体中用到了日期相关的函数，利用nowdate类可简化日期操作。因为Java提供的Calendar对象不是本系统所要求的格式，所以需要用getInstance函数进行转化，然后返回转化结果。</a:t>
            </a:r>
          </a:p>
        </p:txBody>
      </p:sp>
      <p:sp>
        <p:nvSpPr>
          <p:cNvPr id="14" name="AutoShape 14"/>
          <p:cNvSpPr/>
          <p:nvPr/>
        </p:nvSpPr>
        <p:spPr>
          <a:xfrm>
            <a:off x="6126461" y="1499276"/>
            <a:ext cx="474399" cy="474399"/>
          </a:xfrm>
          <a:prstGeom prst="ellipse">
            <a:avLst/>
          </a:prstGeom>
          <a:solidFill>
            <a:schemeClr val="accent1">
              <a:alpha val="50000"/>
            </a:schemeClr>
          </a:solidFill>
        </p:spPr>
      </p:sp>
      <p:sp>
        <p:nvSpPr>
          <p:cNvPr id="15" name="AutoShape 15"/>
          <p:cNvSpPr/>
          <p:nvPr/>
        </p:nvSpPr>
        <p:spPr>
          <a:xfrm>
            <a:off x="6189132" y="1568195"/>
            <a:ext cx="334599" cy="334599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cxnSp>
        <p:nvCxnSpPr>
          <p:cNvPr id="16" name="Connector 16"/>
          <p:cNvCxnSpPr/>
          <p:nvPr/>
        </p:nvCxnSpPr>
        <p:spPr>
          <a:xfrm>
            <a:off x="6347981" y="1792120"/>
            <a:ext cx="0" cy="4187687"/>
          </a:xfrm>
          <a:prstGeom prst="line">
            <a:avLst/>
          </a:prstGeom>
          <a:ln w="9525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7" name="Freeform 17"/>
          <p:cNvSpPr/>
          <p:nvPr/>
        </p:nvSpPr>
        <p:spPr>
          <a:xfrm rot="-5400000">
            <a:off x="6593205" y="5554557"/>
            <a:ext cx="210830" cy="210830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100000"/>
            </a:schemeClr>
          </a:solidFill>
        </p:spPr>
      </p:sp>
      <p:sp>
        <p:nvSpPr>
          <p:cNvPr id="18" name="Freeform 18"/>
          <p:cNvSpPr/>
          <p:nvPr/>
        </p:nvSpPr>
        <p:spPr>
          <a:xfrm rot="-5400000">
            <a:off x="6593205" y="5765387"/>
            <a:ext cx="210830" cy="210830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50000"/>
            </a:schemeClr>
          </a:solidFill>
        </p:spPr>
      </p:sp>
      <p:sp>
        <p:nvSpPr>
          <p:cNvPr id="19" name="TextBox 19"/>
          <p:cNvSpPr txBox="1"/>
          <p:nvPr/>
        </p:nvSpPr>
        <p:spPr>
          <a:xfrm>
            <a:off x="6600860" y="2291273"/>
            <a:ext cx="2325536" cy="3036189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86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物业消费录入是物业公共区域消费指数的信息，只包含电量数据，无水和气之类的消费。物业消费录入同样由录入员每月进行录入，进行集中管理。</a:t>
            </a:r>
          </a:p>
        </p:txBody>
      </p:sp>
      <p:sp>
        <p:nvSpPr>
          <p:cNvPr id="20" name="AutoShape 20"/>
          <p:cNvSpPr/>
          <p:nvPr/>
        </p:nvSpPr>
        <p:spPr>
          <a:xfrm>
            <a:off x="8962210" y="1499276"/>
            <a:ext cx="474399" cy="474399"/>
          </a:xfrm>
          <a:prstGeom prst="ellipse">
            <a:avLst/>
          </a:prstGeom>
          <a:solidFill>
            <a:schemeClr val="accent1">
              <a:alpha val="50000"/>
            </a:schemeClr>
          </a:solidFill>
        </p:spPr>
      </p:sp>
      <p:sp>
        <p:nvSpPr>
          <p:cNvPr id="21" name="AutoShape 21"/>
          <p:cNvSpPr/>
          <p:nvPr/>
        </p:nvSpPr>
        <p:spPr>
          <a:xfrm>
            <a:off x="9024882" y="1568195"/>
            <a:ext cx="334599" cy="334599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cxnSp>
        <p:nvCxnSpPr>
          <p:cNvPr id="22" name="Connector 22"/>
          <p:cNvCxnSpPr/>
          <p:nvPr/>
        </p:nvCxnSpPr>
        <p:spPr>
          <a:xfrm>
            <a:off x="9183730" y="1792120"/>
            <a:ext cx="0" cy="4187687"/>
          </a:xfrm>
          <a:prstGeom prst="line">
            <a:avLst/>
          </a:prstGeom>
          <a:ln w="9525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3" name="Freeform 23"/>
          <p:cNvSpPr/>
          <p:nvPr/>
        </p:nvSpPr>
        <p:spPr>
          <a:xfrm rot="-5400000">
            <a:off x="9428954" y="5554557"/>
            <a:ext cx="210830" cy="210830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100000"/>
            </a:schemeClr>
          </a:solidFill>
        </p:spPr>
      </p:sp>
      <p:sp>
        <p:nvSpPr>
          <p:cNvPr id="24" name="Freeform 24"/>
          <p:cNvSpPr/>
          <p:nvPr/>
        </p:nvSpPr>
        <p:spPr>
          <a:xfrm rot="-5400000">
            <a:off x="9428954" y="5765387"/>
            <a:ext cx="210830" cy="210830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1143000" y="0"/>
                </a:lnTo>
                <a:lnTo>
                  <a:pt x="1905000" y="952500"/>
                </a:lnTo>
                <a:lnTo>
                  <a:pt x="1143000" y="1905000"/>
                </a:lnTo>
                <a:lnTo>
                  <a:pt x="0" y="1905000"/>
                </a:lnTo>
                <a:lnTo>
                  <a:pt x="762000" y="9525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alpha val="50000"/>
            </a:schemeClr>
          </a:solidFill>
        </p:spPr>
      </p:sp>
      <p:sp>
        <p:nvSpPr>
          <p:cNvPr id="25" name="TextBox 25"/>
          <p:cNvSpPr txBox="1"/>
          <p:nvPr/>
        </p:nvSpPr>
        <p:spPr>
          <a:xfrm>
            <a:off x="9436609" y="2291273"/>
            <a:ext cx="2325536" cy="3036189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86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物业消费录入功能的实现过程和业主消费录入功能类似，为节省篇幅，不再列出。</a:t>
            </a:r>
          </a:p>
        </p:txBody>
      </p:sp>
      <p:grpSp>
        <p:nvGrpSpPr>
          <p:cNvPr id="26" name="Group 26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27" name="AutoShape 27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8" name="AutoShape 38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9" name="AutoShape 39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40" name="AutoShape 40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1" name="AutoShape 41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2" name="AutoShape 42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43" name="AutoShape 43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44" name="AutoShape 44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45" name="AutoShape 45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46" name="AutoShape 46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47" name="TextBox 47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消费指数管理模块</a:t>
              </a:r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6483105" y="1542295"/>
            <a:ext cx="480060" cy="382734"/>
          </a:xfrm>
          <a:prstGeom prst="rect">
            <a:avLst/>
          </a:prstGeom>
          <a:solidFill>
            <a:schemeClr val="accent1">
              <a:lumMod val="75000"/>
              <a:alpha val="10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6483105" y="3223760"/>
            <a:ext cx="478346" cy="399410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6483105" y="4805669"/>
            <a:ext cx="478346" cy="413650"/>
          </a:xfrm>
          <a:prstGeom prst="rect">
            <a:avLst/>
          </a:prstGeom>
          <a:solidFill>
            <a:schemeClr val="accent1">
              <a:lumMod val="60000"/>
              <a:lumOff val="40000"/>
              <a:alpha val="100000"/>
            </a:schemeClr>
          </a:solidFill>
        </p:spPr>
      </p:sp>
      <p:grpSp>
        <p:nvGrpSpPr>
          <p:cNvPr id="5" name="Group 5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6" name="AutoShape 6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7" name="AutoShape 7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8" name="AutoShape 8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9" name="AutoShape 9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6" name="TextBox 26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各项费用管理模块</a:t>
              </a:r>
            </a:p>
          </p:txBody>
        </p:sp>
      </p:grpSp>
      <p:sp>
        <p:nvSpPr>
          <p:cNvPr id="27" name="TextBox 27"/>
          <p:cNvSpPr txBox="1"/>
          <p:nvPr/>
        </p:nvSpPr>
        <p:spPr>
          <a:xfrm>
            <a:off x="6483105" y="2015068"/>
            <a:ext cx="5082159" cy="1071601"/>
          </a:xfrm>
          <a:prstGeom prst="rect">
            <a:avLst/>
          </a:prstGeom>
        </p:spPr>
        <p:txBody>
          <a:bodyPr vert="horz" wrap="square" lIns="0" tIns="33052" rIns="66008" bIns="33052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业主费用查询：在工程中创建添加费用查询类Fees_query，将多种查询集中存于此类中，以不同参数加以区别。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7116604" y="3155950"/>
            <a:ext cx="4476083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7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6483105" y="3652633"/>
            <a:ext cx="5082159" cy="1071601"/>
          </a:xfrm>
          <a:prstGeom prst="rect">
            <a:avLst/>
          </a:prstGeom>
        </p:spPr>
        <p:txBody>
          <a:bodyPr vert="horz" wrap="square" lIns="0" tIns="33052" rIns="66008" bIns="33052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获取数据后，通过表格布局展示结果，运用GridBagConstraints实现了表格布局管理。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7116604" y="4743284"/>
            <a:ext cx="4476083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7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6483105" y="5239966"/>
            <a:ext cx="5082159" cy="1071601"/>
          </a:xfrm>
          <a:prstGeom prst="rect">
            <a:avLst/>
          </a:prstGeom>
        </p:spPr>
        <p:txBody>
          <a:bodyPr vert="horz" wrap="square" lIns="0" tIns="33052" rIns="66008" bIns="33052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当用户触发查询操作后，从数据库中取出相应的数据。水、电、气是业主每月都应交的费用，所以在同一个界面中显示，这样给使用者带来了方便。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7116604" y="1472796"/>
            <a:ext cx="4476083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7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</a:p>
        </p:txBody>
      </p:sp>
      <p:sp>
        <p:nvSpPr>
          <p:cNvPr id="33" name="AutoShape 33"/>
          <p:cNvSpPr/>
          <p:nvPr/>
        </p:nvSpPr>
        <p:spPr>
          <a:xfrm>
            <a:off x="616886" y="1350481"/>
            <a:ext cx="4929007" cy="4929007"/>
          </a:xfrm>
          <a:prstGeom prst="ellipse">
            <a:avLst/>
          </a:prstGeom>
          <a:solidFill>
            <a:schemeClr val="accent1">
              <a:alpha val="30000"/>
            </a:schemeClr>
          </a:solidFill>
        </p:spPr>
      </p:sp>
      <p:sp>
        <p:nvSpPr>
          <p:cNvPr id="34" name="AutoShape 34"/>
          <p:cNvSpPr/>
          <p:nvPr/>
        </p:nvSpPr>
        <p:spPr>
          <a:xfrm>
            <a:off x="1224015" y="1957609"/>
            <a:ext cx="3714750" cy="3714750"/>
          </a:xfrm>
          <a:prstGeom prst="ellipse">
            <a:avLst/>
          </a:prstGeom>
          <a:solidFill>
            <a:schemeClr val="accent1">
              <a:alpha val="30000"/>
            </a:schemeClr>
          </a:solidFill>
        </p:spPr>
      </p:sp>
      <p:sp>
        <p:nvSpPr>
          <p:cNvPr id="35" name="AutoShape 35"/>
          <p:cNvSpPr/>
          <p:nvPr/>
        </p:nvSpPr>
        <p:spPr>
          <a:xfrm>
            <a:off x="1795515" y="2529109"/>
            <a:ext cx="2571750" cy="2571750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36" name="Freeform 36"/>
          <p:cNvSpPr/>
          <p:nvPr/>
        </p:nvSpPr>
        <p:spPr>
          <a:xfrm>
            <a:off x="2533112" y="3266707"/>
            <a:ext cx="1096555" cy="1096555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67640" y="0"/>
                </a:moveTo>
                <a:lnTo>
                  <a:pt x="182880" y="0"/>
                </a:lnTo>
                <a:lnTo>
                  <a:pt x="182880" y="45720"/>
                </a:lnTo>
                <a:lnTo>
                  <a:pt x="228600" y="152400"/>
                </a:lnTo>
                <a:lnTo>
                  <a:pt x="228600" y="274320"/>
                </a:lnTo>
                <a:cubicBezTo>
                  <a:pt x="228600" y="291151"/>
                  <a:pt x="214951" y="304800"/>
                  <a:pt x="198120" y="304800"/>
                </a:cubicBezTo>
                <a:lnTo>
                  <a:pt x="198120" y="304800"/>
                </a:lnTo>
                <a:lnTo>
                  <a:pt x="76200" y="304800"/>
                </a:lnTo>
                <a:cubicBezTo>
                  <a:pt x="59436" y="304800"/>
                  <a:pt x="40996" y="291998"/>
                  <a:pt x="35052" y="276149"/>
                </a:cubicBezTo>
                <a:lnTo>
                  <a:pt x="0" y="182880"/>
                </a:lnTo>
                <a:lnTo>
                  <a:pt x="0" y="152400"/>
                </a:lnTo>
                <a:cubicBezTo>
                  <a:pt x="0" y="135569"/>
                  <a:pt x="13649" y="121920"/>
                  <a:pt x="30480" y="121920"/>
                </a:cubicBezTo>
                <a:lnTo>
                  <a:pt x="30480" y="121920"/>
                </a:lnTo>
                <a:lnTo>
                  <a:pt x="137160" y="121920"/>
                </a:lnTo>
                <a:lnTo>
                  <a:pt x="137160" y="30480"/>
                </a:lnTo>
                <a:cubicBezTo>
                  <a:pt x="137160" y="13649"/>
                  <a:pt x="150809" y="0"/>
                  <a:pt x="167640" y="0"/>
                </a:cubicBezTo>
                <a:lnTo>
                  <a:pt x="167640" y="0"/>
                </a:lnTo>
                <a:close/>
                <a:moveTo>
                  <a:pt x="259080" y="152400"/>
                </a:moveTo>
                <a:lnTo>
                  <a:pt x="304800" y="152400"/>
                </a:lnTo>
                <a:lnTo>
                  <a:pt x="304800" y="304800"/>
                </a:lnTo>
                <a:lnTo>
                  <a:pt x="259080" y="304800"/>
                </a:lnTo>
                <a:lnTo>
                  <a:pt x="259080" y="15240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3" name="AutoShape 3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4" name="AutoShape 4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5" name="AutoShape 5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6" name="AutoShape 6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7" name="AutoShape 7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8" name="AutoShape 8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9" name="AutoShape 9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3" name="TextBox 23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各项费用管理模块</a:t>
              </a:r>
            </a:p>
          </p:txBody>
        </p:sp>
      </p:grpSp>
      <p:sp>
        <p:nvSpPr>
          <p:cNvPr id="24" name="AutoShape 24"/>
          <p:cNvSpPr/>
          <p:nvPr/>
        </p:nvSpPr>
        <p:spPr>
          <a:xfrm>
            <a:off x="5091113" y="1349255"/>
            <a:ext cx="1102900" cy="1102900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25" name="AutoShape 25"/>
          <p:cNvSpPr/>
          <p:nvPr/>
        </p:nvSpPr>
        <p:spPr>
          <a:xfrm>
            <a:off x="5846826" y="1336491"/>
            <a:ext cx="347186" cy="349282"/>
          </a:xfrm>
          <a:prstGeom prst="ellipse">
            <a:avLst/>
          </a:prstGeom>
          <a:solidFill>
            <a:schemeClr val="accent1">
              <a:lumMod val="60000"/>
              <a:lumOff val="40000"/>
              <a:alpha val="100000"/>
            </a:schemeClr>
          </a:solidFill>
        </p:spPr>
      </p:sp>
      <p:sp>
        <p:nvSpPr>
          <p:cNvPr id="26" name="AutoShape 26"/>
          <p:cNvSpPr/>
          <p:nvPr/>
        </p:nvSpPr>
        <p:spPr>
          <a:xfrm>
            <a:off x="6115621" y="1171423"/>
            <a:ext cx="158782" cy="15878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27" name="TextBox 27"/>
          <p:cNvSpPr txBox="1"/>
          <p:nvPr/>
        </p:nvSpPr>
        <p:spPr>
          <a:xfrm>
            <a:off x="5257991" y="1574521"/>
            <a:ext cx="859155" cy="62484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360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</a:p>
        </p:txBody>
      </p:sp>
      <p:sp>
        <p:nvSpPr>
          <p:cNvPr id="28" name="AutoShape 28"/>
          <p:cNvSpPr/>
          <p:nvPr/>
        </p:nvSpPr>
        <p:spPr>
          <a:xfrm>
            <a:off x="5091113" y="3060668"/>
            <a:ext cx="1102900" cy="1104995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29" name="AutoShape 29"/>
          <p:cNvSpPr/>
          <p:nvPr/>
        </p:nvSpPr>
        <p:spPr>
          <a:xfrm>
            <a:off x="5846826" y="3048000"/>
            <a:ext cx="347186" cy="349282"/>
          </a:xfrm>
          <a:prstGeom prst="ellipse">
            <a:avLst/>
          </a:prstGeom>
          <a:solidFill>
            <a:schemeClr val="accent2">
              <a:lumMod val="60000"/>
              <a:lumOff val="40000"/>
              <a:alpha val="100000"/>
            </a:schemeClr>
          </a:solidFill>
        </p:spPr>
      </p:sp>
      <p:sp>
        <p:nvSpPr>
          <p:cNvPr id="30" name="AutoShape 30"/>
          <p:cNvSpPr/>
          <p:nvPr/>
        </p:nvSpPr>
        <p:spPr>
          <a:xfrm>
            <a:off x="6115621" y="2882837"/>
            <a:ext cx="158782" cy="160877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31" name="TextBox 31"/>
          <p:cNvSpPr txBox="1"/>
          <p:nvPr/>
        </p:nvSpPr>
        <p:spPr>
          <a:xfrm>
            <a:off x="5257991" y="3286601"/>
            <a:ext cx="935355" cy="62484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360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</a:p>
        </p:txBody>
      </p:sp>
      <p:sp>
        <p:nvSpPr>
          <p:cNvPr id="32" name="AutoShape 32"/>
          <p:cNvSpPr/>
          <p:nvPr/>
        </p:nvSpPr>
        <p:spPr>
          <a:xfrm>
            <a:off x="5091113" y="4780407"/>
            <a:ext cx="1102900" cy="1102900"/>
          </a:xfrm>
          <a:prstGeom prst="ellipse">
            <a:avLst/>
          </a:prstGeom>
          <a:solidFill>
            <a:schemeClr val="accent3">
              <a:alpha val="100000"/>
            </a:schemeClr>
          </a:solidFill>
        </p:spPr>
      </p:sp>
      <p:sp>
        <p:nvSpPr>
          <p:cNvPr id="33" name="AutoShape 33"/>
          <p:cNvSpPr/>
          <p:nvPr/>
        </p:nvSpPr>
        <p:spPr>
          <a:xfrm>
            <a:off x="5846826" y="4767644"/>
            <a:ext cx="347186" cy="349282"/>
          </a:xfrm>
          <a:prstGeom prst="ellipse">
            <a:avLst/>
          </a:prstGeom>
          <a:solidFill>
            <a:schemeClr val="accent3">
              <a:lumMod val="60000"/>
              <a:lumOff val="40000"/>
              <a:alpha val="100000"/>
            </a:schemeClr>
          </a:solidFill>
        </p:spPr>
      </p:sp>
      <p:sp>
        <p:nvSpPr>
          <p:cNvPr id="34" name="AutoShape 34"/>
          <p:cNvSpPr/>
          <p:nvPr/>
        </p:nvSpPr>
        <p:spPr>
          <a:xfrm>
            <a:off x="6115621" y="4602575"/>
            <a:ext cx="158782" cy="158782"/>
          </a:xfrm>
          <a:prstGeom prst="ellipse">
            <a:avLst/>
          </a:prstGeom>
          <a:solidFill>
            <a:schemeClr val="accent3">
              <a:alpha val="100000"/>
            </a:schemeClr>
          </a:solidFill>
        </p:spPr>
      </p:sp>
      <p:sp>
        <p:nvSpPr>
          <p:cNvPr id="35" name="TextBox 35"/>
          <p:cNvSpPr txBox="1"/>
          <p:nvPr/>
        </p:nvSpPr>
        <p:spPr>
          <a:xfrm>
            <a:off x="5257991" y="5005674"/>
            <a:ext cx="935355" cy="62484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360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6542983" y="1318593"/>
            <a:ext cx="4495800" cy="1104900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sz="12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下面是查询操作的监听器定义。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6542983" y="3081419"/>
            <a:ext cx="4495800" cy="1381125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物业费用查询：在类Fees_query中增加了与业主查询相类似的功能。物业查询包括按小区查询、全部记录查询和楼宇查询功能，将这几种查询集中在类Fees_query中实现。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6542983" y="4773978"/>
            <a:ext cx="4499225" cy="1381125"/>
          </a:xfrm>
          <a:prstGeom prst="rect">
            <a:avLst/>
          </a:prstGeom>
        </p:spPr>
        <p:txBody>
          <a:bodyPr vert="horz" wrap="square" lIns="95250" tIns="95250" rIns="47625" bIns="95250" rtlCol="0" anchor="t" anchorCtr="0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用户可以查询不同的项目，在窗体上的下拉列表框中进行选择。</a:t>
            </a:r>
          </a:p>
        </p:txBody>
      </p:sp>
      <p:sp>
        <p:nvSpPr>
          <p:cNvPr id="39" name="AutoShape 39"/>
          <p:cNvSpPr/>
          <p:nvPr/>
        </p:nvSpPr>
        <p:spPr>
          <a:xfrm>
            <a:off x="1199617" y="2591922"/>
            <a:ext cx="2395784" cy="2042488"/>
          </a:xfrm>
          <a:prstGeom prst="hexagon">
            <a:avLst>
              <a:gd name="adj" fmla="val 25000"/>
              <a:gd name="vf" fmla="val 115470"/>
            </a:avLst>
          </a:prstGeom>
          <a:noFill/>
          <a:ln w="7620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id="40" name="Freeform 40"/>
          <p:cNvSpPr/>
          <p:nvPr/>
        </p:nvSpPr>
        <p:spPr>
          <a:xfrm>
            <a:off x="1961410" y="3129442"/>
            <a:ext cx="872198" cy="872198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304800" y="180975"/>
                </a:moveTo>
                <a:lnTo>
                  <a:pt x="247650" y="123825"/>
                </a:lnTo>
                <a:lnTo>
                  <a:pt x="247650" y="38100"/>
                </a:lnTo>
                <a:lnTo>
                  <a:pt x="209550" y="38100"/>
                </a:lnTo>
                <a:lnTo>
                  <a:pt x="209550" y="85725"/>
                </a:lnTo>
                <a:lnTo>
                  <a:pt x="152400" y="28575"/>
                </a:lnTo>
                <a:lnTo>
                  <a:pt x="0" y="180975"/>
                </a:lnTo>
                <a:lnTo>
                  <a:pt x="0" y="190500"/>
                </a:lnTo>
                <a:lnTo>
                  <a:pt x="38100" y="190500"/>
                </a:lnTo>
                <a:lnTo>
                  <a:pt x="38100" y="285750"/>
                </a:lnTo>
                <a:lnTo>
                  <a:pt x="133350" y="285750"/>
                </a:lnTo>
                <a:lnTo>
                  <a:pt x="133350" y="228600"/>
                </a:lnTo>
                <a:lnTo>
                  <a:pt x="171450" y="228600"/>
                </a:lnTo>
                <a:lnTo>
                  <a:pt x="171450" y="285750"/>
                </a:lnTo>
                <a:lnTo>
                  <a:pt x="266700" y="285750"/>
                </a:lnTo>
                <a:lnTo>
                  <a:pt x="266700" y="190500"/>
                </a:lnTo>
                <a:lnTo>
                  <a:pt x="304800" y="19050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</p:spPr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alphaModFix amt="70000"/>
          </a:blip>
          <a:srcRect l="8179" r="8179"/>
          <a:stretch>
            <a:fillRect/>
          </a:stretch>
        </p:blipFill>
        <p:spPr>
          <a:xfrm>
            <a:off x="939482" y="1415327"/>
            <a:ext cx="4843295" cy="4843295"/>
          </a:xfrm>
          <a:prstGeom prst="round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6261748" y="1415327"/>
            <a:ext cx="4760228" cy="15240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当界面布局完毕后，为“确定”按钮增加监听器，执行数据库的访问操作。在访问数据库时，要根据查询类型执行不同条件的查询，其中type值用于区别不同的查询项目。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261748" y="3711304"/>
            <a:ext cx="4760228" cy="152400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当用户查询数据完毕后，单击“返回”按钮关闭费用查询窗体，显示系统主界面。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6" name="AutoShape 6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7" name="AutoShape 7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8" name="AutoShape 8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9" name="AutoShape 9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6" name="TextBox 26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各项费用管理模块</a:t>
              </a:r>
            </a:p>
          </p:txBody>
        </p: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962413" y="1498809"/>
            <a:ext cx="4267184" cy="4267182"/>
          </a:xfrm>
          <a:prstGeom prst="ellipse">
            <a:avLst/>
          </a:prstGeom>
          <a:noFill/>
          <a:ln w="3248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id="3" name="Freeform 3"/>
          <p:cNvSpPr/>
          <p:nvPr/>
        </p:nvSpPr>
        <p:spPr>
          <a:xfrm rot="16200000" flipH="1">
            <a:off x="6170371" y="2356670"/>
            <a:ext cx="1798884" cy="2551460"/>
          </a:xfrm>
          <a:custGeom>
            <a:avLst/>
            <a:gdLst/>
            <a:ahLst/>
            <a:cxnLst/>
            <a:rect l="l" t="t" r="r" b="b"/>
            <a:pathLst>
              <a:path w="1468685" h="2083120">
                <a:moveTo>
                  <a:pt x="0" y="1764196"/>
                </a:moveTo>
                <a:lnTo>
                  <a:pt x="2311" y="1764196"/>
                </a:lnTo>
                <a:lnTo>
                  <a:pt x="734343" y="0"/>
                </a:lnTo>
                <a:lnTo>
                  <a:pt x="1466374" y="1764196"/>
                </a:lnTo>
                <a:lnTo>
                  <a:pt x="1468685" y="1764196"/>
                </a:lnTo>
                <a:cubicBezTo>
                  <a:pt x="1285526" y="1960771"/>
                  <a:pt x="1024222" y="2083120"/>
                  <a:pt x="734343" y="2083120"/>
                </a:cubicBezTo>
                <a:cubicBezTo>
                  <a:pt x="444464" y="2083120"/>
                  <a:pt x="183161" y="1960771"/>
                  <a:pt x="0" y="1764196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7661339" y="2426017"/>
            <a:ext cx="617410" cy="617410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5" name="AutoShape 5"/>
          <p:cNvSpPr/>
          <p:nvPr/>
        </p:nvSpPr>
        <p:spPr>
          <a:xfrm>
            <a:off x="7661339" y="4234434"/>
            <a:ext cx="617410" cy="617410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6" name="AutoShape 6"/>
          <p:cNvSpPr/>
          <p:nvPr/>
        </p:nvSpPr>
        <p:spPr>
          <a:xfrm>
            <a:off x="8036814" y="3330226"/>
            <a:ext cx="617410" cy="617410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7" name="Freeform 7"/>
          <p:cNvSpPr/>
          <p:nvPr/>
        </p:nvSpPr>
        <p:spPr>
          <a:xfrm rot="5400000">
            <a:off x="4167489" y="2356670"/>
            <a:ext cx="1798884" cy="2551460"/>
          </a:xfrm>
          <a:custGeom>
            <a:avLst/>
            <a:gdLst/>
            <a:ahLst/>
            <a:cxnLst/>
            <a:rect l="l" t="t" r="r" b="b"/>
            <a:pathLst>
              <a:path w="1468685" h="2083120">
                <a:moveTo>
                  <a:pt x="0" y="1764196"/>
                </a:moveTo>
                <a:lnTo>
                  <a:pt x="2311" y="1764196"/>
                </a:lnTo>
                <a:lnTo>
                  <a:pt x="734343" y="0"/>
                </a:lnTo>
                <a:lnTo>
                  <a:pt x="1466374" y="1764196"/>
                </a:lnTo>
                <a:lnTo>
                  <a:pt x="1468685" y="1764196"/>
                </a:lnTo>
                <a:cubicBezTo>
                  <a:pt x="1285526" y="1960771"/>
                  <a:pt x="1024222" y="2083120"/>
                  <a:pt x="734343" y="2083120"/>
                </a:cubicBezTo>
                <a:cubicBezTo>
                  <a:pt x="444464" y="2083120"/>
                  <a:pt x="183161" y="1960771"/>
                  <a:pt x="0" y="1764196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8" name="AutoShape 8"/>
          <p:cNvSpPr/>
          <p:nvPr/>
        </p:nvSpPr>
        <p:spPr>
          <a:xfrm>
            <a:off x="3887819" y="2426017"/>
            <a:ext cx="617410" cy="617410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9" name="AutoShape 9"/>
          <p:cNvSpPr/>
          <p:nvPr/>
        </p:nvSpPr>
        <p:spPr>
          <a:xfrm>
            <a:off x="3522821" y="3330226"/>
            <a:ext cx="617410" cy="617410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0" name="AutoShape 10"/>
          <p:cNvSpPr/>
          <p:nvPr/>
        </p:nvSpPr>
        <p:spPr>
          <a:xfrm>
            <a:off x="3887819" y="4234434"/>
            <a:ext cx="617410" cy="617410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1" name="AutoShape 11"/>
          <p:cNvSpPr/>
          <p:nvPr/>
        </p:nvSpPr>
        <p:spPr>
          <a:xfrm>
            <a:off x="5346287" y="2886646"/>
            <a:ext cx="1499330" cy="1499330"/>
          </a:xfrm>
          <a:prstGeom prst="ellipse">
            <a:avLst/>
          </a:prstGeom>
          <a:solidFill>
            <a:srgbClr val="FFFFFF">
              <a:alpha val="100000"/>
            </a:srgbClr>
          </a:solidFill>
        </p:spPr>
      </p:sp>
      <p:sp>
        <p:nvSpPr>
          <p:cNvPr id="12" name="AutoShape 12"/>
          <p:cNvSpPr/>
          <p:nvPr/>
        </p:nvSpPr>
        <p:spPr>
          <a:xfrm>
            <a:off x="4445393" y="3517200"/>
            <a:ext cx="623854" cy="250324"/>
          </a:xfrm>
          <a:prstGeom prst="rightArrow">
            <a:avLst/>
          </a:prstGeom>
          <a:solidFill>
            <a:schemeClr val="accent4">
              <a:alpha val="100000"/>
            </a:schemeClr>
          </a:solidFill>
        </p:spPr>
      </p:sp>
      <p:sp>
        <p:nvSpPr>
          <p:cNvPr id="13" name="AutoShape 13"/>
          <p:cNvSpPr/>
          <p:nvPr/>
        </p:nvSpPr>
        <p:spPr>
          <a:xfrm flipH="1">
            <a:off x="7144249" y="3517200"/>
            <a:ext cx="623854" cy="250324"/>
          </a:xfrm>
          <a:prstGeom prst="rightArrow">
            <a:avLst/>
          </a:prstGeom>
          <a:solidFill>
            <a:schemeClr val="accent4">
              <a:alpha val="100000"/>
            </a:schemeClr>
          </a:solidFill>
        </p:spPr>
      </p:sp>
      <p:grpSp>
        <p:nvGrpSpPr>
          <p:cNvPr id="14" name="Group 14"/>
          <p:cNvGrpSpPr/>
          <p:nvPr/>
        </p:nvGrpSpPr>
        <p:grpSpPr>
          <a:xfrm>
            <a:off x="5804254" y="3351841"/>
            <a:ext cx="583501" cy="561118"/>
            <a:chOff x="5804254" y="3351841"/>
            <a:chExt cx="583501" cy="561118"/>
          </a:xfrm>
        </p:grpSpPr>
        <p:sp>
          <p:nvSpPr>
            <p:cNvPr id="15" name="AutoShape 15"/>
            <p:cNvSpPr/>
            <p:nvPr/>
          </p:nvSpPr>
          <p:spPr>
            <a:xfrm>
              <a:off x="5964750" y="3351841"/>
              <a:ext cx="262604" cy="265938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6" name="Freeform 16"/>
            <p:cNvSpPr/>
            <p:nvPr/>
          </p:nvSpPr>
          <p:spPr>
            <a:xfrm>
              <a:off x="5804254" y="3659213"/>
              <a:ext cx="583501" cy="253746"/>
            </a:xfrm>
            <a:custGeom>
              <a:avLst/>
              <a:gdLst/>
              <a:ahLst/>
              <a:cxnLst/>
              <a:rect l="l" t="t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8" name="AutoShape 18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8" name="TextBox 38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系统测试</a:t>
              </a:r>
            </a:p>
          </p:txBody>
        </p:sp>
      </p:grpSp>
      <p:sp>
        <p:nvSpPr>
          <p:cNvPr id="39" name="TextBox 39"/>
          <p:cNvSpPr txBox="1"/>
          <p:nvPr/>
        </p:nvSpPr>
        <p:spPr>
          <a:xfrm>
            <a:off x="323860" y="1451184"/>
            <a:ext cx="3286271" cy="1172597"/>
          </a:xfrm>
          <a:prstGeom prst="rect">
            <a:avLst/>
          </a:prstGeom>
        </p:spPr>
        <p:txBody>
          <a:bodyPr vert="horz" wrap="square" lIns="66008" tIns="33052" rIns="66008" bIns="33052" rtlCol="0" anchor="b" anchorCtr="0">
            <a:normAutofit/>
          </a:bodyPr>
          <a:lstStyle/>
          <a:p>
            <a:pPr algn="r">
              <a:lnSpc>
                <a:spcPct val="187000"/>
              </a:lnSpc>
            </a:pPr>
            <a:r>
              <a:rPr lang="en-US" sz="12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系统测试是软件开发过程中不可或缺的环节，它旨在通过实际操作检验系统的质量和稳定性。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181203" y="3072914"/>
            <a:ext cx="3286271" cy="1172597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rmAutofit/>
          </a:bodyPr>
          <a:lstStyle/>
          <a:p>
            <a:pPr algn="r">
              <a:lnSpc>
                <a:spcPct val="187000"/>
              </a:lnSpc>
            </a:pPr>
            <a:r>
              <a:rPr lang="en-US" sz="1275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系统测试包括单元测试、集成测试、系统测试和验收测试等不同级别和类型的测试。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545256" y="4966595"/>
            <a:ext cx="3286271" cy="1172597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rmAutofit/>
          </a:bodyPr>
          <a:lstStyle/>
          <a:p>
            <a:pPr algn="l">
              <a:lnSpc>
                <a:spcPct val="187000"/>
              </a:lnSpc>
            </a:pPr>
            <a:r>
              <a:rPr lang="en-US" sz="1275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单元测试是针对软件中的最小单位——单元进行测试，确保其功能和性能符合预期。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8724537" y="3072914"/>
            <a:ext cx="3286271" cy="1172597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rmAutofit/>
          </a:bodyPr>
          <a:lstStyle/>
          <a:p>
            <a:pPr algn="l">
              <a:lnSpc>
                <a:spcPct val="187000"/>
              </a:lnSpc>
            </a:pPr>
            <a:r>
              <a:rPr lang="en-US" sz="12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系统测试则是全面测试整个系统，包括所有功能和性能方面，确保系统稳定性和可靠性。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8168429" y="4966595"/>
            <a:ext cx="3286271" cy="1172597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rmAutofit/>
          </a:bodyPr>
          <a:lstStyle/>
          <a:p>
            <a:pPr algn="l">
              <a:lnSpc>
                <a:spcPct val="187000"/>
              </a:lnSpc>
            </a:pPr>
            <a:r>
              <a:rPr lang="en-US" sz="1275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验收测试则是最终测试系统是否符合用户或第三方机构的要求，为系统发布提供依据。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8581879" y="1451184"/>
            <a:ext cx="3286271" cy="1172597"/>
          </a:xfrm>
          <a:prstGeom prst="rect">
            <a:avLst/>
          </a:prstGeom>
        </p:spPr>
        <p:txBody>
          <a:bodyPr vert="horz" wrap="square" lIns="66008" tIns="33052" rIns="66008" bIns="33052" rtlCol="0" anchor="b" anchorCtr="0">
            <a:normAutofit/>
          </a:bodyPr>
          <a:lstStyle/>
          <a:p>
            <a:pPr algn="l">
              <a:lnSpc>
                <a:spcPct val="187000"/>
              </a:lnSpc>
            </a:pPr>
            <a:r>
              <a:rPr lang="en-US" sz="12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集成测试则是将多个单元组合在一起，进行整体测试，检查系统是否符合预期和设计要求。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3940476" cy="6858000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-2490705" y="-2630165"/>
            <a:ext cx="5510422" cy="5510422"/>
          </a:xfrm>
          <a:prstGeom prst="ellipse">
            <a:avLst/>
          </a:prstGeom>
          <a:solidFill>
            <a:schemeClr val="accent3">
              <a:lumMod val="20000"/>
              <a:lumOff val="80000"/>
              <a:alpha val="55000"/>
            </a:schemeClr>
          </a:solidFill>
        </p:spPr>
      </p:sp>
      <p:sp>
        <p:nvSpPr>
          <p:cNvPr id="4" name="AutoShape 4"/>
          <p:cNvSpPr/>
          <p:nvPr/>
        </p:nvSpPr>
        <p:spPr>
          <a:xfrm>
            <a:off x="-1370201" y="-1527676"/>
            <a:ext cx="3269415" cy="3269415"/>
          </a:xfrm>
          <a:prstGeom prst="ellipse">
            <a:avLst/>
          </a:prstGeom>
          <a:solidFill>
            <a:schemeClr val="accent1">
              <a:alpha val="67000"/>
            </a:schemeClr>
          </a:solidFill>
        </p:spPr>
      </p:sp>
      <p:sp>
        <p:nvSpPr>
          <p:cNvPr id="5" name="TextBox 5"/>
          <p:cNvSpPr txBox="1"/>
          <p:nvPr/>
        </p:nvSpPr>
        <p:spPr>
          <a:xfrm>
            <a:off x="4805301" y="734568"/>
            <a:ext cx="6559296" cy="5388864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spAutoFit/>
          </a:bodyPr>
          <a:lstStyle/>
          <a:p>
            <a:pPr marL="203200" lvl="0" indent="-203200">
              <a:lnSpc>
                <a:spcPct val="150000"/>
              </a:lnSpc>
              <a:buFont typeface="Arial" panose="020B0604020202020204"/>
              <a:buChar char="•"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背景介绍</a:t>
            </a:r>
          </a:p>
          <a:p>
            <a:pPr marL="203200" lvl="0" indent="-203200">
              <a:lnSpc>
                <a:spcPct val="150000"/>
              </a:lnSpc>
              <a:buFont typeface="Arial" panose="020B0604020202020204"/>
              <a:buChar char="•"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系统分析和设计</a:t>
            </a:r>
          </a:p>
          <a:p>
            <a:pPr marL="203200" lvl="0" indent="-203200">
              <a:lnSpc>
                <a:spcPct val="150000"/>
              </a:lnSpc>
              <a:buFont typeface="Arial" panose="020B0604020202020204"/>
              <a:buChar char="•"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数据库设计</a:t>
            </a:r>
          </a:p>
          <a:p>
            <a:pPr marL="203200" lvl="0" indent="-203200">
              <a:lnSpc>
                <a:spcPct val="150000"/>
              </a:lnSpc>
              <a:buFont typeface="Arial" panose="020B0604020202020204"/>
              <a:buChar char="•"/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系统框架设计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8719147" y="5955792"/>
            <a:ext cx="4413504" cy="1328928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12000"/>
              </a:lnSpc>
              <a:spcBef>
                <a:spcPts val="450"/>
              </a:spcBef>
            </a:pPr>
            <a:r>
              <a:rPr lang="en-US" sz="5775" b="1">
                <a:solidFill>
                  <a:schemeClr val="accent3">
                    <a:lumMod val="40000"/>
                    <a:lumOff val="60000"/>
                    <a:alpha val="34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contents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55725" y="4193667"/>
            <a:ext cx="3629025" cy="1762125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765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目录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/>
          <p:cNvSpPr/>
          <p:nvPr/>
        </p:nvSpPr>
        <p:spPr>
          <a:xfrm rot="5400000">
            <a:off x="1805289" y="2356670"/>
            <a:ext cx="1798884" cy="2551460"/>
          </a:xfrm>
          <a:custGeom>
            <a:avLst/>
            <a:gdLst/>
            <a:ahLst/>
            <a:cxnLst/>
            <a:rect l="l" t="t" r="r" b="b"/>
            <a:pathLst>
              <a:path w="1468685" h="2083120">
                <a:moveTo>
                  <a:pt x="0" y="1764196"/>
                </a:moveTo>
                <a:lnTo>
                  <a:pt x="2311" y="1764196"/>
                </a:lnTo>
                <a:lnTo>
                  <a:pt x="734343" y="0"/>
                </a:lnTo>
                <a:lnTo>
                  <a:pt x="1466374" y="1764196"/>
                </a:lnTo>
                <a:lnTo>
                  <a:pt x="1468685" y="1764196"/>
                </a:lnTo>
                <a:cubicBezTo>
                  <a:pt x="1285526" y="1960771"/>
                  <a:pt x="1024222" y="2083120"/>
                  <a:pt x="734343" y="2083120"/>
                </a:cubicBezTo>
                <a:cubicBezTo>
                  <a:pt x="444464" y="2083120"/>
                  <a:pt x="183161" y="1960771"/>
                  <a:pt x="0" y="1764196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100000"/>
            </a:schemeClr>
          </a:solidFill>
        </p:spPr>
      </p:sp>
      <p:sp>
        <p:nvSpPr>
          <p:cNvPr id="8" name="AutoShape 8"/>
          <p:cNvSpPr/>
          <p:nvPr/>
        </p:nvSpPr>
        <p:spPr>
          <a:xfrm>
            <a:off x="1525619" y="2426017"/>
            <a:ext cx="617410" cy="617410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9" name="AutoShape 9"/>
          <p:cNvSpPr/>
          <p:nvPr/>
        </p:nvSpPr>
        <p:spPr>
          <a:xfrm>
            <a:off x="1160621" y="3330226"/>
            <a:ext cx="617410" cy="617410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0" name="AutoShape 10"/>
          <p:cNvSpPr/>
          <p:nvPr/>
        </p:nvSpPr>
        <p:spPr>
          <a:xfrm>
            <a:off x="1525619" y="4234434"/>
            <a:ext cx="617410" cy="617410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2" name="AutoShape 12"/>
          <p:cNvSpPr/>
          <p:nvPr/>
        </p:nvSpPr>
        <p:spPr>
          <a:xfrm>
            <a:off x="2083193" y="3517200"/>
            <a:ext cx="623854" cy="250324"/>
          </a:xfrm>
          <a:prstGeom prst="rightArrow">
            <a:avLst/>
          </a:prstGeom>
          <a:solidFill>
            <a:schemeClr val="accent4">
              <a:alpha val="100000"/>
            </a:schemeClr>
          </a:solidFill>
        </p:spPr>
      </p:sp>
      <p:grpSp>
        <p:nvGrpSpPr>
          <p:cNvPr id="17" name="Group 17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8" name="AutoShape 18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4" name="AutoShape 34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5" name="AutoShape 35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6" name="AutoShape 36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7" name="AutoShape 37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8" name="TextBox 38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系统测试</a:t>
              </a:r>
            </a:p>
          </p:txBody>
        </p:sp>
      </p:grpSp>
      <p:pic>
        <p:nvPicPr>
          <p:cNvPr id="2" name="图片 -2147482442" descr="SNAGHTML11970a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648200" y="1295400"/>
            <a:ext cx="6369050" cy="47993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305300" y="5334162"/>
            <a:ext cx="25908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8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济南书创文化出品</a:t>
            </a:r>
            <a:endParaRPr lang="zh-CN" altLang="en-US" dirty="0">
              <a:solidFill>
                <a:srgbClr val="00B0F0"/>
              </a:solidFill>
            </a:endParaRPr>
          </a:p>
        </p:txBody>
      </p:sp>
      <p:pic>
        <p:nvPicPr>
          <p:cNvPr id="7" name="图片 6" descr="项目开发实战群二维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762317"/>
            <a:ext cx="2748915" cy="3527425"/>
          </a:xfrm>
          <a:prstGeom prst="rect">
            <a:avLst/>
          </a:prstGeom>
        </p:spPr>
      </p:pic>
      <p:sp>
        <p:nvSpPr>
          <p:cNvPr id="8" name="TextBox 3"/>
          <p:cNvSpPr txBox="1"/>
          <p:nvPr/>
        </p:nvSpPr>
        <p:spPr>
          <a:xfrm>
            <a:off x="4953000" y="1295307"/>
            <a:ext cx="3830955" cy="2076466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spcBef>
                <a:spcPts val="450"/>
              </a:spcBef>
            </a:pPr>
            <a:r>
              <a:rPr lang="zh-CN" altLang="en-US" sz="320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扫码进</a:t>
            </a:r>
            <a:r>
              <a:rPr lang="en-US" altLang="zh-CN" sz="320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QQ</a:t>
            </a:r>
            <a:r>
              <a:rPr lang="zh-CN" altLang="en-US" sz="320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群，提供：</a:t>
            </a:r>
          </a:p>
          <a:p>
            <a:pPr>
              <a:lnSpc>
                <a:spcPct val="80000"/>
              </a:lnSpc>
              <a:spcBef>
                <a:spcPts val="450"/>
              </a:spcBef>
            </a:pPr>
            <a:r>
              <a:rPr lang="zh-CN" altLang="en-US" sz="2025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商业项目源码</a:t>
            </a:r>
          </a:p>
          <a:p>
            <a:pPr>
              <a:lnSpc>
                <a:spcPct val="80000"/>
              </a:lnSpc>
              <a:spcBef>
                <a:spcPts val="450"/>
              </a:spcBef>
            </a:pPr>
            <a:r>
              <a:rPr lang="zh-CN" altLang="en-US" sz="2025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在线视频直播</a:t>
            </a:r>
          </a:p>
          <a:p>
            <a:pPr>
              <a:lnSpc>
                <a:spcPct val="80000"/>
              </a:lnSpc>
              <a:spcBef>
                <a:spcPts val="450"/>
              </a:spcBef>
            </a:pPr>
            <a:r>
              <a:rPr lang="zh-CN" altLang="en-US" sz="2025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海量最新教程</a:t>
            </a:r>
          </a:p>
          <a:p>
            <a:pPr>
              <a:lnSpc>
                <a:spcPct val="80000"/>
              </a:lnSpc>
              <a:spcBef>
                <a:spcPts val="450"/>
              </a:spcBef>
            </a:pPr>
            <a:r>
              <a:rPr lang="zh-CN" altLang="en-US" sz="2025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一对一在线指导</a:t>
            </a:r>
          </a:p>
          <a:p>
            <a:pPr>
              <a:lnSpc>
                <a:spcPct val="80000"/>
              </a:lnSpc>
              <a:spcBef>
                <a:spcPts val="450"/>
              </a:spcBef>
            </a:pPr>
            <a:endParaRPr lang="zh-CN" altLang="en-US" sz="2025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95600" y="4553249"/>
            <a:ext cx="5410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CSDN</a:t>
            </a:r>
            <a:r>
              <a:rPr lang="zh-CN" altLang="en-US" sz="18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博客：</a:t>
            </a:r>
            <a:r>
              <a:rPr lang="en-US" altLang="zh-CN" sz="18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https://blog.csdn.net/asd343442</a:t>
            </a:r>
            <a:endParaRPr lang="zh-CN" altLang="en-US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718101" y="2107486"/>
            <a:ext cx="8755798" cy="160972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64000"/>
              </a:lnSpc>
            </a:pPr>
            <a:r>
              <a:rPr lang="en-US" sz="10725" b="1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THANKS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624029" y="3724145"/>
            <a:ext cx="4940198" cy="49499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64000"/>
              </a:lnSpc>
            </a:pPr>
            <a:r>
              <a:rPr lang="en-US" sz="27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感谢观看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641022" y="2505551"/>
            <a:ext cx="1169862" cy="1169862"/>
          </a:xfrm>
          <a:prstGeom prst="ellipse">
            <a:avLst/>
          </a:prstGeom>
          <a:gradFill>
            <a:gsLst>
              <a:gs pos="0">
                <a:schemeClr val="accent5">
                  <a:alpha val="100000"/>
                </a:schemeClr>
              </a:gs>
              <a:gs pos="100000">
                <a:schemeClr val="lt2">
                  <a:alpha val="100000"/>
                </a:schemeClr>
              </a:gs>
            </a:gsLst>
            <a:lin ang="4500000"/>
          </a:gradFill>
        </p:spPr>
      </p:sp>
      <p:sp>
        <p:nvSpPr>
          <p:cNvPr id="3" name="TextBox 3"/>
          <p:cNvSpPr txBox="1"/>
          <p:nvPr/>
        </p:nvSpPr>
        <p:spPr>
          <a:xfrm>
            <a:off x="2857192" y="2151175"/>
            <a:ext cx="9695079" cy="218968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00000"/>
              </a:lnSpc>
              <a:spcBef>
                <a:spcPts val="450"/>
              </a:spcBef>
            </a:pPr>
            <a:r>
              <a:rPr lang="en-US" sz="12300" b="1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5117749" y="1980487"/>
            <a:ext cx="4354982" cy="2531059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spAutoFit/>
          </a:bodyPr>
          <a:lstStyle/>
          <a:p>
            <a:pPr>
              <a:lnSpc>
                <a:spcPct val="120000"/>
              </a:lnSpc>
              <a:spcBef>
                <a:spcPts val="450"/>
              </a:spcBef>
            </a:pPr>
            <a:r>
              <a:rPr lang="en-US" sz="42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背景介绍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3829" y="1610750"/>
            <a:ext cx="2553871" cy="131513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r">
              <a:lnSpc>
                <a:spcPct val="187000"/>
              </a:lnSpc>
              <a:spcBef>
                <a:spcPts val="270"/>
              </a:spcBef>
              <a:defRPr/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随着市场经济的发展和人们生活水平的提高，住宅小区已成为人们安家置业的首选。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8888726" y="1610750"/>
            <a:ext cx="2569478" cy="137756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l">
              <a:lnSpc>
                <a:spcPct val="187000"/>
              </a:lnSpc>
              <a:spcBef>
                <a:spcPts val="270"/>
              </a:spcBef>
              <a:defRPr/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同时对小区物业的服务和管理也要求越来越高。</a:t>
            </a:r>
            <a:endParaRPr lang="en-US" sz="1100"/>
          </a:p>
        </p:txBody>
      </p:sp>
      <p:grpSp>
        <p:nvGrpSpPr>
          <p:cNvPr id="4" name="Group 4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5" name="AutoShape 5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6" name="AutoShape 6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7" name="AutoShape 7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8" name="AutoShape 8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9" name="AutoShape 9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5" name="TextBox 25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背景介绍</a:t>
              </a:r>
            </a:p>
          </p:txBody>
        </p:sp>
      </p:grpSp>
      <p:sp>
        <p:nvSpPr>
          <p:cNvPr id="26" name="AutoShape 26"/>
          <p:cNvSpPr/>
          <p:nvPr/>
        </p:nvSpPr>
        <p:spPr>
          <a:xfrm>
            <a:off x="1556971" y="4386298"/>
            <a:ext cx="2552700" cy="1440296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数十万到几百万人口的小区住宅比比皆是，人们对住宅本身的美观、质量等要求也越来越高。</a:t>
            </a:r>
            <a:endParaRPr lang="en-US" sz="1100"/>
          </a:p>
        </p:txBody>
      </p:sp>
      <p:sp>
        <p:nvSpPr>
          <p:cNvPr id="27" name="AutoShape 27"/>
          <p:cNvSpPr/>
          <p:nvPr/>
        </p:nvSpPr>
        <p:spPr>
          <a:xfrm>
            <a:off x="8049592" y="4406623"/>
            <a:ext cx="2552700" cy="141997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l">
              <a:lnSpc>
                <a:spcPct val="150000"/>
              </a:lnSpc>
              <a:spcBef>
                <a:spcPts val="270"/>
              </a:spcBef>
              <a:defRPr/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小区管理者必须进行宏观和微观的管理，最好的办法是用计算机操作小区物业管理系统。</a:t>
            </a:r>
            <a:endParaRPr lang="en-US" sz="1100"/>
          </a:p>
        </p:txBody>
      </p:sp>
      <p:pic>
        <p:nvPicPr>
          <p:cNvPr id="28" name="Picture 28"/>
          <p:cNvPicPr>
            <a:picLocks noChangeAspect="1"/>
          </p:cNvPicPr>
          <p:nvPr/>
        </p:nvPicPr>
        <p:blipFill>
          <a:blip r:embed="rId3"/>
          <a:srcRect l="16675" r="16675"/>
          <a:stretch>
            <a:fillRect/>
          </a:stretch>
        </p:blipFill>
        <p:spPr>
          <a:xfrm>
            <a:off x="3352886" y="2055085"/>
            <a:ext cx="2476500" cy="2476500"/>
          </a:xfrm>
          <a:prstGeom prst="ellipse">
            <a:avLst/>
          </a:prstGeom>
        </p:spPr>
      </p:pic>
      <p:pic>
        <p:nvPicPr>
          <p:cNvPr id="29" name="Picture 29"/>
          <p:cNvPicPr>
            <a:picLocks noChangeAspect="1"/>
          </p:cNvPicPr>
          <p:nvPr/>
        </p:nvPicPr>
        <p:blipFill>
          <a:blip r:embed="rId4"/>
          <a:srcRect l="16675" r="16675"/>
          <a:stretch>
            <a:fillRect/>
          </a:stretch>
        </p:blipFill>
        <p:spPr>
          <a:xfrm>
            <a:off x="6374798" y="2055085"/>
            <a:ext cx="2476500" cy="2476500"/>
          </a:xfrm>
          <a:prstGeom prst="ellipse">
            <a:avLst/>
          </a:prstGeom>
        </p:spPr>
      </p:pic>
      <p:grpSp>
        <p:nvGrpSpPr>
          <p:cNvPr id="30" name="Group 30"/>
          <p:cNvGrpSpPr/>
          <p:nvPr/>
        </p:nvGrpSpPr>
        <p:grpSpPr>
          <a:xfrm>
            <a:off x="3352886" y="2107432"/>
            <a:ext cx="665795" cy="665791"/>
            <a:chOff x="3352886" y="2107432"/>
            <a:chExt cx="665795" cy="665791"/>
          </a:xfrm>
        </p:grpSpPr>
        <p:sp>
          <p:nvSpPr>
            <p:cNvPr id="31" name="AutoShape 31"/>
            <p:cNvSpPr/>
            <p:nvPr/>
          </p:nvSpPr>
          <p:spPr>
            <a:xfrm>
              <a:off x="3352886" y="2107432"/>
              <a:ext cx="665795" cy="665791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 w="28575">
              <a:solidFill>
                <a:schemeClr val="accent1">
                  <a:alpha val="100000"/>
                  <a:lumMod val="60000"/>
                  <a:lumMod val="40000"/>
                </a:schemeClr>
              </a:solidFill>
              <a:prstDash val="solid"/>
            </a:ln>
          </p:spPr>
        </p:sp>
        <p:sp>
          <p:nvSpPr>
            <p:cNvPr id="32" name="Freeform 32"/>
            <p:cNvSpPr/>
            <p:nvPr/>
          </p:nvSpPr>
          <p:spPr>
            <a:xfrm>
              <a:off x="3532726" y="2292906"/>
              <a:ext cx="306115" cy="294843"/>
            </a:xfrm>
            <a:custGeom>
              <a:avLst/>
              <a:gdLst/>
              <a:ahLst/>
              <a:cxnLst/>
              <a:rect l="l" t="t" r="r" b="b"/>
              <a:pathLst>
                <a:path w="6827" h="6827">
                  <a:moveTo>
                    <a:pt x="1263" y="5234"/>
                  </a:moveTo>
                  <a:cubicBezTo>
                    <a:pt x="1316" y="5493"/>
                    <a:pt x="1546" y="5689"/>
                    <a:pt x="1820" y="5689"/>
                  </a:cubicBezTo>
                  <a:cubicBezTo>
                    <a:pt x="2114" y="5689"/>
                    <a:pt x="2354" y="5464"/>
                    <a:pt x="2383" y="5178"/>
                  </a:cubicBezTo>
                  <a:lnTo>
                    <a:pt x="3568" y="4191"/>
                  </a:lnTo>
                  <a:cubicBezTo>
                    <a:pt x="3652" y="4401"/>
                    <a:pt x="3856" y="4551"/>
                    <a:pt x="4096" y="4551"/>
                  </a:cubicBezTo>
                  <a:cubicBezTo>
                    <a:pt x="4348" y="4551"/>
                    <a:pt x="4560" y="4385"/>
                    <a:pt x="4635" y="4157"/>
                  </a:cubicBezTo>
                  <a:lnTo>
                    <a:pt x="5696" y="4736"/>
                  </a:lnTo>
                  <a:cubicBezTo>
                    <a:pt x="5732" y="5016"/>
                    <a:pt x="5969" y="5234"/>
                    <a:pt x="6258" y="5234"/>
                  </a:cubicBezTo>
                  <a:cubicBezTo>
                    <a:pt x="6571" y="5234"/>
                    <a:pt x="6827" y="4979"/>
                    <a:pt x="6827" y="4665"/>
                  </a:cubicBezTo>
                  <a:cubicBezTo>
                    <a:pt x="6827" y="4351"/>
                    <a:pt x="6571" y="4096"/>
                    <a:pt x="6258" y="4096"/>
                  </a:cubicBezTo>
                  <a:cubicBezTo>
                    <a:pt x="6006" y="4096"/>
                    <a:pt x="5794" y="4262"/>
                    <a:pt x="5719" y="4490"/>
                  </a:cubicBezTo>
                  <a:lnTo>
                    <a:pt x="4658" y="3911"/>
                  </a:lnTo>
                  <a:cubicBezTo>
                    <a:pt x="4622" y="3631"/>
                    <a:pt x="4385" y="3413"/>
                    <a:pt x="4096" y="3413"/>
                  </a:cubicBezTo>
                  <a:cubicBezTo>
                    <a:pt x="3802" y="3413"/>
                    <a:pt x="3563" y="3638"/>
                    <a:pt x="3533" y="3924"/>
                  </a:cubicBezTo>
                  <a:lnTo>
                    <a:pt x="2348" y="4911"/>
                  </a:lnTo>
                  <a:cubicBezTo>
                    <a:pt x="2265" y="4701"/>
                    <a:pt x="2060" y="4551"/>
                    <a:pt x="1820" y="4551"/>
                  </a:cubicBezTo>
                  <a:cubicBezTo>
                    <a:pt x="1546" y="4551"/>
                    <a:pt x="1316" y="4747"/>
                    <a:pt x="1263" y="5006"/>
                  </a:cubicBezTo>
                  <a:lnTo>
                    <a:pt x="455" y="5006"/>
                  </a:lnTo>
                  <a:lnTo>
                    <a:pt x="455" y="4551"/>
                  </a:lnTo>
                  <a:lnTo>
                    <a:pt x="569" y="4551"/>
                  </a:lnTo>
                  <a:cubicBezTo>
                    <a:pt x="632" y="4551"/>
                    <a:pt x="683" y="4500"/>
                    <a:pt x="683" y="4437"/>
                  </a:cubicBezTo>
                  <a:cubicBezTo>
                    <a:pt x="683" y="4374"/>
                    <a:pt x="632" y="4324"/>
                    <a:pt x="569" y="4324"/>
                  </a:cubicBezTo>
                  <a:lnTo>
                    <a:pt x="455" y="4324"/>
                  </a:lnTo>
                  <a:lnTo>
                    <a:pt x="455" y="3982"/>
                  </a:lnTo>
                  <a:lnTo>
                    <a:pt x="569" y="3982"/>
                  </a:lnTo>
                  <a:cubicBezTo>
                    <a:pt x="632" y="3982"/>
                    <a:pt x="683" y="3931"/>
                    <a:pt x="683" y="3868"/>
                  </a:cubicBezTo>
                  <a:cubicBezTo>
                    <a:pt x="683" y="3806"/>
                    <a:pt x="632" y="3755"/>
                    <a:pt x="569" y="3755"/>
                  </a:cubicBezTo>
                  <a:lnTo>
                    <a:pt x="480" y="3755"/>
                  </a:lnTo>
                  <a:lnTo>
                    <a:pt x="1407" y="2416"/>
                  </a:lnTo>
                  <a:cubicBezTo>
                    <a:pt x="1494" y="2470"/>
                    <a:pt x="1596" y="2503"/>
                    <a:pt x="1707" y="2503"/>
                  </a:cubicBezTo>
                  <a:cubicBezTo>
                    <a:pt x="1888" y="2503"/>
                    <a:pt x="2048" y="2416"/>
                    <a:pt x="2152" y="2284"/>
                  </a:cubicBezTo>
                  <a:lnTo>
                    <a:pt x="2752" y="2584"/>
                  </a:lnTo>
                  <a:cubicBezTo>
                    <a:pt x="2740" y="2631"/>
                    <a:pt x="2731" y="2680"/>
                    <a:pt x="2731" y="2731"/>
                  </a:cubicBezTo>
                  <a:cubicBezTo>
                    <a:pt x="2731" y="3044"/>
                    <a:pt x="2986" y="3300"/>
                    <a:pt x="3300" y="3300"/>
                  </a:cubicBezTo>
                  <a:cubicBezTo>
                    <a:pt x="3613" y="3300"/>
                    <a:pt x="3868" y="3044"/>
                    <a:pt x="3868" y="2731"/>
                  </a:cubicBezTo>
                  <a:cubicBezTo>
                    <a:pt x="3868" y="2608"/>
                    <a:pt x="3829" y="2496"/>
                    <a:pt x="3763" y="2403"/>
                  </a:cubicBezTo>
                  <a:lnTo>
                    <a:pt x="4488" y="1055"/>
                  </a:lnTo>
                  <a:cubicBezTo>
                    <a:pt x="4574" y="1107"/>
                    <a:pt x="4672" y="1138"/>
                    <a:pt x="4779" y="1138"/>
                  </a:cubicBezTo>
                  <a:cubicBezTo>
                    <a:pt x="4891" y="1138"/>
                    <a:pt x="4995" y="1104"/>
                    <a:pt x="5083" y="1048"/>
                  </a:cubicBezTo>
                  <a:lnTo>
                    <a:pt x="5827" y="2004"/>
                  </a:lnTo>
                  <a:cubicBezTo>
                    <a:pt x="5829" y="2007"/>
                    <a:pt x="5833" y="2009"/>
                    <a:pt x="5836" y="2011"/>
                  </a:cubicBezTo>
                  <a:cubicBezTo>
                    <a:pt x="5745" y="2112"/>
                    <a:pt x="5689" y="2244"/>
                    <a:pt x="5689" y="2389"/>
                  </a:cubicBezTo>
                  <a:cubicBezTo>
                    <a:pt x="5689" y="2703"/>
                    <a:pt x="5944" y="2958"/>
                    <a:pt x="6258" y="2958"/>
                  </a:cubicBezTo>
                  <a:cubicBezTo>
                    <a:pt x="6571" y="2958"/>
                    <a:pt x="6827" y="2703"/>
                    <a:pt x="6827" y="2389"/>
                  </a:cubicBezTo>
                  <a:cubicBezTo>
                    <a:pt x="6827" y="2076"/>
                    <a:pt x="6571" y="1820"/>
                    <a:pt x="6258" y="1820"/>
                  </a:cubicBezTo>
                  <a:cubicBezTo>
                    <a:pt x="6170" y="1820"/>
                    <a:pt x="6087" y="1842"/>
                    <a:pt x="6013" y="1878"/>
                  </a:cubicBezTo>
                  <a:cubicBezTo>
                    <a:pt x="6010" y="1874"/>
                    <a:pt x="6010" y="1869"/>
                    <a:pt x="6006" y="1864"/>
                  </a:cubicBezTo>
                  <a:lnTo>
                    <a:pt x="5248" y="890"/>
                  </a:lnTo>
                  <a:cubicBezTo>
                    <a:pt x="5311" y="798"/>
                    <a:pt x="5348" y="688"/>
                    <a:pt x="5348" y="569"/>
                  </a:cubicBezTo>
                  <a:cubicBezTo>
                    <a:pt x="5348" y="255"/>
                    <a:pt x="5092" y="0"/>
                    <a:pt x="4779" y="0"/>
                  </a:cubicBezTo>
                  <a:cubicBezTo>
                    <a:pt x="4465" y="0"/>
                    <a:pt x="4210" y="255"/>
                    <a:pt x="4210" y="569"/>
                  </a:cubicBezTo>
                  <a:cubicBezTo>
                    <a:pt x="4210" y="691"/>
                    <a:pt x="4249" y="804"/>
                    <a:pt x="4315" y="897"/>
                  </a:cubicBezTo>
                  <a:lnTo>
                    <a:pt x="3590" y="2244"/>
                  </a:lnTo>
                  <a:cubicBezTo>
                    <a:pt x="3505" y="2193"/>
                    <a:pt x="3406" y="2162"/>
                    <a:pt x="3300" y="2162"/>
                  </a:cubicBezTo>
                  <a:cubicBezTo>
                    <a:pt x="3118" y="2162"/>
                    <a:pt x="2959" y="2248"/>
                    <a:pt x="2854" y="2381"/>
                  </a:cubicBezTo>
                  <a:lnTo>
                    <a:pt x="2254" y="2081"/>
                  </a:lnTo>
                  <a:cubicBezTo>
                    <a:pt x="2267" y="2034"/>
                    <a:pt x="2276" y="1985"/>
                    <a:pt x="2276" y="1934"/>
                  </a:cubicBezTo>
                  <a:cubicBezTo>
                    <a:pt x="2276" y="1621"/>
                    <a:pt x="2020" y="1365"/>
                    <a:pt x="1707" y="1365"/>
                  </a:cubicBezTo>
                  <a:cubicBezTo>
                    <a:pt x="1393" y="1365"/>
                    <a:pt x="1138" y="1621"/>
                    <a:pt x="1138" y="1934"/>
                  </a:cubicBezTo>
                  <a:cubicBezTo>
                    <a:pt x="1138" y="2054"/>
                    <a:pt x="1176" y="2166"/>
                    <a:pt x="1239" y="2257"/>
                  </a:cubicBezTo>
                  <a:lnTo>
                    <a:pt x="593" y="3191"/>
                  </a:lnTo>
                  <a:cubicBezTo>
                    <a:pt x="585" y="3189"/>
                    <a:pt x="578" y="3186"/>
                    <a:pt x="569" y="3186"/>
                  </a:cubicBezTo>
                  <a:lnTo>
                    <a:pt x="455" y="3186"/>
                  </a:lnTo>
                  <a:lnTo>
                    <a:pt x="455" y="2844"/>
                  </a:lnTo>
                  <a:lnTo>
                    <a:pt x="569" y="2844"/>
                  </a:lnTo>
                  <a:cubicBezTo>
                    <a:pt x="632" y="2844"/>
                    <a:pt x="683" y="2794"/>
                    <a:pt x="683" y="2731"/>
                  </a:cubicBezTo>
                  <a:cubicBezTo>
                    <a:pt x="683" y="2668"/>
                    <a:pt x="632" y="2617"/>
                    <a:pt x="569" y="2617"/>
                  </a:cubicBezTo>
                  <a:lnTo>
                    <a:pt x="455" y="2617"/>
                  </a:lnTo>
                  <a:lnTo>
                    <a:pt x="455" y="2276"/>
                  </a:lnTo>
                  <a:lnTo>
                    <a:pt x="569" y="2276"/>
                  </a:lnTo>
                  <a:cubicBezTo>
                    <a:pt x="632" y="2276"/>
                    <a:pt x="683" y="2225"/>
                    <a:pt x="683" y="2162"/>
                  </a:cubicBezTo>
                  <a:cubicBezTo>
                    <a:pt x="683" y="2099"/>
                    <a:pt x="632" y="2048"/>
                    <a:pt x="569" y="2048"/>
                  </a:cubicBezTo>
                  <a:lnTo>
                    <a:pt x="455" y="2048"/>
                  </a:lnTo>
                  <a:lnTo>
                    <a:pt x="455" y="1707"/>
                  </a:lnTo>
                  <a:lnTo>
                    <a:pt x="569" y="1707"/>
                  </a:lnTo>
                  <a:cubicBezTo>
                    <a:pt x="632" y="1707"/>
                    <a:pt x="683" y="1656"/>
                    <a:pt x="683" y="1593"/>
                  </a:cubicBezTo>
                  <a:cubicBezTo>
                    <a:pt x="683" y="1530"/>
                    <a:pt x="632" y="1479"/>
                    <a:pt x="569" y="1479"/>
                  </a:cubicBezTo>
                  <a:lnTo>
                    <a:pt x="455" y="1479"/>
                  </a:lnTo>
                  <a:lnTo>
                    <a:pt x="455" y="1138"/>
                  </a:lnTo>
                  <a:lnTo>
                    <a:pt x="569" y="1138"/>
                  </a:lnTo>
                  <a:cubicBezTo>
                    <a:pt x="632" y="1138"/>
                    <a:pt x="683" y="1087"/>
                    <a:pt x="683" y="1024"/>
                  </a:cubicBezTo>
                  <a:cubicBezTo>
                    <a:pt x="683" y="961"/>
                    <a:pt x="632" y="910"/>
                    <a:pt x="569" y="910"/>
                  </a:cubicBezTo>
                  <a:lnTo>
                    <a:pt x="455" y="910"/>
                  </a:lnTo>
                  <a:lnTo>
                    <a:pt x="455" y="569"/>
                  </a:lnTo>
                  <a:lnTo>
                    <a:pt x="569" y="569"/>
                  </a:lnTo>
                  <a:cubicBezTo>
                    <a:pt x="632" y="569"/>
                    <a:pt x="683" y="518"/>
                    <a:pt x="683" y="455"/>
                  </a:cubicBezTo>
                  <a:cubicBezTo>
                    <a:pt x="683" y="392"/>
                    <a:pt x="632" y="341"/>
                    <a:pt x="569" y="341"/>
                  </a:cubicBezTo>
                  <a:lnTo>
                    <a:pt x="455" y="341"/>
                  </a:lnTo>
                  <a:lnTo>
                    <a:pt x="455" y="114"/>
                  </a:lnTo>
                  <a:cubicBezTo>
                    <a:pt x="455" y="51"/>
                    <a:pt x="404" y="0"/>
                    <a:pt x="341" y="0"/>
                  </a:cubicBezTo>
                  <a:cubicBezTo>
                    <a:pt x="278" y="0"/>
                    <a:pt x="228" y="51"/>
                    <a:pt x="228" y="114"/>
                  </a:cubicBezTo>
                  <a:lnTo>
                    <a:pt x="228" y="341"/>
                  </a:lnTo>
                  <a:lnTo>
                    <a:pt x="114" y="341"/>
                  </a:lnTo>
                  <a:cubicBezTo>
                    <a:pt x="51" y="341"/>
                    <a:pt x="0" y="392"/>
                    <a:pt x="0" y="455"/>
                  </a:cubicBezTo>
                  <a:cubicBezTo>
                    <a:pt x="0" y="518"/>
                    <a:pt x="51" y="569"/>
                    <a:pt x="114" y="569"/>
                  </a:cubicBezTo>
                  <a:lnTo>
                    <a:pt x="228" y="569"/>
                  </a:lnTo>
                  <a:lnTo>
                    <a:pt x="228" y="910"/>
                  </a:lnTo>
                  <a:lnTo>
                    <a:pt x="114" y="910"/>
                  </a:lnTo>
                  <a:cubicBezTo>
                    <a:pt x="51" y="910"/>
                    <a:pt x="0" y="961"/>
                    <a:pt x="0" y="1024"/>
                  </a:cubicBezTo>
                  <a:cubicBezTo>
                    <a:pt x="0" y="1087"/>
                    <a:pt x="51" y="1138"/>
                    <a:pt x="114" y="1138"/>
                  </a:cubicBezTo>
                  <a:lnTo>
                    <a:pt x="228" y="1138"/>
                  </a:lnTo>
                  <a:lnTo>
                    <a:pt x="228" y="1479"/>
                  </a:lnTo>
                  <a:lnTo>
                    <a:pt x="114" y="1479"/>
                  </a:lnTo>
                  <a:cubicBezTo>
                    <a:pt x="51" y="1479"/>
                    <a:pt x="0" y="1530"/>
                    <a:pt x="0" y="1593"/>
                  </a:cubicBezTo>
                  <a:cubicBezTo>
                    <a:pt x="0" y="1656"/>
                    <a:pt x="51" y="1707"/>
                    <a:pt x="114" y="1707"/>
                  </a:cubicBezTo>
                  <a:lnTo>
                    <a:pt x="228" y="1707"/>
                  </a:lnTo>
                  <a:lnTo>
                    <a:pt x="228" y="2048"/>
                  </a:lnTo>
                  <a:lnTo>
                    <a:pt x="114" y="2048"/>
                  </a:lnTo>
                  <a:cubicBezTo>
                    <a:pt x="51" y="2048"/>
                    <a:pt x="0" y="2099"/>
                    <a:pt x="0" y="2162"/>
                  </a:cubicBezTo>
                  <a:cubicBezTo>
                    <a:pt x="0" y="2225"/>
                    <a:pt x="51" y="2276"/>
                    <a:pt x="114" y="2276"/>
                  </a:cubicBezTo>
                  <a:lnTo>
                    <a:pt x="228" y="2276"/>
                  </a:lnTo>
                  <a:lnTo>
                    <a:pt x="228" y="2617"/>
                  </a:lnTo>
                  <a:lnTo>
                    <a:pt x="114" y="2617"/>
                  </a:lnTo>
                  <a:cubicBezTo>
                    <a:pt x="51" y="2617"/>
                    <a:pt x="0" y="2668"/>
                    <a:pt x="0" y="2731"/>
                  </a:cubicBezTo>
                  <a:cubicBezTo>
                    <a:pt x="0" y="2794"/>
                    <a:pt x="51" y="2844"/>
                    <a:pt x="114" y="2844"/>
                  </a:cubicBezTo>
                  <a:lnTo>
                    <a:pt x="228" y="2844"/>
                  </a:lnTo>
                  <a:lnTo>
                    <a:pt x="228" y="3186"/>
                  </a:lnTo>
                  <a:lnTo>
                    <a:pt x="114" y="3186"/>
                  </a:lnTo>
                  <a:cubicBezTo>
                    <a:pt x="51" y="3186"/>
                    <a:pt x="0" y="3237"/>
                    <a:pt x="0" y="3300"/>
                  </a:cubicBezTo>
                  <a:cubicBezTo>
                    <a:pt x="0" y="3362"/>
                    <a:pt x="51" y="3413"/>
                    <a:pt x="114" y="3413"/>
                  </a:cubicBezTo>
                  <a:lnTo>
                    <a:pt x="228" y="3413"/>
                  </a:lnTo>
                  <a:lnTo>
                    <a:pt x="228" y="3755"/>
                  </a:lnTo>
                  <a:lnTo>
                    <a:pt x="114" y="3755"/>
                  </a:lnTo>
                  <a:cubicBezTo>
                    <a:pt x="51" y="3755"/>
                    <a:pt x="0" y="3806"/>
                    <a:pt x="0" y="3868"/>
                  </a:cubicBezTo>
                  <a:cubicBezTo>
                    <a:pt x="0" y="3931"/>
                    <a:pt x="51" y="3982"/>
                    <a:pt x="114" y="3982"/>
                  </a:cubicBezTo>
                  <a:lnTo>
                    <a:pt x="228" y="3982"/>
                  </a:lnTo>
                  <a:lnTo>
                    <a:pt x="228" y="4324"/>
                  </a:lnTo>
                  <a:lnTo>
                    <a:pt x="114" y="4324"/>
                  </a:lnTo>
                  <a:cubicBezTo>
                    <a:pt x="51" y="4324"/>
                    <a:pt x="0" y="4374"/>
                    <a:pt x="0" y="4437"/>
                  </a:cubicBezTo>
                  <a:cubicBezTo>
                    <a:pt x="0" y="4500"/>
                    <a:pt x="51" y="4551"/>
                    <a:pt x="114" y="4551"/>
                  </a:cubicBezTo>
                  <a:lnTo>
                    <a:pt x="228" y="4551"/>
                  </a:lnTo>
                  <a:lnTo>
                    <a:pt x="228" y="4892"/>
                  </a:lnTo>
                  <a:lnTo>
                    <a:pt x="114" y="4892"/>
                  </a:lnTo>
                  <a:cubicBezTo>
                    <a:pt x="51" y="4892"/>
                    <a:pt x="0" y="4943"/>
                    <a:pt x="0" y="5006"/>
                  </a:cubicBezTo>
                  <a:cubicBezTo>
                    <a:pt x="0" y="5069"/>
                    <a:pt x="51" y="5120"/>
                    <a:pt x="114" y="5120"/>
                  </a:cubicBezTo>
                  <a:lnTo>
                    <a:pt x="228" y="5120"/>
                  </a:lnTo>
                  <a:lnTo>
                    <a:pt x="228" y="5461"/>
                  </a:lnTo>
                  <a:lnTo>
                    <a:pt x="114" y="5461"/>
                  </a:lnTo>
                  <a:cubicBezTo>
                    <a:pt x="51" y="5461"/>
                    <a:pt x="0" y="5512"/>
                    <a:pt x="0" y="5575"/>
                  </a:cubicBezTo>
                  <a:cubicBezTo>
                    <a:pt x="0" y="5638"/>
                    <a:pt x="51" y="5689"/>
                    <a:pt x="114" y="5689"/>
                  </a:cubicBezTo>
                  <a:lnTo>
                    <a:pt x="228" y="5689"/>
                  </a:lnTo>
                  <a:lnTo>
                    <a:pt x="228" y="6030"/>
                  </a:lnTo>
                  <a:lnTo>
                    <a:pt x="114" y="6030"/>
                  </a:lnTo>
                  <a:cubicBezTo>
                    <a:pt x="51" y="6030"/>
                    <a:pt x="0" y="6081"/>
                    <a:pt x="0" y="6144"/>
                  </a:cubicBezTo>
                  <a:cubicBezTo>
                    <a:pt x="0" y="6207"/>
                    <a:pt x="51" y="6258"/>
                    <a:pt x="114" y="6258"/>
                  </a:cubicBezTo>
                  <a:lnTo>
                    <a:pt x="228" y="6258"/>
                  </a:lnTo>
                  <a:lnTo>
                    <a:pt x="228" y="6485"/>
                  </a:lnTo>
                  <a:cubicBezTo>
                    <a:pt x="228" y="6548"/>
                    <a:pt x="278" y="6599"/>
                    <a:pt x="341" y="6599"/>
                  </a:cubicBezTo>
                  <a:lnTo>
                    <a:pt x="683" y="6599"/>
                  </a:lnTo>
                  <a:lnTo>
                    <a:pt x="683" y="6713"/>
                  </a:lnTo>
                  <a:cubicBezTo>
                    <a:pt x="683" y="6776"/>
                    <a:pt x="734" y="6827"/>
                    <a:pt x="796" y="6827"/>
                  </a:cubicBezTo>
                  <a:cubicBezTo>
                    <a:pt x="859" y="6827"/>
                    <a:pt x="910" y="6776"/>
                    <a:pt x="910" y="6713"/>
                  </a:cubicBezTo>
                  <a:lnTo>
                    <a:pt x="910" y="6599"/>
                  </a:lnTo>
                  <a:lnTo>
                    <a:pt x="1252" y="6599"/>
                  </a:lnTo>
                  <a:lnTo>
                    <a:pt x="1252" y="6713"/>
                  </a:lnTo>
                  <a:cubicBezTo>
                    <a:pt x="1252" y="6776"/>
                    <a:pt x="1302" y="6827"/>
                    <a:pt x="1365" y="6827"/>
                  </a:cubicBezTo>
                  <a:cubicBezTo>
                    <a:pt x="1428" y="6827"/>
                    <a:pt x="1479" y="6776"/>
                    <a:pt x="1479" y="6713"/>
                  </a:cubicBezTo>
                  <a:lnTo>
                    <a:pt x="1479" y="6599"/>
                  </a:lnTo>
                  <a:lnTo>
                    <a:pt x="1820" y="6599"/>
                  </a:lnTo>
                  <a:lnTo>
                    <a:pt x="1820" y="6713"/>
                  </a:lnTo>
                  <a:cubicBezTo>
                    <a:pt x="1820" y="6776"/>
                    <a:pt x="1871" y="6827"/>
                    <a:pt x="1934" y="6827"/>
                  </a:cubicBezTo>
                  <a:cubicBezTo>
                    <a:pt x="1997" y="6827"/>
                    <a:pt x="2048" y="6776"/>
                    <a:pt x="2048" y="6713"/>
                  </a:cubicBezTo>
                  <a:lnTo>
                    <a:pt x="2048" y="6599"/>
                  </a:lnTo>
                  <a:lnTo>
                    <a:pt x="2389" y="6599"/>
                  </a:lnTo>
                  <a:lnTo>
                    <a:pt x="2389" y="6713"/>
                  </a:lnTo>
                  <a:cubicBezTo>
                    <a:pt x="2389" y="6776"/>
                    <a:pt x="2440" y="6827"/>
                    <a:pt x="2503" y="6827"/>
                  </a:cubicBezTo>
                  <a:cubicBezTo>
                    <a:pt x="2566" y="6827"/>
                    <a:pt x="2617" y="6776"/>
                    <a:pt x="2617" y="6713"/>
                  </a:cubicBezTo>
                  <a:lnTo>
                    <a:pt x="2617" y="6599"/>
                  </a:lnTo>
                  <a:lnTo>
                    <a:pt x="2958" y="6599"/>
                  </a:lnTo>
                  <a:lnTo>
                    <a:pt x="2958" y="6713"/>
                  </a:lnTo>
                  <a:cubicBezTo>
                    <a:pt x="2958" y="6776"/>
                    <a:pt x="3009" y="6827"/>
                    <a:pt x="3072" y="6827"/>
                  </a:cubicBezTo>
                  <a:cubicBezTo>
                    <a:pt x="3135" y="6827"/>
                    <a:pt x="3186" y="6776"/>
                    <a:pt x="3186" y="6713"/>
                  </a:cubicBezTo>
                  <a:lnTo>
                    <a:pt x="3186" y="6599"/>
                  </a:lnTo>
                  <a:lnTo>
                    <a:pt x="3527" y="6599"/>
                  </a:lnTo>
                  <a:lnTo>
                    <a:pt x="3527" y="6713"/>
                  </a:lnTo>
                  <a:cubicBezTo>
                    <a:pt x="3527" y="6776"/>
                    <a:pt x="3578" y="6827"/>
                    <a:pt x="3641" y="6827"/>
                  </a:cubicBezTo>
                  <a:cubicBezTo>
                    <a:pt x="3704" y="6827"/>
                    <a:pt x="3755" y="6776"/>
                    <a:pt x="3755" y="6713"/>
                  </a:cubicBezTo>
                  <a:lnTo>
                    <a:pt x="3755" y="6599"/>
                  </a:lnTo>
                  <a:lnTo>
                    <a:pt x="4096" y="6599"/>
                  </a:lnTo>
                  <a:lnTo>
                    <a:pt x="4096" y="6713"/>
                  </a:lnTo>
                  <a:cubicBezTo>
                    <a:pt x="4096" y="6776"/>
                    <a:pt x="4147" y="6827"/>
                    <a:pt x="4210" y="6827"/>
                  </a:cubicBezTo>
                  <a:cubicBezTo>
                    <a:pt x="4273" y="6827"/>
                    <a:pt x="4323" y="6776"/>
                    <a:pt x="4323" y="6713"/>
                  </a:cubicBezTo>
                  <a:lnTo>
                    <a:pt x="4323" y="6599"/>
                  </a:lnTo>
                  <a:lnTo>
                    <a:pt x="4665" y="6599"/>
                  </a:lnTo>
                  <a:lnTo>
                    <a:pt x="4665" y="6713"/>
                  </a:lnTo>
                  <a:cubicBezTo>
                    <a:pt x="4665" y="6776"/>
                    <a:pt x="4716" y="6827"/>
                    <a:pt x="4779" y="6827"/>
                  </a:cubicBezTo>
                  <a:cubicBezTo>
                    <a:pt x="4842" y="6827"/>
                    <a:pt x="4892" y="6776"/>
                    <a:pt x="4892" y="6713"/>
                  </a:cubicBezTo>
                  <a:lnTo>
                    <a:pt x="4892" y="6599"/>
                  </a:lnTo>
                  <a:lnTo>
                    <a:pt x="5234" y="6599"/>
                  </a:lnTo>
                  <a:lnTo>
                    <a:pt x="5234" y="6713"/>
                  </a:lnTo>
                  <a:cubicBezTo>
                    <a:pt x="5234" y="6776"/>
                    <a:pt x="5285" y="6827"/>
                    <a:pt x="5347" y="6827"/>
                  </a:cubicBezTo>
                  <a:cubicBezTo>
                    <a:pt x="5410" y="6827"/>
                    <a:pt x="5461" y="6776"/>
                    <a:pt x="5461" y="6713"/>
                  </a:cubicBezTo>
                  <a:lnTo>
                    <a:pt x="5461" y="6599"/>
                  </a:lnTo>
                  <a:lnTo>
                    <a:pt x="5803" y="6599"/>
                  </a:lnTo>
                  <a:lnTo>
                    <a:pt x="5803" y="6713"/>
                  </a:lnTo>
                  <a:cubicBezTo>
                    <a:pt x="5803" y="6776"/>
                    <a:pt x="5853" y="6827"/>
                    <a:pt x="5916" y="6827"/>
                  </a:cubicBezTo>
                  <a:cubicBezTo>
                    <a:pt x="5979" y="6827"/>
                    <a:pt x="6030" y="6776"/>
                    <a:pt x="6030" y="6713"/>
                  </a:cubicBezTo>
                  <a:lnTo>
                    <a:pt x="6030" y="6599"/>
                  </a:lnTo>
                  <a:lnTo>
                    <a:pt x="6371" y="6599"/>
                  </a:lnTo>
                  <a:lnTo>
                    <a:pt x="6371" y="6713"/>
                  </a:lnTo>
                  <a:cubicBezTo>
                    <a:pt x="6371" y="6776"/>
                    <a:pt x="6422" y="6827"/>
                    <a:pt x="6485" y="6827"/>
                  </a:cubicBezTo>
                  <a:cubicBezTo>
                    <a:pt x="6548" y="6827"/>
                    <a:pt x="6599" y="6776"/>
                    <a:pt x="6599" y="6713"/>
                  </a:cubicBezTo>
                  <a:lnTo>
                    <a:pt x="6599" y="6599"/>
                  </a:lnTo>
                  <a:lnTo>
                    <a:pt x="6713" y="6599"/>
                  </a:lnTo>
                  <a:cubicBezTo>
                    <a:pt x="6776" y="6599"/>
                    <a:pt x="6827" y="6548"/>
                    <a:pt x="6827" y="6485"/>
                  </a:cubicBezTo>
                  <a:cubicBezTo>
                    <a:pt x="6827" y="6422"/>
                    <a:pt x="6776" y="6372"/>
                    <a:pt x="6713" y="6372"/>
                  </a:cubicBezTo>
                  <a:lnTo>
                    <a:pt x="6599" y="6372"/>
                  </a:lnTo>
                  <a:lnTo>
                    <a:pt x="6599" y="6258"/>
                  </a:lnTo>
                  <a:cubicBezTo>
                    <a:pt x="6599" y="6195"/>
                    <a:pt x="6548" y="6144"/>
                    <a:pt x="6485" y="6144"/>
                  </a:cubicBezTo>
                  <a:cubicBezTo>
                    <a:pt x="6422" y="6144"/>
                    <a:pt x="6371" y="6195"/>
                    <a:pt x="6371" y="6258"/>
                  </a:cubicBezTo>
                  <a:lnTo>
                    <a:pt x="6371" y="6372"/>
                  </a:lnTo>
                  <a:lnTo>
                    <a:pt x="6030" y="6372"/>
                  </a:lnTo>
                  <a:lnTo>
                    <a:pt x="6030" y="6258"/>
                  </a:lnTo>
                  <a:cubicBezTo>
                    <a:pt x="6030" y="6195"/>
                    <a:pt x="5979" y="6144"/>
                    <a:pt x="5916" y="6144"/>
                  </a:cubicBezTo>
                  <a:cubicBezTo>
                    <a:pt x="5853" y="6144"/>
                    <a:pt x="5803" y="6195"/>
                    <a:pt x="5803" y="6258"/>
                  </a:cubicBezTo>
                  <a:lnTo>
                    <a:pt x="5803" y="6372"/>
                  </a:lnTo>
                  <a:lnTo>
                    <a:pt x="5461" y="6372"/>
                  </a:lnTo>
                  <a:lnTo>
                    <a:pt x="5461" y="6258"/>
                  </a:lnTo>
                  <a:cubicBezTo>
                    <a:pt x="5461" y="6195"/>
                    <a:pt x="5410" y="6144"/>
                    <a:pt x="5347" y="6144"/>
                  </a:cubicBezTo>
                  <a:cubicBezTo>
                    <a:pt x="5285" y="6144"/>
                    <a:pt x="5234" y="6195"/>
                    <a:pt x="5234" y="6258"/>
                  </a:cubicBezTo>
                  <a:lnTo>
                    <a:pt x="5234" y="6372"/>
                  </a:lnTo>
                  <a:lnTo>
                    <a:pt x="4892" y="6372"/>
                  </a:lnTo>
                  <a:lnTo>
                    <a:pt x="4892" y="6258"/>
                  </a:lnTo>
                  <a:cubicBezTo>
                    <a:pt x="4892" y="6195"/>
                    <a:pt x="4842" y="6144"/>
                    <a:pt x="4779" y="6144"/>
                  </a:cubicBezTo>
                  <a:cubicBezTo>
                    <a:pt x="4716" y="6144"/>
                    <a:pt x="4665" y="6195"/>
                    <a:pt x="4665" y="6258"/>
                  </a:cubicBezTo>
                  <a:lnTo>
                    <a:pt x="4665" y="6372"/>
                  </a:lnTo>
                  <a:lnTo>
                    <a:pt x="4323" y="6372"/>
                  </a:lnTo>
                  <a:lnTo>
                    <a:pt x="4323" y="6258"/>
                  </a:lnTo>
                  <a:cubicBezTo>
                    <a:pt x="4323" y="6195"/>
                    <a:pt x="4273" y="6144"/>
                    <a:pt x="4210" y="6144"/>
                  </a:cubicBezTo>
                  <a:cubicBezTo>
                    <a:pt x="4147" y="6144"/>
                    <a:pt x="4096" y="6195"/>
                    <a:pt x="4096" y="6258"/>
                  </a:cubicBezTo>
                  <a:lnTo>
                    <a:pt x="4096" y="6372"/>
                  </a:lnTo>
                  <a:lnTo>
                    <a:pt x="3755" y="6372"/>
                  </a:lnTo>
                  <a:lnTo>
                    <a:pt x="3755" y="6258"/>
                  </a:lnTo>
                  <a:cubicBezTo>
                    <a:pt x="3755" y="6195"/>
                    <a:pt x="3704" y="6144"/>
                    <a:pt x="3641" y="6144"/>
                  </a:cubicBezTo>
                  <a:cubicBezTo>
                    <a:pt x="3578" y="6144"/>
                    <a:pt x="3527" y="6195"/>
                    <a:pt x="3527" y="6258"/>
                  </a:cubicBezTo>
                  <a:lnTo>
                    <a:pt x="3527" y="6372"/>
                  </a:lnTo>
                  <a:lnTo>
                    <a:pt x="3186" y="6372"/>
                  </a:lnTo>
                  <a:lnTo>
                    <a:pt x="3186" y="6258"/>
                  </a:lnTo>
                  <a:cubicBezTo>
                    <a:pt x="3186" y="6195"/>
                    <a:pt x="3135" y="6144"/>
                    <a:pt x="3072" y="6144"/>
                  </a:cubicBezTo>
                  <a:cubicBezTo>
                    <a:pt x="3009" y="6144"/>
                    <a:pt x="2958" y="6195"/>
                    <a:pt x="2958" y="6258"/>
                  </a:cubicBezTo>
                  <a:lnTo>
                    <a:pt x="2958" y="6372"/>
                  </a:lnTo>
                  <a:lnTo>
                    <a:pt x="2617" y="6372"/>
                  </a:lnTo>
                  <a:lnTo>
                    <a:pt x="2617" y="6258"/>
                  </a:lnTo>
                  <a:cubicBezTo>
                    <a:pt x="2617" y="6195"/>
                    <a:pt x="2566" y="6144"/>
                    <a:pt x="2503" y="6144"/>
                  </a:cubicBezTo>
                  <a:cubicBezTo>
                    <a:pt x="2440" y="6144"/>
                    <a:pt x="2389" y="6195"/>
                    <a:pt x="2389" y="6258"/>
                  </a:cubicBezTo>
                  <a:lnTo>
                    <a:pt x="2389" y="6372"/>
                  </a:lnTo>
                  <a:lnTo>
                    <a:pt x="2048" y="6372"/>
                  </a:lnTo>
                  <a:lnTo>
                    <a:pt x="2048" y="6258"/>
                  </a:lnTo>
                  <a:cubicBezTo>
                    <a:pt x="2048" y="6195"/>
                    <a:pt x="1997" y="6144"/>
                    <a:pt x="1934" y="6144"/>
                  </a:cubicBezTo>
                  <a:cubicBezTo>
                    <a:pt x="1871" y="6144"/>
                    <a:pt x="1820" y="6195"/>
                    <a:pt x="1820" y="6258"/>
                  </a:cubicBezTo>
                  <a:lnTo>
                    <a:pt x="1820" y="6372"/>
                  </a:lnTo>
                  <a:lnTo>
                    <a:pt x="1479" y="6372"/>
                  </a:lnTo>
                  <a:lnTo>
                    <a:pt x="1479" y="6258"/>
                  </a:lnTo>
                  <a:cubicBezTo>
                    <a:pt x="1479" y="6195"/>
                    <a:pt x="1428" y="6144"/>
                    <a:pt x="1365" y="6144"/>
                  </a:cubicBezTo>
                  <a:cubicBezTo>
                    <a:pt x="1302" y="6144"/>
                    <a:pt x="1252" y="6195"/>
                    <a:pt x="1252" y="6258"/>
                  </a:cubicBezTo>
                  <a:lnTo>
                    <a:pt x="1252" y="6372"/>
                  </a:lnTo>
                  <a:lnTo>
                    <a:pt x="910" y="6372"/>
                  </a:lnTo>
                  <a:lnTo>
                    <a:pt x="910" y="6258"/>
                  </a:lnTo>
                  <a:cubicBezTo>
                    <a:pt x="910" y="6195"/>
                    <a:pt x="859" y="6144"/>
                    <a:pt x="796" y="6144"/>
                  </a:cubicBezTo>
                  <a:cubicBezTo>
                    <a:pt x="734" y="6144"/>
                    <a:pt x="683" y="6195"/>
                    <a:pt x="683" y="6258"/>
                  </a:cubicBezTo>
                  <a:lnTo>
                    <a:pt x="683" y="6372"/>
                  </a:lnTo>
                  <a:lnTo>
                    <a:pt x="455" y="6372"/>
                  </a:lnTo>
                  <a:lnTo>
                    <a:pt x="455" y="5234"/>
                  </a:lnTo>
                  <a:lnTo>
                    <a:pt x="1263" y="5234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grpSp>
        <p:nvGrpSpPr>
          <p:cNvPr id="33" name="Group 33"/>
          <p:cNvGrpSpPr/>
          <p:nvPr/>
        </p:nvGrpSpPr>
        <p:grpSpPr>
          <a:xfrm>
            <a:off x="8174522" y="2107432"/>
            <a:ext cx="665795" cy="665791"/>
            <a:chOff x="8174522" y="2107432"/>
            <a:chExt cx="665795" cy="665791"/>
          </a:xfrm>
        </p:grpSpPr>
        <p:sp>
          <p:nvSpPr>
            <p:cNvPr id="34" name="AutoShape 34"/>
            <p:cNvSpPr/>
            <p:nvPr/>
          </p:nvSpPr>
          <p:spPr>
            <a:xfrm>
              <a:off x="8174522" y="2107432"/>
              <a:ext cx="665795" cy="665791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 w="28575">
              <a:solidFill>
                <a:schemeClr val="accent1">
                  <a:alpha val="100000"/>
                  <a:lumMod val="60000"/>
                  <a:lumMod val="40000"/>
                </a:schemeClr>
              </a:solidFill>
              <a:prstDash val="solid"/>
            </a:ln>
          </p:spPr>
        </p:sp>
        <p:sp>
          <p:nvSpPr>
            <p:cNvPr id="35" name="Freeform 35"/>
            <p:cNvSpPr/>
            <p:nvPr/>
          </p:nvSpPr>
          <p:spPr>
            <a:xfrm>
              <a:off x="8354362" y="2273856"/>
              <a:ext cx="306115" cy="294843"/>
            </a:xfrm>
            <a:custGeom>
              <a:avLst/>
              <a:gdLst/>
              <a:ahLst/>
              <a:cxnLst/>
              <a:rect l="l" t="t" r="r" b="b"/>
              <a:pathLst>
                <a:path w="6827" h="5912">
                  <a:moveTo>
                    <a:pt x="3413" y="0"/>
                  </a:moveTo>
                  <a:lnTo>
                    <a:pt x="0" y="5912"/>
                  </a:lnTo>
                  <a:lnTo>
                    <a:pt x="6827" y="5912"/>
                  </a:lnTo>
                  <a:lnTo>
                    <a:pt x="3413" y="0"/>
                  </a:lnTo>
                  <a:close/>
                  <a:moveTo>
                    <a:pt x="3413" y="972"/>
                  </a:moveTo>
                  <a:lnTo>
                    <a:pt x="4489" y="2835"/>
                  </a:lnTo>
                  <a:lnTo>
                    <a:pt x="2338" y="2835"/>
                  </a:lnTo>
                  <a:lnTo>
                    <a:pt x="3413" y="972"/>
                  </a:lnTo>
                  <a:close/>
                  <a:moveTo>
                    <a:pt x="842" y="5426"/>
                  </a:moveTo>
                  <a:lnTo>
                    <a:pt x="1917" y="3564"/>
                  </a:lnTo>
                  <a:lnTo>
                    <a:pt x="2993" y="5426"/>
                  </a:lnTo>
                  <a:lnTo>
                    <a:pt x="842" y="5426"/>
                  </a:lnTo>
                  <a:close/>
                  <a:moveTo>
                    <a:pt x="2338" y="3321"/>
                  </a:moveTo>
                  <a:lnTo>
                    <a:pt x="4489" y="3321"/>
                  </a:lnTo>
                  <a:lnTo>
                    <a:pt x="3413" y="5183"/>
                  </a:lnTo>
                  <a:lnTo>
                    <a:pt x="2338" y="3321"/>
                  </a:lnTo>
                  <a:close/>
                  <a:moveTo>
                    <a:pt x="4910" y="3564"/>
                  </a:moveTo>
                  <a:lnTo>
                    <a:pt x="5985" y="5426"/>
                  </a:lnTo>
                  <a:lnTo>
                    <a:pt x="3834" y="5426"/>
                  </a:lnTo>
                  <a:lnTo>
                    <a:pt x="4910" y="3564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grpSp>
        <p:nvGrpSpPr>
          <p:cNvPr id="36" name="Group 36"/>
          <p:cNvGrpSpPr/>
          <p:nvPr/>
        </p:nvGrpSpPr>
        <p:grpSpPr>
          <a:xfrm>
            <a:off x="4252748" y="4178300"/>
            <a:ext cx="665795" cy="665791"/>
            <a:chOff x="4252748" y="4178300"/>
            <a:chExt cx="665795" cy="665791"/>
          </a:xfrm>
        </p:grpSpPr>
        <p:sp>
          <p:nvSpPr>
            <p:cNvPr id="37" name="AutoShape 37"/>
            <p:cNvSpPr/>
            <p:nvPr/>
          </p:nvSpPr>
          <p:spPr>
            <a:xfrm>
              <a:off x="4252748" y="4178300"/>
              <a:ext cx="665795" cy="665791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 w="28575">
              <a:solidFill>
                <a:schemeClr val="accent1">
                  <a:alpha val="100000"/>
                  <a:lumMod val="60000"/>
                  <a:lumMod val="40000"/>
                </a:schemeClr>
              </a:solidFill>
              <a:prstDash val="solid"/>
            </a:ln>
          </p:spPr>
        </p:sp>
        <p:sp>
          <p:nvSpPr>
            <p:cNvPr id="38" name="Freeform 38"/>
            <p:cNvSpPr/>
            <p:nvPr/>
          </p:nvSpPr>
          <p:spPr>
            <a:xfrm>
              <a:off x="4432588" y="4363773"/>
              <a:ext cx="306115" cy="294843"/>
            </a:xfrm>
            <a:custGeom>
              <a:avLst/>
              <a:gdLst/>
              <a:ahLst/>
              <a:cxnLst/>
              <a:rect l="l" t="t" r="r" b="b"/>
              <a:pathLst>
                <a:path w="597921" h="598324">
                  <a:moveTo>
                    <a:pt x="297615" y="96957"/>
                  </a:moveTo>
                  <a:cubicBezTo>
                    <a:pt x="311959" y="96957"/>
                    <a:pt x="323434" y="108416"/>
                    <a:pt x="323434" y="122740"/>
                  </a:cubicBezTo>
                  <a:lnTo>
                    <a:pt x="323434" y="289852"/>
                  </a:lnTo>
                  <a:lnTo>
                    <a:pt x="462572" y="289852"/>
                  </a:lnTo>
                  <a:cubicBezTo>
                    <a:pt x="476438" y="289852"/>
                    <a:pt x="487913" y="301311"/>
                    <a:pt x="487913" y="315157"/>
                  </a:cubicBezTo>
                  <a:cubicBezTo>
                    <a:pt x="487913" y="329004"/>
                    <a:pt x="476438" y="340463"/>
                    <a:pt x="462572" y="340463"/>
                  </a:cubicBezTo>
                  <a:lnTo>
                    <a:pt x="297615" y="340463"/>
                  </a:lnTo>
                  <a:cubicBezTo>
                    <a:pt x="283749" y="340463"/>
                    <a:pt x="272274" y="329004"/>
                    <a:pt x="272274" y="315157"/>
                  </a:cubicBezTo>
                  <a:lnTo>
                    <a:pt x="272274" y="122740"/>
                  </a:lnTo>
                  <a:cubicBezTo>
                    <a:pt x="272274" y="108416"/>
                    <a:pt x="283749" y="96957"/>
                    <a:pt x="297615" y="96957"/>
                  </a:cubicBezTo>
                  <a:close/>
                  <a:moveTo>
                    <a:pt x="298127" y="0"/>
                  </a:moveTo>
                  <a:cubicBezTo>
                    <a:pt x="463564" y="0"/>
                    <a:pt x="597921" y="134181"/>
                    <a:pt x="597921" y="299401"/>
                  </a:cubicBezTo>
                  <a:cubicBezTo>
                    <a:pt x="597921" y="464143"/>
                    <a:pt x="463564" y="598324"/>
                    <a:pt x="298127" y="598324"/>
                  </a:cubicBezTo>
                  <a:cubicBezTo>
                    <a:pt x="188155" y="598324"/>
                    <a:pt x="87268" y="538635"/>
                    <a:pt x="35150" y="442177"/>
                  </a:cubicBezTo>
                  <a:cubicBezTo>
                    <a:pt x="33238" y="438835"/>
                    <a:pt x="32760" y="435492"/>
                    <a:pt x="34194" y="432149"/>
                  </a:cubicBezTo>
                  <a:cubicBezTo>
                    <a:pt x="35150" y="428807"/>
                    <a:pt x="37541" y="425942"/>
                    <a:pt x="40410" y="424509"/>
                  </a:cubicBezTo>
                  <a:lnTo>
                    <a:pt x="74836" y="407796"/>
                  </a:lnTo>
                  <a:cubicBezTo>
                    <a:pt x="81052" y="404931"/>
                    <a:pt x="88702" y="407319"/>
                    <a:pt x="91571" y="413049"/>
                  </a:cubicBezTo>
                  <a:cubicBezTo>
                    <a:pt x="133169" y="488018"/>
                    <a:pt x="212540" y="534815"/>
                    <a:pt x="298127" y="534815"/>
                  </a:cubicBezTo>
                  <a:cubicBezTo>
                    <a:pt x="428181" y="534815"/>
                    <a:pt x="534328" y="429284"/>
                    <a:pt x="534328" y="299401"/>
                  </a:cubicBezTo>
                  <a:cubicBezTo>
                    <a:pt x="534328" y="169517"/>
                    <a:pt x="428181" y="63509"/>
                    <a:pt x="298127" y="63509"/>
                  </a:cubicBezTo>
                  <a:cubicBezTo>
                    <a:pt x="242185" y="63509"/>
                    <a:pt x="187677" y="83565"/>
                    <a:pt x="145123" y="120333"/>
                  </a:cubicBezTo>
                  <a:lnTo>
                    <a:pt x="200587" y="142299"/>
                  </a:lnTo>
                  <a:cubicBezTo>
                    <a:pt x="204890" y="144209"/>
                    <a:pt x="207759" y="148029"/>
                    <a:pt x="208237" y="152327"/>
                  </a:cubicBezTo>
                  <a:cubicBezTo>
                    <a:pt x="208715" y="157102"/>
                    <a:pt x="207281" y="161399"/>
                    <a:pt x="203456" y="164265"/>
                  </a:cubicBezTo>
                  <a:lnTo>
                    <a:pt x="48060" y="285553"/>
                  </a:lnTo>
                  <a:cubicBezTo>
                    <a:pt x="44235" y="288418"/>
                    <a:pt x="39454" y="289373"/>
                    <a:pt x="35150" y="287463"/>
                  </a:cubicBezTo>
                  <a:cubicBezTo>
                    <a:pt x="31325" y="285553"/>
                    <a:pt x="27978" y="281733"/>
                    <a:pt x="27500" y="277435"/>
                  </a:cubicBezTo>
                  <a:lnTo>
                    <a:pt x="246" y="82132"/>
                  </a:lnTo>
                  <a:cubicBezTo>
                    <a:pt x="-710" y="77835"/>
                    <a:pt x="1203" y="73060"/>
                    <a:pt x="4550" y="70194"/>
                  </a:cubicBezTo>
                  <a:cubicBezTo>
                    <a:pt x="8375" y="67807"/>
                    <a:pt x="13156" y="66852"/>
                    <a:pt x="17459" y="68762"/>
                  </a:cubicBezTo>
                  <a:lnTo>
                    <a:pt x="80574" y="94070"/>
                  </a:lnTo>
                  <a:cubicBezTo>
                    <a:pt x="137472" y="33426"/>
                    <a:pt x="214931" y="0"/>
                    <a:pt x="298127" y="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grpSp>
        <p:nvGrpSpPr>
          <p:cNvPr id="39" name="Group 39"/>
          <p:cNvGrpSpPr/>
          <p:nvPr/>
        </p:nvGrpSpPr>
        <p:grpSpPr>
          <a:xfrm>
            <a:off x="7274660" y="4178300"/>
            <a:ext cx="665795" cy="665791"/>
            <a:chOff x="7274660" y="4178300"/>
            <a:chExt cx="665795" cy="665791"/>
          </a:xfrm>
        </p:grpSpPr>
        <p:sp>
          <p:nvSpPr>
            <p:cNvPr id="40" name="AutoShape 40"/>
            <p:cNvSpPr/>
            <p:nvPr/>
          </p:nvSpPr>
          <p:spPr>
            <a:xfrm>
              <a:off x="7274660" y="4178300"/>
              <a:ext cx="665795" cy="665791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 w="28575">
              <a:solidFill>
                <a:schemeClr val="accent1">
                  <a:alpha val="100000"/>
                  <a:lumMod val="60000"/>
                  <a:lumMod val="40000"/>
                </a:schemeClr>
              </a:solidFill>
              <a:prstDash val="solid"/>
            </a:ln>
          </p:spPr>
        </p:sp>
        <p:sp>
          <p:nvSpPr>
            <p:cNvPr id="41" name="Freeform 41"/>
            <p:cNvSpPr/>
            <p:nvPr/>
          </p:nvSpPr>
          <p:spPr>
            <a:xfrm>
              <a:off x="7469003" y="4363774"/>
              <a:ext cx="306115" cy="294843"/>
            </a:xfrm>
            <a:custGeom>
              <a:avLst/>
              <a:gdLst/>
              <a:ahLst/>
              <a:cxnLst/>
              <a:rect l="l" t="t" r="r" b="b"/>
              <a:pathLst>
                <a:path w="582235" h="606722">
                  <a:moveTo>
                    <a:pt x="0" y="404481"/>
                  </a:moveTo>
                  <a:lnTo>
                    <a:pt x="101261" y="404481"/>
                  </a:lnTo>
                  <a:lnTo>
                    <a:pt x="101261" y="606722"/>
                  </a:lnTo>
                  <a:lnTo>
                    <a:pt x="0" y="606722"/>
                  </a:lnTo>
                  <a:close/>
                  <a:moveTo>
                    <a:pt x="151927" y="328623"/>
                  </a:moveTo>
                  <a:lnTo>
                    <a:pt x="253188" y="328623"/>
                  </a:lnTo>
                  <a:lnTo>
                    <a:pt x="253188" y="606722"/>
                  </a:lnTo>
                  <a:lnTo>
                    <a:pt x="151927" y="606722"/>
                  </a:lnTo>
                  <a:close/>
                  <a:moveTo>
                    <a:pt x="303855" y="252766"/>
                  </a:moveTo>
                  <a:lnTo>
                    <a:pt x="405046" y="252766"/>
                  </a:lnTo>
                  <a:lnTo>
                    <a:pt x="405046" y="606722"/>
                  </a:lnTo>
                  <a:lnTo>
                    <a:pt x="303855" y="606722"/>
                  </a:lnTo>
                  <a:close/>
                  <a:moveTo>
                    <a:pt x="455711" y="202241"/>
                  </a:moveTo>
                  <a:lnTo>
                    <a:pt x="556972" y="202241"/>
                  </a:lnTo>
                  <a:lnTo>
                    <a:pt x="556972" y="606722"/>
                  </a:lnTo>
                  <a:lnTo>
                    <a:pt x="455711" y="606722"/>
                  </a:lnTo>
                  <a:close/>
                  <a:moveTo>
                    <a:pt x="455697" y="0"/>
                  </a:moveTo>
                  <a:lnTo>
                    <a:pt x="556785" y="0"/>
                  </a:lnTo>
                  <a:lnTo>
                    <a:pt x="556874" y="0"/>
                  </a:lnTo>
                  <a:lnTo>
                    <a:pt x="556963" y="0"/>
                  </a:lnTo>
                  <a:cubicBezTo>
                    <a:pt x="557230" y="0"/>
                    <a:pt x="557408" y="0"/>
                    <a:pt x="557675" y="0"/>
                  </a:cubicBezTo>
                  <a:cubicBezTo>
                    <a:pt x="558298" y="89"/>
                    <a:pt x="558832" y="89"/>
                    <a:pt x="559366" y="89"/>
                  </a:cubicBezTo>
                  <a:cubicBezTo>
                    <a:pt x="559811" y="178"/>
                    <a:pt x="560256" y="267"/>
                    <a:pt x="560611" y="267"/>
                  </a:cubicBezTo>
                  <a:cubicBezTo>
                    <a:pt x="561056" y="356"/>
                    <a:pt x="561412" y="444"/>
                    <a:pt x="561857" y="444"/>
                  </a:cubicBezTo>
                  <a:cubicBezTo>
                    <a:pt x="562302" y="533"/>
                    <a:pt x="562747" y="711"/>
                    <a:pt x="563192" y="800"/>
                  </a:cubicBezTo>
                  <a:cubicBezTo>
                    <a:pt x="563548" y="889"/>
                    <a:pt x="563904" y="978"/>
                    <a:pt x="564171" y="1067"/>
                  </a:cubicBezTo>
                  <a:cubicBezTo>
                    <a:pt x="564616" y="1156"/>
                    <a:pt x="565061" y="1333"/>
                    <a:pt x="565506" y="1511"/>
                  </a:cubicBezTo>
                  <a:cubicBezTo>
                    <a:pt x="565862" y="1600"/>
                    <a:pt x="566218" y="1778"/>
                    <a:pt x="566574" y="1867"/>
                  </a:cubicBezTo>
                  <a:cubicBezTo>
                    <a:pt x="566929" y="2044"/>
                    <a:pt x="567285" y="2222"/>
                    <a:pt x="567730" y="2400"/>
                  </a:cubicBezTo>
                  <a:cubicBezTo>
                    <a:pt x="568086" y="2578"/>
                    <a:pt x="568442" y="2755"/>
                    <a:pt x="568798" y="2933"/>
                  </a:cubicBezTo>
                  <a:cubicBezTo>
                    <a:pt x="569154" y="3111"/>
                    <a:pt x="569421" y="3289"/>
                    <a:pt x="569777" y="3467"/>
                  </a:cubicBezTo>
                  <a:cubicBezTo>
                    <a:pt x="570133" y="3733"/>
                    <a:pt x="570578" y="4000"/>
                    <a:pt x="570934" y="4178"/>
                  </a:cubicBezTo>
                  <a:cubicBezTo>
                    <a:pt x="571201" y="4444"/>
                    <a:pt x="571557" y="4622"/>
                    <a:pt x="571824" y="4800"/>
                  </a:cubicBezTo>
                  <a:cubicBezTo>
                    <a:pt x="572180" y="5155"/>
                    <a:pt x="572536" y="5422"/>
                    <a:pt x="572891" y="5689"/>
                  </a:cubicBezTo>
                  <a:cubicBezTo>
                    <a:pt x="573247" y="5955"/>
                    <a:pt x="573514" y="6222"/>
                    <a:pt x="573781" y="6489"/>
                  </a:cubicBezTo>
                  <a:cubicBezTo>
                    <a:pt x="574137" y="6755"/>
                    <a:pt x="574493" y="7022"/>
                    <a:pt x="574760" y="7289"/>
                  </a:cubicBezTo>
                  <a:cubicBezTo>
                    <a:pt x="575205" y="7733"/>
                    <a:pt x="575561" y="8178"/>
                    <a:pt x="575917" y="8533"/>
                  </a:cubicBezTo>
                  <a:cubicBezTo>
                    <a:pt x="576095" y="8711"/>
                    <a:pt x="576273" y="8889"/>
                    <a:pt x="576451" y="9066"/>
                  </a:cubicBezTo>
                  <a:cubicBezTo>
                    <a:pt x="576451" y="9155"/>
                    <a:pt x="576451" y="9155"/>
                    <a:pt x="576451" y="9155"/>
                  </a:cubicBezTo>
                  <a:cubicBezTo>
                    <a:pt x="576985" y="9777"/>
                    <a:pt x="577519" y="10489"/>
                    <a:pt x="577964" y="11200"/>
                  </a:cubicBezTo>
                  <a:cubicBezTo>
                    <a:pt x="577964" y="11200"/>
                    <a:pt x="578053" y="11289"/>
                    <a:pt x="578053" y="11289"/>
                  </a:cubicBezTo>
                  <a:cubicBezTo>
                    <a:pt x="578498" y="12000"/>
                    <a:pt x="578854" y="12622"/>
                    <a:pt x="579209" y="13244"/>
                  </a:cubicBezTo>
                  <a:cubicBezTo>
                    <a:pt x="579387" y="13600"/>
                    <a:pt x="579565" y="13955"/>
                    <a:pt x="579743" y="14222"/>
                  </a:cubicBezTo>
                  <a:cubicBezTo>
                    <a:pt x="579921" y="14666"/>
                    <a:pt x="580099" y="15111"/>
                    <a:pt x="580277" y="15555"/>
                  </a:cubicBezTo>
                  <a:cubicBezTo>
                    <a:pt x="580455" y="15911"/>
                    <a:pt x="580633" y="16266"/>
                    <a:pt x="580722" y="16711"/>
                  </a:cubicBezTo>
                  <a:cubicBezTo>
                    <a:pt x="580900" y="17066"/>
                    <a:pt x="581078" y="17422"/>
                    <a:pt x="581167" y="17866"/>
                  </a:cubicBezTo>
                  <a:cubicBezTo>
                    <a:pt x="581256" y="18311"/>
                    <a:pt x="581434" y="18755"/>
                    <a:pt x="581523" y="19199"/>
                  </a:cubicBezTo>
                  <a:cubicBezTo>
                    <a:pt x="581612" y="19555"/>
                    <a:pt x="581701" y="19910"/>
                    <a:pt x="581790" y="20266"/>
                  </a:cubicBezTo>
                  <a:cubicBezTo>
                    <a:pt x="581879" y="20977"/>
                    <a:pt x="582057" y="21777"/>
                    <a:pt x="582146" y="22488"/>
                  </a:cubicBezTo>
                  <a:cubicBezTo>
                    <a:pt x="582146" y="22577"/>
                    <a:pt x="582146" y="22666"/>
                    <a:pt x="582146" y="22666"/>
                  </a:cubicBezTo>
                  <a:cubicBezTo>
                    <a:pt x="582235" y="23555"/>
                    <a:pt x="582235" y="24355"/>
                    <a:pt x="582235" y="25244"/>
                  </a:cubicBezTo>
                  <a:lnTo>
                    <a:pt x="582235" y="126396"/>
                  </a:lnTo>
                  <a:cubicBezTo>
                    <a:pt x="582235" y="140351"/>
                    <a:pt x="570934" y="151728"/>
                    <a:pt x="556963" y="151728"/>
                  </a:cubicBezTo>
                  <a:cubicBezTo>
                    <a:pt x="542992" y="151728"/>
                    <a:pt x="531691" y="140351"/>
                    <a:pt x="531691" y="126396"/>
                  </a:cubicBezTo>
                  <a:lnTo>
                    <a:pt x="531691" y="79286"/>
                  </a:lnTo>
                  <a:lnTo>
                    <a:pt x="421260" y="171106"/>
                  </a:lnTo>
                  <a:cubicBezTo>
                    <a:pt x="410582" y="180083"/>
                    <a:pt x="394564" y="178572"/>
                    <a:pt x="385666" y="167906"/>
                  </a:cubicBezTo>
                  <a:cubicBezTo>
                    <a:pt x="376678" y="157150"/>
                    <a:pt x="378191" y="141240"/>
                    <a:pt x="388869" y="132262"/>
                  </a:cubicBezTo>
                  <a:lnTo>
                    <a:pt x="487020" y="50576"/>
                  </a:lnTo>
                  <a:lnTo>
                    <a:pt x="455697" y="50576"/>
                  </a:lnTo>
                  <a:cubicBezTo>
                    <a:pt x="441727" y="50576"/>
                    <a:pt x="430425" y="39288"/>
                    <a:pt x="430425" y="25244"/>
                  </a:cubicBezTo>
                  <a:cubicBezTo>
                    <a:pt x="430425" y="11289"/>
                    <a:pt x="441727" y="0"/>
                    <a:pt x="455697" y="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641022" y="2505551"/>
            <a:ext cx="1169862" cy="1169862"/>
          </a:xfrm>
          <a:prstGeom prst="ellipse">
            <a:avLst/>
          </a:prstGeom>
          <a:gradFill>
            <a:gsLst>
              <a:gs pos="0">
                <a:schemeClr val="accent5">
                  <a:alpha val="100000"/>
                </a:schemeClr>
              </a:gs>
              <a:gs pos="100000">
                <a:schemeClr val="lt2">
                  <a:alpha val="100000"/>
                </a:schemeClr>
              </a:gs>
            </a:gsLst>
            <a:lin ang="4500000"/>
          </a:gradFill>
        </p:spPr>
      </p:sp>
      <p:sp>
        <p:nvSpPr>
          <p:cNvPr id="3" name="TextBox 3"/>
          <p:cNvSpPr txBox="1"/>
          <p:nvPr/>
        </p:nvSpPr>
        <p:spPr>
          <a:xfrm>
            <a:off x="2857192" y="2151175"/>
            <a:ext cx="9695079" cy="218968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00000"/>
              </a:lnSpc>
              <a:spcBef>
                <a:spcPts val="450"/>
              </a:spcBef>
            </a:pPr>
            <a:r>
              <a:rPr lang="en-US" sz="12300" b="1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5117749" y="1980487"/>
            <a:ext cx="4354982" cy="2531059"/>
          </a:xfrm>
          <a:prstGeom prst="rect">
            <a:avLst/>
          </a:prstGeom>
        </p:spPr>
        <p:txBody>
          <a:bodyPr vert="horz" wrap="square" lIns="114300" tIns="57150" rIns="114300" bIns="57150" rtlCol="0" anchor="ctr" anchorCtr="0">
            <a:spAutoFit/>
          </a:bodyPr>
          <a:lstStyle/>
          <a:p>
            <a:pPr>
              <a:lnSpc>
                <a:spcPct val="120000"/>
              </a:lnSpc>
              <a:spcBef>
                <a:spcPts val="450"/>
              </a:spcBef>
            </a:pPr>
            <a:r>
              <a:rPr lang="en-US" sz="4200" b="1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系统分析和设计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l="13583" r="13583"/>
          <a:stretch>
            <a:fillRect/>
          </a:stretch>
        </p:blipFill>
        <p:spPr>
          <a:xfrm>
            <a:off x="539110" y="1500306"/>
            <a:ext cx="4453160" cy="445316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6827317" y="1652939"/>
            <a:ext cx="4178137" cy="994791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基础信息管理功能模块包括收费单价录入、房屋信息录入、楼宇信息录入和小区信息录入四个部分。</a:t>
            </a:r>
          </a:p>
        </p:txBody>
      </p:sp>
      <p:sp>
        <p:nvSpPr>
          <p:cNvPr id="4" name="AutoShape 4"/>
          <p:cNvSpPr/>
          <p:nvPr/>
        </p:nvSpPr>
        <p:spPr>
          <a:xfrm>
            <a:off x="5303897" y="1500306"/>
            <a:ext cx="1289643" cy="4453160"/>
          </a:xfrm>
          <a:prstGeom prst="roundRect">
            <a:avLst>
              <a:gd name="adj" fmla="val 0"/>
            </a:avLst>
          </a:prstGeom>
          <a:solidFill>
            <a:schemeClr val="accent2">
              <a:alpha val="100000"/>
            </a:schemeClr>
          </a:solidFill>
        </p:spPr>
      </p:sp>
      <p:sp>
        <p:nvSpPr>
          <p:cNvPr id="5" name="TextBox 5"/>
          <p:cNvSpPr txBox="1"/>
          <p:nvPr/>
        </p:nvSpPr>
        <p:spPr>
          <a:xfrm>
            <a:off x="6827317" y="3205107"/>
            <a:ext cx="4178137" cy="994791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费用报表模块主要针对物业公司的需求，提供物业费用报表、业主费用报表、气费报表查询、电费报表查询和水费报表查询等费用信息。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827317" y="4795486"/>
            <a:ext cx="4178137" cy="994791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消费指数模块的功能是录入各种指数信息，包括物业消费指数和业主消费指数两个部分。</a:t>
            </a:r>
          </a:p>
        </p:txBody>
      </p:sp>
      <p:sp>
        <p:nvSpPr>
          <p:cNvPr id="7" name="Freeform 7"/>
          <p:cNvSpPr/>
          <p:nvPr/>
        </p:nvSpPr>
        <p:spPr>
          <a:xfrm>
            <a:off x="5682324" y="1976969"/>
            <a:ext cx="532790" cy="435254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57299" y="240773"/>
                </a:moveTo>
                <a:lnTo>
                  <a:pt x="257299" y="258156"/>
                </a:lnTo>
                <a:lnTo>
                  <a:pt x="47501" y="258156"/>
                </a:lnTo>
                <a:lnTo>
                  <a:pt x="47501" y="240773"/>
                </a:lnTo>
                <a:cubicBezTo>
                  <a:pt x="47501" y="240773"/>
                  <a:pt x="43015" y="231162"/>
                  <a:pt x="67361" y="208112"/>
                </a:cubicBezTo>
                <a:cubicBezTo>
                  <a:pt x="91688" y="185071"/>
                  <a:pt x="88487" y="125511"/>
                  <a:pt x="88487" y="85173"/>
                </a:cubicBezTo>
                <a:cubicBezTo>
                  <a:pt x="88487" y="44834"/>
                  <a:pt x="145142" y="43977"/>
                  <a:pt x="145142" y="43977"/>
                </a:cubicBezTo>
                <a:lnTo>
                  <a:pt x="147085" y="43977"/>
                </a:lnTo>
                <a:cubicBezTo>
                  <a:pt x="147085" y="43996"/>
                  <a:pt x="147085" y="43701"/>
                  <a:pt x="147085" y="37424"/>
                </a:cubicBezTo>
                <a:cubicBezTo>
                  <a:pt x="147085" y="33395"/>
                  <a:pt x="133560" y="18802"/>
                  <a:pt x="133560" y="18802"/>
                </a:cubicBezTo>
                <a:lnTo>
                  <a:pt x="133360" y="9973"/>
                </a:lnTo>
                <a:lnTo>
                  <a:pt x="171555" y="9973"/>
                </a:lnTo>
                <a:lnTo>
                  <a:pt x="171298" y="19136"/>
                </a:lnTo>
                <a:cubicBezTo>
                  <a:pt x="171298" y="19136"/>
                  <a:pt x="156639" y="33719"/>
                  <a:pt x="156639" y="38014"/>
                </a:cubicBezTo>
                <a:cubicBezTo>
                  <a:pt x="156639" y="42167"/>
                  <a:pt x="156639" y="43558"/>
                  <a:pt x="156639" y="43967"/>
                </a:cubicBezTo>
                <a:lnTo>
                  <a:pt x="159658" y="43967"/>
                </a:lnTo>
                <a:cubicBezTo>
                  <a:pt x="159658" y="43967"/>
                  <a:pt x="216313" y="44825"/>
                  <a:pt x="216313" y="85163"/>
                </a:cubicBezTo>
                <a:cubicBezTo>
                  <a:pt x="216313" y="125501"/>
                  <a:pt x="213112" y="185071"/>
                  <a:pt x="237449" y="208121"/>
                </a:cubicBezTo>
                <a:cubicBezTo>
                  <a:pt x="261785" y="231172"/>
                  <a:pt x="257299" y="240773"/>
                  <a:pt x="257299" y="240773"/>
                </a:cubicBezTo>
                <a:close/>
                <a:moveTo>
                  <a:pt x="176327" y="267367"/>
                </a:moveTo>
                <a:cubicBezTo>
                  <a:pt x="176327" y="280559"/>
                  <a:pt x="165640" y="294827"/>
                  <a:pt x="152457" y="294827"/>
                </a:cubicBezTo>
                <a:cubicBezTo>
                  <a:pt x="139275" y="294827"/>
                  <a:pt x="128588" y="280559"/>
                  <a:pt x="128588" y="267367"/>
                </a:cubicBezTo>
                <a:cubicBezTo>
                  <a:pt x="128588" y="267662"/>
                  <a:pt x="176327" y="267062"/>
                  <a:pt x="176327" y="267367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8" name="Freeform 8"/>
          <p:cNvSpPr/>
          <p:nvPr/>
        </p:nvSpPr>
        <p:spPr>
          <a:xfrm>
            <a:off x="5751818" y="3549091"/>
            <a:ext cx="381610" cy="38161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06680" y="259080"/>
                </a:moveTo>
                <a:lnTo>
                  <a:pt x="30480" y="259080"/>
                </a:lnTo>
                <a:cubicBezTo>
                  <a:pt x="13649" y="259080"/>
                  <a:pt x="0" y="245431"/>
                  <a:pt x="0" y="228600"/>
                </a:cubicBezTo>
                <a:lnTo>
                  <a:pt x="0" y="228600"/>
                </a:lnTo>
                <a:lnTo>
                  <a:pt x="0" y="30480"/>
                </a:lnTo>
                <a:cubicBezTo>
                  <a:pt x="0" y="13716"/>
                  <a:pt x="13716" y="0"/>
                  <a:pt x="30480" y="0"/>
                </a:cubicBezTo>
                <a:lnTo>
                  <a:pt x="274320" y="0"/>
                </a:lnTo>
                <a:cubicBezTo>
                  <a:pt x="291151" y="0"/>
                  <a:pt x="304800" y="13649"/>
                  <a:pt x="304800" y="30480"/>
                </a:cubicBezTo>
                <a:lnTo>
                  <a:pt x="304800" y="30480"/>
                </a:lnTo>
                <a:lnTo>
                  <a:pt x="304800" y="228600"/>
                </a:lnTo>
                <a:cubicBezTo>
                  <a:pt x="304800" y="245431"/>
                  <a:pt x="291151" y="259080"/>
                  <a:pt x="274320" y="259080"/>
                </a:cubicBezTo>
                <a:lnTo>
                  <a:pt x="274320" y="259080"/>
                </a:lnTo>
                <a:lnTo>
                  <a:pt x="198120" y="259080"/>
                </a:lnTo>
                <a:lnTo>
                  <a:pt x="259080" y="289560"/>
                </a:lnTo>
                <a:lnTo>
                  <a:pt x="259080" y="304800"/>
                </a:lnTo>
                <a:lnTo>
                  <a:pt x="45720" y="304800"/>
                </a:lnTo>
                <a:lnTo>
                  <a:pt x="45720" y="289560"/>
                </a:lnTo>
                <a:lnTo>
                  <a:pt x="106680" y="259080"/>
                </a:lnTo>
                <a:close/>
                <a:moveTo>
                  <a:pt x="30480" y="30480"/>
                </a:moveTo>
                <a:lnTo>
                  <a:pt x="30480" y="198120"/>
                </a:lnTo>
                <a:lnTo>
                  <a:pt x="274320" y="198120"/>
                </a:lnTo>
                <a:lnTo>
                  <a:pt x="274320" y="30480"/>
                </a:lnTo>
                <a:lnTo>
                  <a:pt x="30480" y="3048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9" name="Freeform 9"/>
          <p:cNvSpPr/>
          <p:nvPr/>
        </p:nvSpPr>
        <p:spPr>
          <a:xfrm>
            <a:off x="5738407" y="5059127"/>
            <a:ext cx="396240" cy="384048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91440"/>
                </a:moveTo>
                <a:lnTo>
                  <a:pt x="152400" y="0"/>
                </a:lnTo>
                <a:lnTo>
                  <a:pt x="304800" y="91440"/>
                </a:lnTo>
                <a:lnTo>
                  <a:pt x="304800" y="121920"/>
                </a:lnTo>
                <a:lnTo>
                  <a:pt x="0" y="121920"/>
                </a:lnTo>
                <a:lnTo>
                  <a:pt x="0" y="91440"/>
                </a:lnTo>
                <a:close/>
                <a:moveTo>
                  <a:pt x="0" y="274320"/>
                </a:moveTo>
                <a:lnTo>
                  <a:pt x="304800" y="274320"/>
                </a:lnTo>
                <a:lnTo>
                  <a:pt x="304800" y="304800"/>
                </a:lnTo>
                <a:lnTo>
                  <a:pt x="0" y="304800"/>
                </a:lnTo>
                <a:lnTo>
                  <a:pt x="0" y="274320"/>
                </a:lnTo>
                <a:close/>
                <a:moveTo>
                  <a:pt x="30480" y="243840"/>
                </a:moveTo>
                <a:lnTo>
                  <a:pt x="274320" y="243840"/>
                </a:lnTo>
                <a:lnTo>
                  <a:pt x="274320" y="274320"/>
                </a:lnTo>
                <a:lnTo>
                  <a:pt x="30480" y="274320"/>
                </a:lnTo>
                <a:lnTo>
                  <a:pt x="30480" y="243840"/>
                </a:lnTo>
                <a:close/>
                <a:moveTo>
                  <a:pt x="30480" y="121920"/>
                </a:moveTo>
                <a:lnTo>
                  <a:pt x="91440" y="121920"/>
                </a:lnTo>
                <a:lnTo>
                  <a:pt x="91440" y="243840"/>
                </a:lnTo>
                <a:lnTo>
                  <a:pt x="30480" y="243840"/>
                </a:lnTo>
                <a:lnTo>
                  <a:pt x="30480" y="121920"/>
                </a:lnTo>
                <a:close/>
                <a:moveTo>
                  <a:pt x="121920" y="121920"/>
                </a:moveTo>
                <a:lnTo>
                  <a:pt x="182880" y="121920"/>
                </a:lnTo>
                <a:lnTo>
                  <a:pt x="182880" y="243840"/>
                </a:lnTo>
                <a:lnTo>
                  <a:pt x="121920" y="243840"/>
                </a:lnTo>
                <a:lnTo>
                  <a:pt x="121920" y="121920"/>
                </a:lnTo>
                <a:close/>
                <a:moveTo>
                  <a:pt x="213360" y="121920"/>
                </a:moveTo>
                <a:lnTo>
                  <a:pt x="274320" y="121920"/>
                </a:lnTo>
                <a:lnTo>
                  <a:pt x="274320" y="243840"/>
                </a:lnTo>
                <a:lnTo>
                  <a:pt x="213360" y="243840"/>
                </a:lnTo>
                <a:lnTo>
                  <a:pt x="213360" y="12192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grpSp>
        <p:nvGrpSpPr>
          <p:cNvPr id="10" name="Group 10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1" name="AutoShape 11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1" name="TextBox 31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系统需求分析</a:t>
              </a: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t="16566" b="16566"/>
          <a:stretch>
            <a:fillRect/>
          </a:stretch>
        </p:blipFill>
        <p:spPr>
          <a:xfrm>
            <a:off x="3909691" y="1250241"/>
            <a:ext cx="7848600" cy="5248275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4" name="AutoShape 4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5" name="AutoShape 5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6" name="AutoShape 6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7" name="AutoShape 7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8" name="AutoShape 8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9" name="AutoShape 9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0" name="AutoShape 10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1" name="AutoShape 11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2" name="AutoShape 12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3" name="AutoShape 13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4" name="AutoShape 14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4" name="TextBox 24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设计流程分析</a:t>
              </a:r>
            </a:p>
          </p:txBody>
        </p:sp>
      </p:grpSp>
      <p:sp>
        <p:nvSpPr>
          <p:cNvPr id="25" name="AutoShape 25"/>
          <p:cNvSpPr/>
          <p:nvPr/>
        </p:nvSpPr>
        <p:spPr>
          <a:xfrm>
            <a:off x="454963" y="3878730"/>
            <a:ext cx="3974251" cy="2162291"/>
          </a:xfrm>
          <a:prstGeom prst="rect">
            <a:avLst/>
          </a:prstGeom>
          <a:solidFill>
            <a:schemeClr val="accent1">
              <a:lumMod val="75000"/>
              <a:alpha val="76862"/>
            </a:schemeClr>
          </a:solidFill>
        </p:spPr>
      </p:sp>
      <p:sp>
        <p:nvSpPr>
          <p:cNvPr id="26" name="AutoShape 26"/>
          <p:cNvSpPr/>
          <p:nvPr/>
        </p:nvSpPr>
        <p:spPr>
          <a:xfrm>
            <a:off x="563624" y="1510084"/>
            <a:ext cx="2936423" cy="160459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l">
              <a:lnSpc>
                <a:spcPct val="150000"/>
              </a:lnSpc>
              <a:spcBef>
                <a:spcPts val="270"/>
              </a:spcBef>
              <a:defRPr/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整个项目的具体操作流程包括：项目规划、数据库设计、框架设计、系统基础信息管理、用户管理、消费指数和各项费用管理。</a:t>
            </a:r>
            <a:endParaRPr lang="en-US" sz="1100"/>
          </a:p>
        </p:txBody>
      </p:sp>
      <p:sp>
        <p:nvSpPr>
          <p:cNvPr id="27" name="AutoShape 27"/>
          <p:cNvSpPr/>
          <p:nvPr/>
        </p:nvSpPr>
        <p:spPr>
          <a:xfrm>
            <a:off x="590191" y="4157580"/>
            <a:ext cx="3052052" cy="160459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lstStyle/>
          <a:p>
            <a:pPr algn="l">
              <a:lnSpc>
                <a:spcPct val="150000"/>
              </a:lnSpc>
              <a:spcBef>
                <a:spcPts val="270"/>
              </a:spcBef>
              <a:defRPr/>
            </a:pPr>
            <a:r>
              <a:rPr lang="en-US" sz="135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本项目包括后台数据库建立和前端应用程序开发两个方面，后台数据库采用MySQL，这也是项目的优势和特色。</a:t>
            </a:r>
            <a:endParaRPr lang="en-US" sz="11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579498" y="4122330"/>
            <a:ext cx="600953" cy="600953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3" name="AutoShape 3"/>
          <p:cNvSpPr/>
          <p:nvPr/>
        </p:nvSpPr>
        <p:spPr>
          <a:xfrm>
            <a:off x="6072323" y="1774071"/>
            <a:ext cx="600953" cy="600953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4" name="TextBox 4"/>
          <p:cNvSpPr txBox="1"/>
          <p:nvPr/>
        </p:nvSpPr>
        <p:spPr>
          <a:xfrm>
            <a:off x="5004127" y="2472562"/>
            <a:ext cx="2762250" cy="12573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模拟系统的运行流程包括用户登录、系统管理、基础信息添加、修改和删除等操作。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046100" y="4806368"/>
            <a:ext cx="2657475" cy="12573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使用本系统admin用户登录后，可以在系统管理菜单下对系统数据进行添加、修改和删除等操作。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8499110" y="4817651"/>
            <a:ext cx="2762250" cy="12573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在系统初始化时，系统管理员的默认用户名为admin，密码为admin。</a:t>
            </a:r>
          </a:p>
        </p:txBody>
      </p:sp>
      <p:sp>
        <p:nvSpPr>
          <p:cNvPr id="7" name="AutoShape 7"/>
          <p:cNvSpPr/>
          <p:nvPr/>
        </p:nvSpPr>
        <p:spPr>
          <a:xfrm>
            <a:off x="6072323" y="4122330"/>
            <a:ext cx="600953" cy="600953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8" name="Freeform 8"/>
          <p:cNvSpPr/>
          <p:nvPr/>
        </p:nvSpPr>
        <p:spPr>
          <a:xfrm>
            <a:off x="6244501" y="4282317"/>
            <a:ext cx="280981" cy="280981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88693" y="85468"/>
                </a:moveTo>
                <a:lnTo>
                  <a:pt x="193700" y="180461"/>
                </a:lnTo>
                <a:lnTo>
                  <a:pt x="301971" y="180461"/>
                </a:lnTo>
                <a:cubicBezTo>
                  <a:pt x="303686" y="171298"/>
                  <a:pt x="304800" y="162001"/>
                  <a:pt x="304800" y="152400"/>
                </a:cubicBezTo>
                <a:cubicBezTo>
                  <a:pt x="304800" y="128273"/>
                  <a:pt x="298694" y="105747"/>
                  <a:pt x="288693" y="85468"/>
                </a:cubicBezTo>
                <a:close/>
                <a:moveTo>
                  <a:pt x="200549" y="145161"/>
                </a:moveTo>
                <a:lnTo>
                  <a:pt x="278682" y="67066"/>
                </a:lnTo>
                <a:cubicBezTo>
                  <a:pt x="260080" y="39643"/>
                  <a:pt x="232543" y="19241"/>
                  <a:pt x="200549" y="8525"/>
                </a:cubicBezTo>
                <a:lnTo>
                  <a:pt x="200549" y="145161"/>
                </a:lnTo>
                <a:close/>
                <a:moveTo>
                  <a:pt x="159525" y="200549"/>
                </a:moveTo>
                <a:lnTo>
                  <a:pt x="237677" y="278721"/>
                </a:lnTo>
                <a:cubicBezTo>
                  <a:pt x="265138" y="260156"/>
                  <a:pt x="285560" y="232581"/>
                  <a:pt x="296275" y="200549"/>
                </a:cubicBezTo>
                <a:lnTo>
                  <a:pt x="159525" y="200549"/>
                </a:lnTo>
                <a:close/>
                <a:moveTo>
                  <a:pt x="180432" y="111862"/>
                </a:moveTo>
                <a:lnTo>
                  <a:pt x="180432" y="2829"/>
                </a:lnTo>
                <a:cubicBezTo>
                  <a:pt x="171317" y="1133"/>
                  <a:pt x="162001" y="0"/>
                  <a:pt x="152400" y="0"/>
                </a:cubicBezTo>
                <a:cubicBezTo>
                  <a:pt x="128064" y="0"/>
                  <a:pt x="105366" y="6229"/>
                  <a:pt x="84963" y="16393"/>
                </a:cubicBezTo>
                <a:lnTo>
                  <a:pt x="180432" y="111862"/>
                </a:lnTo>
                <a:close/>
                <a:moveTo>
                  <a:pt x="124368" y="193853"/>
                </a:moveTo>
                <a:lnTo>
                  <a:pt x="124368" y="301981"/>
                </a:lnTo>
                <a:cubicBezTo>
                  <a:pt x="133483" y="303686"/>
                  <a:pt x="142799" y="304800"/>
                  <a:pt x="152400" y="304800"/>
                </a:cubicBezTo>
                <a:cubicBezTo>
                  <a:pt x="176508" y="304800"/>
                  <a:pt x="198987" y="298694"/>
                  <a:pt x="219266" y="288722"/>
                </a:cubicBezTo>
                <a:lnTo>
                  <a:pt x="124368" y="193853"/>
                </a:lnTo>
                <a:close/>
                <a:moveTo>
                  <a:pt x="104232" y="159763"/>
                </a:moveTo>
                <a:lnTo>
                  <a:pt x="26194" y="237792"/>
                </a:lnTo>
                <a:cubicBezTo>
                  <a:pt x="44758" y="265176"/>
                  <a:pt x="72276" y="285569"/>
                  <a:pt x="104232" y="296285"/>
                </a:cubicBezTo>
                <a:lnTo>
                  <a:pt x="104232" y="159763"/>
                </a:lnTo>
                <a:close/>
                <a:moveTo>
                  <a:pt x="2829" y="124368"/>
                </a:moveTo>
                <a:cubicBezTo>
                  <a:pt x="1133" y="133483"/>
                  <a:pt x="0" y="142799"/>
                  <a:pt x="0" y="152400"/>
                </a:cubicBezTo>
                <a:cubicBezTo>
                  <a:pt x="0" y="176584"/>
                  <a:pt x="6144" y="199130"/>
                  <a:pt x="16145" y="219408"/>
                </a:cubicBezTo>
                <a:lnTo>
                  <a:pt x="111195" y="124358"/>
                </a:lnTo>
                <a:lnTo>
                  <a:pt x="2829" y="124358"/>
                </a:lnTo>
                <a:close/>
                <a:moveTo>
                  <a:pt x="66637" y="26489"/>
                </a:moveTo>
                <a:cubicBezTo>
                  <a:pt x="39443" y="45053"/>
                  <a:pt x="19183" y="72428"/>
                  <a:pt x="8525" y="104232"/>
                </a:cubicBezTo>
                <a:lnTo>
                  <a:pt x="144389" y="104232"/>
                </a:lnTo>
                <a:lnTo>
                  <a:pt x="66637" y="26489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9" name="Freeform 9"/>
          <p:cNvSpPr/>
          <p:nvPr/>
        </p:nvSpPr>
        <p:spPr>
          <a:xfrm>
            <a:off x="6249635" y="1942726"/>
            <a:ext cx="246922" cy="246922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91440"/>
                </a:moveTo>
                <a:lnTo>
                  <a:pt x="152400" y="0"/>
                </a:lnTo>
                <a:lnTo>
                  <a:pt x="304800" y="91440"/>
                </a:lnTo>
                <a:lnTo>
                  <a:pt x="304800" y="121920"/>
                </a:lnTo>
                <a:lnTo>
                  <a:pt x="0" y="121920"/>
                </a:lnTo>
                <a:lnTo>
                  <a:pt x="0" y="91440"/>
                </a:lnTo>
                <a:close/>
                <a:moveTo>
                  <a:pt x="0" y="274320"/>
                </a:moveTo>
                <a:lnTo>
                  <a:pt x="304800" y="274320"/>
                </a:lnTo>
                <a:lnTo>
                  <a:pt x="304800" y="304800"/>
                </a:lnTo>
                <a:lnTo>
                  <a:pt x="0" y="304800"/>
                </a:lnTo>
                <a:lnTo>
                  <a:pt x="0" y="274320"/>
                </a:lnTo>
                <a:close/>
                <a:moveTo>
                  <a:pt x="30480" y="243840"/>
                </a:moveTo>
                <a:lnTo>
                  <a:pt x="274320" y="243840"/>
                </a:lnTo>
                <a:lnTo>
                  <a:pt x="274320" y="274320"/>
                </a:lnTo>
                <a:lnTo>
                  <a:pt x="30480" y="274320"/>
                </a:lnTo>
                <a:lnTo>
                  <a:pt x="30480" y="243840"/>
                </a:lnTo>
                <a:close/>
                <a:moveTo>
                  <a:pt x="30480" y="121920"/>
                </a:moveTo>
                <a:lnTo>
                  <a:pt x="91440" y="121920"/>
                </a:lnTo>
                <a:lnTo>
                  <a:pt x="91440" y="243840"/>
                </a:lnTo>
                <a:lnTo>
                  <a:pt x="30480" y="243840"/>
                </a:lnTo>
                <a:lnTo>
                  <a:pt x="30480" y="121920"/>
                </a:lnTo>
                <a:close/>
                <a:moveTo>
                  <a:pt x="121920" y="121920"/>
                </a:moveTo>
                <a:lnTo>
                  <a:pt x="182880" y="121920"/>
                </a:lnTo>
                <a:lnTo>
                  <a:pt x="182880" y="243840"/>
                </a:lnTo>
                <a:lnTo>
                  <a:pt x="121920" y="243840"/>
                </a:lnTo>
                <a:lnTo>
                  <a:pt x="121920" y="121920"/>
                </a:lnTo>
                <a:close/>
                <a:moveTo>
                  <a:pt x="213360" y="121920"/>
                </a:moveTo>
                <a:lnTo>
                  <a:pt x="274320" y="121920"/>
                </a:lnTo>
                <a:lnTo>
                  <a:pt x="274320" y="243840"/>
                </a:lnTo>
                <a:lnTo>
                  <a:pt x="213360" y="243840"/>
                </a:lnTo>
                <a:lnTo>
                  <a:pt x="213360" y="12192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0" name="Freeform 10"/>
          <p:cNvSpPr/>
          <p:nvPr/>
        </p:nvSpPr>
        <p:spPr>
          <a:xfrm>
            <a:off x="9758054" y="4300887"/>
            <a:ext cx="243840" cy="24384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09550" y="0"/>
                </a:moveTo>
                <a:cubicBezTo>
                  <a:pt x="156943" y="0"/>
                  <a:pt x="114300" y="42643"/>
                  <a:pt x="114300" y="95250"/>
                </a:cubicBezTo>
                <a:cubicBezTo>
                  <a:pt x="114300" y="101213"/>
                  <a:pt x="114852" y="107042"/>
                  <a:pt x="115900" y="112700"/>
                </a:cubicBezTo>
                <a:lnTo>
                  <a:pt x="0" y="228600"/>
                </a:lnTo>
                <a:lnTo>
                  <a:pt x="0" y="285750"/>
                </a:lnTo>
                <a:cubicBezTo>
                  <a:pt x="0" y="296275"/>
                  <a:pt x="8525" y="304800"/>
                  <a:pt x="19050" y="304800"/>
                </a:cubicBezTo>
                <a:lnTo>
                  <a:pt x="38100" y="304800"/>
                </a:lnTo>
                <a:lnTo>
                  <a:pt x="38100" y="285750"/>
                </a:lnTo>
                <a:lnTo>
                  <a:pt x="76200" y="285750"/>
                </a:lnTo>
                <a:lnTo>
                  <a:pt x="76200" y="247650"/>
                </a:lnTo>
                <a:lnTo>
                  <a:pt x="114300" y="247650"/>
                </a:lnTo>
                <a:lnTo>
                  <a:pt x="114300" y="209550"/>
                </a:lnTo>
                <a:lnTo>
                  <a:pt x="152400" y="209550"/>
                </a:lnTo>
                <a:lnTo>
                  <a:pt x="177117" y="184833"/>
                </a:lnTo>
                <a:cubicBezTo>
                  <a:pt x="187242" y="188500"/>
                  <a:pt x="198158" y="190500"/>
                  <a:pt x="209550" y="190500"/>
                </a:cubicBezTo>
                <a:cubicBezTo>
                  <a:pt x="262157" y="190500"/>
                  <a:pt x="304800" y="147857"/>
                  <a:pt x="304800" y="95250"/>
                </a:cubicBezTo>
                <a:cubicBezTo>
                  <a:pt x="304800" y="42643"/>
                  <a:pt x="262157" y="0"/>
                  <a:pt x="209550" y="0"/>
                </a:cubicBezTo>
                <a:close/>
                <a:moveTo>
                  <a:pt x="238087" y="95288"/>
                </a:moveTo>
                <a:cubicBezTo>
                  <a:pt x="222304" y="95288"/>
                  <a:pt x="209512" y="82496"/>
                  <a:pt x="209512" y="66713"/>
                </a:cubicBezTo>
                <a:cubicBezTo>
                  <a:pt x="209512" y="50930"/>
                  <a:pt x="222304" y="38138"/>
                  <a:pt x="238087" y="38138"/>
                </a:cubicBezTo>
                <a:cubicBezTo>
                  <a:pt x="253870" y="38138"/>
                  <a:pt x="266662" y="50930"/>
                  <a:pt x="266662" y="66713"/>
                </a:cubicBezTo>
                <a:cubicBezTo>
                  <a:pt x="266662" y="82496"/>
                  <a:pt x="253870" y="95288"/>
                  <a:pt x="238087" y="95288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3"/>
          <a:srcRect l="12427" r="12427"/>
          <a:stretch>
            <a:fillRect/>
          </a:stretch>
        </p:blipFill>
        <p:spPr>
          <a:xfrm>
            <a:off x="8770541" y="1481576"/>
            <a:ext cx="2313273" cy="2313273"/>
          </a:xfrm>
          <a:prstGeom prst="round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4"/>
          <a:srcRect l="12000" r="12000"/>
          <a:stretch>
            <a:fillRect/>
          </a:stretch>
        </p:blipFill>
        <p:spPr>
          <a:xfrm>
            <a:off x="454963" y="1481576"/>
            <a:ext cx="4240298" cy="4612191"/>
          </a:xfrm>
          <a:prstGeom prst="roundRect">
            <a:avLst/>
          </a:prstGeom>
        </p:spPr>
      </p:pic>
      <p:grpSp>
        <p:nvGrpSpPr>
          <p:cNvPr id="13" name="Group 13"/>
          <p:cNvGrpSpPr/>
          <p:nvPr/>
        </p:nvGrpSpPr>
        <p:grpSpPr>
          <a:xfrm>
            <a:off x="454963" y="93878"/>
            <a:ext cx="10641129" cy="914400"/>
            <a:chOff x="454963" y="93878"/>
            <a:chExt cx="10641129" cy="914400"/>
          </a:xfrm>
        </p:grpSpPr>
        <p:sp>
          <p:nvSpPr>
            <p:cNvPr id="14" name="AutoShape 14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5" name="AutoShape 15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6" name="AutoShape 16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7" name="AutoShape 17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8" name="AutoShape 18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9" name="AutoShape 19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0" name="AutoShape 20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1" name="AutoShape 21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2" name="AutoShape 22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3" name="AutoShape 23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4" name="AutoShape 24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25" name="AutoShape 25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26" name="AutoShape 26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27" name="AutoShape 27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28" name="AutoShape 28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29" name="AutoShape 29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30" name="AutoShape 30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31" name="AutoShape 31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32" name="AutoShape 32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33" name="AutoShape 33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34" name="TextBox 34"/>
            <p:cNvSpPr txBox="1"/>
            <p:nvPr/>
          </p:nvSpPr>
          <p:spPr>
            <a:xfrm>
              <a:off x="1094842" y="93878"/>
              <a:ext cx="10001250" cy="91440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系统模拟流程</a:t>
              </a:r>
            </a:p>
          </p:txBody>
        </p:sp>
      </p:grp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jEzODRkZWViM2QzYWI0YjllZTNhMWE5YzM0MGNmNWY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EFFFFD"/>
      </a:lt1>
      <a:dk2>
        <a:srgbClr val="003C35"/>
      </a:dk2>
      <a:lt2>
        <a:srgbClr val="FFFFFF"/>
      </a:lt2>
      <a:accent1>
        <a:srgbClr val="00A5B2"/>
      </a:accent1>
      <a:accent2>
        <a:srgbClr val="52C6B8"/>
      </a:accent2>
      <a:accent3>
        <a:srgbClr val="00657D"/>
      </a:accent3>
      <a:accent4>
        <a:srgbClr val="58C19B"/>
      </a:accent4>
      <a:accent5>
        <a:srgbClr val="6DD690"/>
      </a:accent5>
      <a:accent6>
        <a:srgbClr val="9CCAFF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685</Words>
  <Application>Microsoft Office PowerPoint</Application>
  <PresentationFormat>宽屏</PresentationFormat>
  <Paragraphs>152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7" baseType="lpstr">
      <vt:lpstr>宋体</vt:lpstr>
      <vt:lpstr>微软雅黑</vt:lpstr>
      <vt:lpstr>Arial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Xijing Guan</dc:creator>
  <cp:lastModifiedBy>weiying</cp:lastModifiedBy>
  <cp:revision>3</cp:revision>
  <dcterms:created xsi:type="dcterms:W3CDTF">2006-08-16T00:00:00Z</dcterms:created>
  <dcterms:modified xsi:type="dcterms:W3CDTF">2025-02-10T07:52:48Z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14737F19D1914BF1972F097F318957F5_12</vt:lpwstr>
  </property>
  <property fmtid="{D5CDD505-2E9C-101B-9397-08002B2CF9AE}" pid="3" name="KSOProductBuildVer">
    <vt:lpwstr>2052-12.1.0.16250</vt:lpwstr>
  </property>
</Properties>
</file>