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94" r:id="rId3"/>
    <p:sldId id="257" r:id="rId4"/>
    <p:sldId id="258" r:id="rId5"/>
    <p:sldId id="259" r:id="rId6"/>
    <p:sldId id="260" r:id="rId7"/>
    <p:sldId id="261" r:id="rId8"/>
    <p:sldId id="262" r:id="rId9"/>
    <p:sldId id="263" r:id="rId10"/>
    <p:sldId id="264" r:id="rId11"/>
    <p:sldId id="297"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5" r:id="rId41"/>
    <p:sldId id="293" r:id="rId42"/>
  </p:sldIdLst>
  <p:sldSz cx="12192000" cy="6858000"/>
  <p:notesSz cx="6858000" cy="9144000"/>
  <p:custDataLst>
    <p:tags r:id="rId4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22" autoAdjust="0"/>
  </p:normalViewPr>
  <p:slideViewPr>
    <p:cSldViewPr>
      <p:cViewPr varScale="1">
        <p:scale>
          <a:sx n="77" d="100"/>
          <a:sy n="77" d="100"/>
        </p:scale>
        <p:origin x="68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75923" y="2362367"/>
            <a:ext cx="8305190" cy="1866265"/>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dk1">
                    <a:alpha val="100000"/>
                  </a:schemeClr>
                </a:solidFill>
                <a:latin typeface="微软雅黑" panose="020B0503020204020204" charset="-122"/>
                <a:ea typeface="微软雅黑" panose="020B0503020204020204" charset="-122"/>
                <a:cs typeface="微软雅黑" panose="020B0503020204020204" charset="-122"/>
              </a:rPr>
              <a:t>图书借阅管理系统</a:t>
            </a:r>
          </a:p>
          <a:p>
            <a:pPr>
              <a:lnSpc>
                <a:spcPct val="120000"/>
              </a:lnSpc>
              <a:spcBef>
                <a:spcPts val="450"/>
              </a:spcBef>
            </a:pPr>
            <a:r>
              <a:rPr lang="en-US" sz="4000" b="1">
                <a:solidFill>
                  <a:schemeClr val="dk1">
                    <a:alpha val="100000"/>
                  </a:schemeClr>
                </a:solidFill>
                <a:latin typeface="微软雅黑" panose="020B0503020204020204" charset="-122"/>
                <a:ea typeface="微软雅黑" panose="020B0503020204020204" charset="-122"/>
                <a:cs typeface="微软雅黑" panose="020B0503020204020204" charset="-122"/>
              </a:rPr>
              <a:t>（JavaFX+ jfoenix+MySQL实现）</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3829" y="1610750"/>
            <a:ext cx="2553871" cy="1315135"/>
          </a:xfrm>
          <a:prstGeom prst="rect">
            <a:avLst/>
          </a:prstGeom>
          <a:noFill/>
        </p:spPr>
        <p:txBody>
          <a:bodyPr vert="horz" wrap="square" lIns="91440" tIns="45720" rIns="91440" bIns="45720" rtlCol="0" anchor="t" anchorCtr="0">
            <a:noAutofit/>
          </a:bodyPr>
          <a:lstStyle/>
          <a:p>
            <a:pPr algn="r">
              <a:lnSpc>
                <a:spcPct val="187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基本信息管理功能模块包括读者信息管理、图书类别管理和图书信息管理。</a:t>
            </a:r>
            <a:endParaRPr lang="en-US" sz="1100"/>
          </a:p>
        </p:txBody>
      </p:sp>
      <p:sp>
        <p:nvSpPr>
          <p:cNvPr id="3" name="AutoShape 3"/>
          <p:cNvSpPr/>
          <p:nvPr/>
        </p:nvSpPr>
        <p:spPr>
          <a:xfrm>
            <a:off x="8888726" y="1610750"/>
            <a:ext cx="2569478" cy="1377562"/>
          </a:xfrm>
          <a:prstGeom prst="rect">
            <a:avLst/>
          </a:prstGeom>
          <a:noFill/>
        </p:spPr>
        <p:txBody>
          <a:bodyPr vert="horz" wrap="square" lIns="91440" tIns="45720" rIns="91440" bIns="45720" rtlCol="0" anchor="t" anchorCtr="0">
            <a:noAutofit/>
          </a:bodyPr>
          <a:lstStyle/>
          <a:p>
            <a:pPr algn="l">
              <a:lnSpc>
                <a:spcPct val="187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用户信息管理模块分为管理员用户和普通用户，管理员用户可创建、修改和删除用户，普通用户只可修改自己信息。</a:t>
            </a:r>
            <a:endParaRPr lang="en-US" sz="1100"/>
          </a:p>
        </p:txBody>
      </p:sp>
      <p:grpSp>
        <p:nvGrpSpPr>
          <p:cNvPr id="4" name="Group 4"/>
          <p:cNvGrpSpPr/>
          <p:nvPr/>
        </p:nvGrpSpPr>
        <p:grpSpPr>
          <a:xfrm>
            <a:off x="454963" y="93878"/>
            <a:ext cx="10641129" cy="914400"/>
            <a:chOff x="454963" y="93878"/>
            <a:chExt cx="10641129" cy="914400"/>
          </a:xfrm>
        </p:grpSpPr>
        <p:sp>
          <p:nvSpPr>
            <p:cNvPr id="5" name="AutoShape 5"/>
            <p:cNvSpPr/>
            <p:nvPr/>
          </p:nvSpPr>
          <p:spPr>
            <a:xfrm>
              <a:off x="454963" y="331168"/>
              <a:ext cx="84147" cy="84147"/>
            </a:xfrm>
            <a:prstGeom prst="ellipse">
              <a:avLst/>
            </a:prstGeom>
            <a:solidFill>
              <a:schemeClr val="accent1">
                <a:alpha val="100000"/>
              </a:schemeClr>
            </a:solidFill>
          </p:spPr>
        </p:sp>
        <p:sp>
          <p:nvSpPr>
            <p:cNvPr id="6" name="AutoShape 6"/>
            <p:cNvSpPr/>
            <p:nvPr/>
          </p:nvSpPr>
          <p:spPr>
            <a:xfrm>
              <a:off x="575049" y="337743"/>
              <a:ext cx="78137" cy="78137"/>
            </a:xfrm>
            <a:prstGeom prst="ellipse">
              <a:avLst/>
            </a:prstGeom>
            <a:solidFill>
              <a:schemeClr val="accent1">
                <a:alpha val="80000"/>
              </a:schemeClr>
            </a:solidFill>
          </p:spPr>
        </p:sp>
        <p:sp>
          <p:nvSpPr>
            <p:cNvPr id="7" name="AutoShape 7"/>
            <p:cNvSpPr/>
            <p:nvPr/>
          </p:nvSpPr>
          <p:spPr>
            <a:xfrm>
              <a:off x="689125" y="339460"/>
              <a:ext cx="74704" cy="74704"/>
            </a:xfrm>
            <a:prstGeom prst="ellipse">
              <a:avLst/>
            </a:prstGeom>
            <a:solidFill>
              <a:schemeClr val="accent1">
                <a:alpha val="60000"/>
              </a:schemeClr>
            </a:solidFill>
          </p:spPr>
        </p:sp>
        <p:sp>
          <p:nvSpPr>
            <p:cNvPr id="8" name="AutoShape 8"/>
            <p:cNvSpPr/>
            <p:nvPr/>
          </p:nvSpPr>
          <p:spPr>
            <a:xfrm>
              <a:off x="799768" y="348430"/>
              <a:ext cx="69238" cy="69238"/>
            </a:xfrm>
            <a:prstGeom prst="ellipse">
              <a:avLst/>
            </a:prstGeom>
            <a:solidFill>
              <a:schemeClr val="accent1">
                <a:alpha val="40000"/>
              </a:schemeClr>
            </a:solidFill>
          </p:spPr>
        </p:sp>
        <p:sp>
          <p:nvSpPr>
            <p:cNvPr id="9" name="AutoShape 9"/>
            <p:cNvSpPr/>
            <p:nvPr/>
          </p:nvSpPr>
          <p:spPr>
            <a:xfrm>
              <a:off x="904945" y="344297"/>
              <a:ext cx="65594" cy="65594"/>
            </a:xfrm>
            <a:prstGeom prst="ellipse">
              <a:avLst/>
            </a:prstGeom>
            <a:solidFill>
              <a:schemeClr val="accent1">
                <a:alpha val="20000"/>
              </a:schemeClr>
            </a:solidFill>
          </p:spPr>
        </p:sp>
        <p:sp>
          <p:nvSpPr>
            <p:cNvPr id="10" name="AutoShape 10"/>
            <p:cNvSpPr/>
            <p:nvPr/>
          </p:nvSpPr>
          <p:spPr>
            <a:xfrm>
              <a:off x="454963" y="448942"/>
              <a:ext cx="84147" cy="84147"/>
            </a:xfrm>
            <a:prstGeom prst="ellipse">
              <a:avLst/>
            </a:prstGeom>
            <a:solidFill>
              <a:schemeClr val="accent1">
                <a:alpha val="100000"/>
              </a:schemeClr>
            </a:solidFill>
          </p:spPr>
        </p:sp>
        <p:sp>
          <p:nvSpPr>
            <p:cNvPr id="11" name="AutoShape 11"/>
            <p:cNvSpPr/>
            <p:nvPr/>
          </p:nvSpPr>
          <p:spPr>
            <a:xfrm>
              <a:off x="575049" y="455517"/>
              <a:ext cx="78137" cy="78137"/>
            </a:xfrm>
            <a:prstGeom prst="ellipse">
              <a:avLst/>
            </a:prstGeom>
            <a:solidFill>
              <a:schemeClr val="accent1">
                <a:alpha val="80000"/>
              </a:schemeClr>
            </a:solidFill>
          </p:spPr>
        </p:sp>
        <p:sp>
          <p:nvSpPr>
            <p:cNvPr id="12" name="AutoShape 12"/>
            <p:cNvSpPr/>
            <p:nvPr/>
          </p:nvSpPr>
          <p:spPr>
            <a:xfrm>
              <a:off x="689125" y="457233"/>
              <a:ext cx="74704" cy="74704"/>
            </a:xfrm>
            <a:prstGeom prst="ellipse">
              <a:avLst/>
            </a:prstGeom>
            <a:solidFill>
              <a:schemeClr val="accent1">
                <a:alpha val="60000"/>
              </a:schemeClr>
            </a:solidFill>
          </p:spPr>
        </p:sp>
        <p:sp>
          <p:nvSpPr>
            <p:cNvPr id="13" name="AutoShape 13"/>
            <p:cNvSpPr/>
            <p:nvPr/>
          </p:nvSpPr>
          <p:spPr>
            <a:xfrm>
              <a:off x="799768" y="466203"/>
              <a:ext cx="69238" cy="69238"/>
            </a:xfrm>
            <a:prstGeom prst="ellipse">
              <a:avLst/>
            </a:prstGeom>
            <a:solidFill>
              <a:schemeClr val="accent1">
                <a:alpha val="40000"/>
              </a:schemeClr>
            </a:solidFill>
          </p:spPr>
        </p:sp>
        <p:sp>
          <p:nvSpPr>
            <p:cNvPr id="14" name="AutoShape 14"/>
            <p:cNvSpPr/>
            <p:nvPr/>
          </p:nvSpPr>
          <p:spPr>
            <a:xfrm>
              <a:off x="904945" y="462070"/>
              <a:ext cx="65594" cy="65594"/>
            </a:xfrm>
            <a:prstGeom prst="ellipse">
              <a:avLst/>
            </a:prstGeom>
            <a:solidFill>
              <a:schemeClr val="accent1">
                <a:alpha val="20000"/>
              </a:schemeClr>
            </a:solidFill>
          </p:spPr>
        </p:sp>
        <p:sp>
          <p:nvSpPr>
            <p:cNvPr id="15" name="AutoShape 15"/>
            <p:cNvSpPr/>
            <p:nvPr/>
          </p:nvSpPr>
          <p:spPr>
            <a:xfrm>
              <a:off x="454963" y="566715"/>
              <a:ext cx="84147" cy="84147"/>
            </a:xfrm>
            <a:prstGeom prst="ellipse">
              <a:avLst/>
            </a:prstGeom>
            <a:solidFill>
              <a:schemeClr val="accent1">
                <a:alpha val="100000"/>
              </a:schemeClr>
            </a:solidFill>
          </p:spPr>
        </p:sp>
        <p:sp>
          <p:nvSpPr>
            <p:cNvPr id="16" name="AutoShape 16"/>
            <p:cNvSpPr/>
            <p:nvPr/>
          </p:nvSpPr>
          <p:spPr>
            <a:xfrm>
              <a:off x="575049" y="573291"/>
              <a:ext cx="78137" cy="78137"/>
            </a:xfrm>
            <a:prstGeom prst="ellipse">
              <a:avLst/>
            </a:prstGeom>
            <a:solidFill>
              <a:schemeClr val="accent1">
                <a:alpha val="80000"/>
              </a:schemeClr>
            </a:solidFill>
          </p:spPr>
        </p:sp>
        <p:sp>
          <p:nvSpPr>
            <p:cNvPr id="17" name="AutoShape 17"/>
            <p:cNvSpPr/>
            <p:nvPr/>
          </p:nvSpPr>
          <p:spPr>
            <a:xfrm>
              <a:off x="689125" y="575007"/>
              <a:ext cx="74704" cy="74704"/>
            </a:xfrm>
            <a:prstGeom prst="ellipse">
              <a:avLst/>
            </a:prstGeom>
            <a:solidFill>
              <a:schemeClr val="accent1">
                <a:alpha val="60000"/>
              </a:schemeClr>
            </a:solidFill>
          </p:spPr>
        </p:sp>
        <p:sp>
          <p:nvSpPr>
            <p:cNvPr id="18" name="AutoShape 18"/>
            <p:cNvSpPr/>
            <p:nvPr/>
          </p:nvSpPr>
          <p:spPr>
            <a:xfrm>
              <a:off x="799768" y="583977"/>
              <a:ext cx="69238" cy="69238"/>
            </a:xfrm>
            <a:prstGeom prst="ellipse">
              <a:avLst/>
            </a:prstGeom>
            <a:solidFill>
              <a:schemeClr val="accent1">
                <a:alpha val="40000"/>
              </a:schemeClr>
            </a:solidFill>
          </p:spPr>
        </p:sp>
        <p:sp>
          <p:nvSpPr>
            <p:cNvPr id="19" name="AutoShape 19"/>
            <p:cNvSpPr/>
            <p:nvPr/>
          </p:nvSpPr>
          <p:spPr>
            <a:xfrm>
              <a:off x="904945" y="579844"/>
              <a:ext cx="65594" cy="65594"/>
            </a:xfrm>
            <a:prstGeom prst="ellipse">
              <a:avLst/>
            </a:prstGeom>
            <a:solidFill>
              <a:schemeClr val="accent1">
                <a:alpha val="20000"/>
              </a:schemeClr>
            </a:solidFill>
          </p:spPr>
        </p:sp>
        <p:sp>
          <p:nvSpPr>
            <p:cNvPr id="20" name="AutoShape 20"/>
            <p:cNvSpPr/>
            <p:nvPr/>
          </p:nvSpPr>
          <p:spPr>
            <a:xfrm>
              <a:off x="454963" y="684489"/>
              <a:ext cx="84147" cy="84147"/>
            </a:xfrm>
            <a:prstGeom prst="ellipse">
              <a:avLst/>
            </a:prstGeom>
            <a:solidFill>
              <a:schemeClr val="accent1">
                <a:alpha val="100000"/>
              </a:schemeClr>
            </a:solidFill>
          </p:spPr>
        </p:sp>
        <p:sp>
          <p:nvSpPr>
            <p:cNvPr id="21" name="AutoShape 21"/>
            <p:cNvSpPr/>
            <p:nvPr/>
          </p:nvSpPr>
          <p:spPr>
            <a:xfrm>
              <a:off x="575049" y="691064"/>
              <a:ext cx="78137" cy="78137"/>
            </a:xfrm>
            <a:prstGeom prst="ellipse">
              <a:avLst/>
            </a:prstGeom>
            <a:solidFill>
              <a:schemeClr val="accent1">
                <a:alpha val="80000"/>
              </a:schemeClr>
            </a:solidFill>
          </p:spPr>
        </p:sp>
        <p:sp>
          <p:nvSpPr>
            <p:cNvPr id="22" name="AutoShape 22"/>
            <p:cNvSpPr/>
            <p:nvPr/>
          </p:nvSpPr>
          <p:spPr>
            <a:xfrm>
              <a:off x="689125" y="692781"/>
              <a:ext cx="74704" cy="74704"/>
            </a:xfrm>
            <a:prstGeom prst="ellipse">
              <a:avLst/>
            </a:prstGeom>
            <a:solidFill>
              <a:schemeClr val="accent1">
                <a:alpha val="60000"/>
              </a:schemeClr>
            </a:solidFill>
          </p:spPr>
        </p:sp>
        <p:sp>
          <p:nvSpPr>
            <p:cNvPr id="23" name="AutoShape 23"/>
            <p:cNvSpPr/>
            <p:nvPr/>
          </p:nvSpPr>
          <p:spPr>
            <a:xfrm>
              <a:off x="799768" y="701751"/>
              <a:ext cx="69238" cy="69238"/>
            </a:xfrm>
            <a:prstGeom prst="ellipse">
              <a:avLst/>
            </a:prstGeom>
            <a:solidFill>
              <a:schemeClr val="accent1">
                <a:alpha val="40000"/>
              </a:schemeClr>
            </a:solidFill>
          </p:spPr>
        </p:sp>
        <p:sp>
          <p:nvSpPr>
            <p:cNvPr id="24" name="AutoShape 24"/>
            <p:cNvSpPr/>
            <p:nvPr/>
          </p:nvSpPr>
          <p:spPr>
            <a:xfrm>
              <a:off x="904945" y="697618"/>
              <a:ext cx="65594" cy="65594"/>
            </a:xfrm>
            <a:prstGeom prst="ellipse">
              <a:avLst/>
            </a:prstGeom>
            <a:solidFill>
              <a:schemeClr val="accent1">
                <a:alpha val="20000"/>
              </a:schemeClr>
            </a:solidFill>
          </p:spPr>
        </p:sp>
        <p:sp>
          <p:nvSpPr>
            <p:cNvPr id="25" name="TextBox 2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系统功能分析</a:t>
              </a:r>
            </a:p>
          </p:txBody>
        </p:sp>
      </p:grpSp>
      <p:sp>
        <p:nvSpPr>
          <p:cNvPr id="26" name="AutoShape 26"/>
          <p:cNvSpPr/>
          <p:nvPr/>
        </p:nvSpPr>
        <p:spPr>
          <a:xfrm>
            <a:off x="1556971" y="4386298"/>
            <a:ext cx="2552700" cy="1440296"/>
          </a:xfrm>
          <a:prstGeom prst="rect">
            <a:avLst/>
          </a:prstGeom>
          <a:noFill/>
        </p:spPr>
        <p:txBody>
          <a:bodyPr vert="horz" wrap="square" lIns="91440" tIns="45720" rIns="91440" bIns="45720" rtlCol="0" anchor="t" anchorCtr="0">
            <a:noAutofit/>
          </a:bodyPr>
          <a:lstStyle/>
          <a:p>
            <a:pPr algn="r">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图书借阅管理模块记录借书、还书、图书查找、借阅超期查看等数据。</a:t>
            </a:r>
            <a:endParaRPr lang="en-US" sz="1100"/>
          </a:p>
        </p:txBody>
      </p:sp>
      <p:sp>
        <p:nvSpPr>
          <p:cNvPr id="27" name="AutoShape 27"/>
          <p:cNvSpPr/>
          <p:nvPr/>
        </p:nvSpPr>
        <p:spPr>
          <a:xfrm>
            <a:off x="8049592" y="4406623"/>
            <a:ext cx="2552700" cy="1419970"/>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根据需求分析中用户的要求设计系统的体系结构，叶结点代表一个功能模块，每个模块需完成添加、删除、查询、更新等操作。</a:t>
            </a:r>
            <a:endParaRPr lang="en-US" sz="1100"/>
          </a:p>
        </p:txBody>
      </p:sp>
      <p:pic>
        <p:nvPicPr>
          <p:cNvPr id="28" name="Picture 28"/>
          <p:cNvPicPr>
            <a:picLocks noChangeAspect="1"/>
          </p:cNvPicPr>
          <p:nvPr/>
        </p:nvPicPr>
        <p:blipFill>
          <a:blip r:embed="rId3"/>
          <a:srcRect l="13583" r="13583"/>
          <a:stretch>
            <a:fillRect/>
          </a:stretch>
        </p:blipFill>
        <p:spPr>
          <a:xfrm>
            <a:off x="3352886" y="2055085"/>
            <a:ext cx="2476500" cy="2476500"/>
          </a:xfrm>
          <a:prstGeom prst="ellipse">
            <a:avLst/>
          </a:prstGeom>
        </p:spPr>
      </p:pic>
      <p:pic>
        <p:nvPicPr>
          <p:cNvPr id="29" name="Picture 29"/>
          <p:cNvPicPr>
            <a:picLocks noChangeAspect="1"/>
          </p:cNvPicPr>
          <p:nvPr/>
        </p:nvPicPr>
        <p:blipFill>
          <a:blip r:embed="rId4"/>
          <a:srcRect l="19995" r="19995"/>
          <a:stretch>
            <a:fillRect/>
          </a:stretch>
        </p:blipFill>
        <p:spPr>
          <a:xfrm>
            <a:off x="6374798" y="2055085"/>
            <a:ext cx="2476500" cy="2476500"/>
          </a:xfrm>
          <a:prstGeom prst="ellipse">
            <a:avLst/>
          </a:prstGeom>
        </p:spPr>
      </p:pic>
      <p:grpSp>
        <p:nvGrpSpPr>
          <p:cNvPr id="30" name="Group 30"/>
          <p:cNvGrpSpPr/>
          <p:nvPr/>
        </p:nvGrpSpPr>
        <p:grpSpPr>
          <a:xfrm>
            <a:off x="3352886" y="2107432"/>
            <a:ext cx="665795" cy="665791"/>
            <a:chOff x="3352886" y="2107432"/>
            <a:chExt cx="665795" cy="665791"/>
          </a:xfrm>
        </p:grpSpPr>
        <p:sp>
          <p:nvSpPr>
            <p:cNvPr id="31" name="AutoShape 31"/>
            <p:cNvSpPr/>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2" name="Freeform 32"/>
            <p:cNvSpPr/>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alpha val="100000"/>
              </a:srgbClr>
            </a:solidFill>
          </p:spPr>
        </p:sp>
      </p:grpSp>
      <p:grpSp>
        <p:nvGrpSpPr>
          <p:cNvPr id="33" name="Group 33"/>
          <p:cNvGrpSpPr/>
          <p:nvPr/>
        </p:nvGrpSpPr>
        <p:grpSpPr>
          <a:xfrm>
            <a:off x="8174522" y="2107432"/>
            <a:ext cx="665795" cy="665791"/>
            <a:chOff x="8174522" y="2107432"/>
            <a:chExt cx="665795" cy="665791"/>
          </a:xfrm>
        </p:grpSpPr>
        <p:sp>
          <p:nvSpPr>
            <p:cNvPr id="34" name="AutoShape 34"/>
            <p:cNvSpPr/>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5" name="Freeform 35"/>
            <p:cNvSpPr/>
            <p:nvPr/>
          </p:nvSpPr>
          <p:spPr>
            <a:xfrm>
              <a:off x="8354362" y="2273856"/>
              <a:ext cx="306115" cy="294843"/>
            </a:xfrm>
            <a:custGeom>
              <a:avLst/>
              <a:gdLst/>
              <a:ahLst/>
              <a:cxnLst/>
              <a:rect l="l" t="t"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p:spPr>
        </p:sp>
      </p:grpSp>
      <p:grpSp>
        <p:nvGrpSpPr>
          <p:cNvPr id="36" name="Group 36"/>
          <p:cNvGrpSpPr/>
          <p:nvPr/>
        </p:nvGrpSpPr>
        <p:grpSpPr>
          <a:xfrm>
            <a:off x="4252748" y="4178300"/>
            <a:ext cx="665795" cy="665791"/>
            <a:chOff x="4252748" y="4178300"/>
            <a:chExt cx="665795" cy="665791"/>
          </a:xfrm>
        </p:grpSpPr>
        <p:sp>
          <p:nvSpPr>
            <p:cNvPr id="37" name="AutoShape 37"/>
            <p:cNvSpPr/>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8" name="Freeform 38"/>
            <p:cNvSpPr/>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alpha val="100000"/>
              </a:srgbClr>
            </a:solidFill>
          </p:spPr>
        </p:sp>
      </p:grpSp>
      <p:grpSp>
        <p:nvGrpSpPr>
          <p:cNvPr id="39" name="Group 39"/>
          <p:cNvGrpSpPr/>
          <p:nvPr/>
        </p:nvGrpSpPr>
        <p:grpSpPr>
          <a:xfrm>
            <a:off x="7274660" y="4178300"/>
            <a:ext cx="665795" cy="665791"/>
            <a:chOff x="7274660" y="4178300"/>
            <a:chExt cx="665795" cy="665791"/>
          </a:xfrm>
        </p:grpSpPr>
        <p:sp>
          <p:nvSpPr>
            <p:cNvPr id="40" name="AutoShape 40"/>
            <p:cNvSpPr/>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41" name="Freeform 41"/>
            <p:cNvSpPr/>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alpha val="100000"/>
              </a:srgbClr>
            </a:solidFill>
          </p:spPr>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blip>
          <a:srcRect/>
          <a:stretch>
            <a:fillRect/>
          </a:stretch>
        </a:blipFill>
        <a:effectLst/>
      </p:bgPr>
    </p:bg>
    <p:spTree>
      <p:nvGrpSpPr>
        <p:cNvPr id="1" name=""/>
        <p:cNvGrpSpPr/>
        <p:nvPr/>
      </p:nvGrpSpPr>
      <p:grpSpPr>
        <a:xfrm>
          <a:off x="0" y="0"/>
          <a:ext cx="0" cy="0"/>
          <a:chOff x="0" y="0"/>
          <a:chExt cx="0" cy="0"/>
        </a:xfrm>
      </p:grpSpPr>
      <p:grpSp>
        <p:nvGrpSpPr>
          <p:cNvPr id="4" name="Group 4"/>
          <p:cNvGrpSpPr/>
          <p:nvPr/>
        </p:nvGrpSpPr>
        <p:grpSpPr>
          <a:xfrm>
            <a:off x="454963" y="93878"/>
            <a:ext cx="10641129" cy="914400"/>
            <a:chOff x="454963" y="93878"/>
            <a:chExt cx="10641129" cy="914400"/>
          </a:xfrm>
        </p:grpSpPr>
        <p:sp>
          <p:nvSpPr>
            <p:cNvPr id="5" name="AutoShape 5"/>
            <p:cNvSpPr/>
            <p:nvPr/>
          </p:nvSpPr>
          <p:spPr>
            <a:xfrm>
              <a:off x="454963" y="331168"/>
              <a:ext cx="84147" cy="84147"/>
            </a:xfrm>
            <a:prstGeom prst="ellipse">
              <a:avLst/>
            </a:prstGeom>
            <a:solidFill>
              <a:schemeClr val="accent1">
                <a:alpha val="100000"/>
              </a:schemeClr>
            </a:solidFill>
          </p:spPr>
        </p:sp>
        <p:sp>
          <p:nvSpPr>
            <p:cNvPr id="6" name="AutoShape 6"/>
            <p:cNvSpPr/>
            <p:nvPr/>
          </p:nvSpPr>
          <p:spPr>
            <a:xfrm>
              <a:off x="575049" y="337743"/>
              <a:ext cx="78137" cy="78137"/>
            </a:xfrm>
            <a:prstGeom prst="ellipse">
              <a:avLst/>
            </a:prstGeom>
            <a:solidFill>
              <a:schemeClr val="accent1">
                <a:alpha val="80000"/>
              </a:schemeClr>
            </a:solidFill>
          </p:spPr>
        </p:sp>
        <p:sp>
          <p:nvSpPr>
            <p:cNvPr id="7" name="AutoShape 7"/>
            <p:cNvSpPr/>
            <p:nvPr/>
          </p:nvSpPr>
          <p:spPr>
            <a:xfrm>
              <a:off x="689125" y="339460"/>
              <a:ext cx="74704" cy="74704"/>
            </a:xfrm>
            <a:prstGeom prst="ellipse">
              <a:avLst/>
            </a:prstGeom>
            <a:solidFill>
              <a:schemeClr val="accent1">
                <a:alpha val="60000"/>
              </a:schemeClr>
            </a:solidFill>
          </p:spPr>
        </p:sp>
        <p:sp>
          <p:nvSpPr>
            <p:cNvPr id="8" name="AutoShape 8"/>
            <p:cNvSpPr/>
            <p:nvPr/>
          </p:nvSpPr>
          <p:spPr>
            <a:xfrm>
              <a:off x="799768" y="348430"/>
              <a:ext cx="69238" cy="69238"/>
            </a:xfrm>
            <a:prstGeom prst="ellipse">
              <a:avLst/>
            </a:prstGeom>
            <a:solidFill>
              <a:schemeClr val="accent1">
                <a:alpha val="40000"/>
              </a:schemeClr>
            </a:solidFill>
          </p:spPr>
        </p:sp>
        <p:sp>
          <p:nvSpPr>
            <p:cNvPr id="9" name="AutoShape 9"/>
            <p:cNvSpPr/>
            <p:nvPr/>
          </p:nvSpPr>
          <p:spPr>
            <a:xfrm>
              <a:off x="904945" y="344297"/>
              <a:ext cx="65594" cy="65594"/>
            </a:xfrm>
            <a:prstGeom prst="ellipse">
              <a:avLst/>
            </a:prstGeom>
            <a:solidFill>
              <a:schemeClr val="accent1">
                <a:alpha val="20000"/>
              </a:schemeClr>
            </a:solidFill>
          </p:spPr>
        </p:sp>
        <p:sp>
          <p:nvSpPr>
            <p:cNvPr id="10" name="AutoShape 10"/>
            <p:cNvSpPr/>
            <p:nvPr/>
          </p:nvSpPr>
          <p:spPr>
            <a:xfrm>
              <a:off x="454963" y="448942"/>
              <a:ext cx="84147" cy="84147"/>
            </a:xfrm>
            <a:prstGeom prst="ellipse">
              <a:avLst/>
            </a:prstGeom>
            <a:solidFill>
              <a:schemeClr val="accent1">
                <a:alpha val="100000"/>
              </a:schemeClr>
            </a:solidFill>
          </p:spPr>
        </p:sp>
        <p:sp>
          <p:nvSpPr>
            <p:cNvPr id="11" name="AutoShape 11"/>
            <p:cNvSpPr/>
            <p:nvPr/>
          </p:nvSpPr>
          <p:spPr>
            <a:xfrm>
              <a:off x="575049" y="455517"/>
              <a:ext cx="78137" cy="78137"/>
            </a:xfrm>
            <a:prstGeom prst="ellipse">
              <a:avLst/>
            </a:prstGeom>
            <a:solidFill>
              <a:schemeClr val="accent1">
                <a:alpha val="80000"/>
              </a:schemeClr>
            </a:solidFill>
          </p:spPr>
        </p:sp>
        <p:sp>
          <p:nvSpPr>
            <p:cNvPr id="12" name="AutoShape 12"/>
            <p:cNvSpPr/>
            <p:nvPr/>
          </p:nvSpPr>
          <p:spPr>
            <a:xfrm>
              <a:off x="689125" y="457233"/>
              <a:ext cx="74704" cy="74704"/>
            </a:xfrm>
            <a:prstGeom prst="ellipse">
              <a:avLst/>
            </a:prstGeom>
            <a:solidFill>
              <a:schemeClr val="accent1">
                <a:alpha val="60000"/>
              </a:schemeClr>
            </a:solidFill>
          </p:spPr>
        </p:sp>
        <p:sp>
          <p:nvSpPr>
            <p:cNvPr id="13" name="AutoShape 13"/>
            <p:cNvSpPr/>
            <p:nvPr/>
          </p:nvSpPr>
          <p:spPr>
            <a:xfrm>
              <a:off x="799768" y="466203"/>
              <a:ext cx="69238" cy="69238"/>
            </a:xfrm>
            <a:prstGeom prst="ellipse">
              <a:avLst/>
            </a:prstGeom>
            <a:solidFill>
              <a:schemeClr val="accent1">
                <a:alpha val="40000"/>
              </a:schemeClr>
            </a:solidFill>
          </p:spPr>
        </p:sp>
        <p:sp>
          <p:nvSpPr>
            <p:cNvPr id="14" name="AutoShape 14"/>
            <p:cNvSpPr/>
            <p:nvPr/>
          </p:nvSpPr>
          <p:spPr>
            <a:xfrm>
              <a:off x="904945" y="462070"/>
              <a:ext cx="65594" cy="65594"/>
            </a:xfrm>
            <a:prstGeom prst="ellipse">
              <a:avLst/>
            </a:prstGeom>
            <a:solidFill>
              <a:schemeClr val="accent1">
                <a:alpha val="20000"/>
              </a:schemeClr>
            </a:solidFill>
          </p:spPr>
        </p:sp>
        <p:sp>
          <p:nvSpPr>
            <p:cNvPr id="15" name="AutoShape 15"/>
            <p:cNvSpPr/>
            <p:nvPr/>
          </p:nvSpPr>
          <p:spPr>
            <a:xfrm>
              <a:off x="454963" y="566715"/>
              <a:ext cx="84147" cy="84147"/>
            </a:xfrm>
            <a:prstGeom prst="ellipse">
              <a:avLst/>
            </a:prstGeom>
            <a:solidFill>
              <a:schemeClr val="accent1">
                <a:alpha val="100000"/>
              </a:schemeClr>
            </a:solidFill>
          </p:spPr>
        </p:sp>
        <p:sp>
          <p:nvSpPr>
            <p:cNvPr id="16" name="AutoShape 16"/>
            <p:cNvSpPr/>
            <p:nvPr/>
          </p:nvSpPr>
          <p:spPr>
            <a:xfrm>
              <a:off x="575049" y="573291"/>
              <a:ext cx="78137" cy="78137"/>
            </a:xfrm>
            <a:prstGeom prst="ellipse">
              <a:avLst/>
            </a:prstGeom>
            <a:solidFill>
              <a:schemeClr val="accent1">
                <a:alpha val="80000"/>
              </a:schemeClr>
            </a:solidFill>
          </p:spPr>
        </p:sp>
        <p:sp>
          <p:nvSpPr>
            <p:cNvPr id="17" name="AutoShape 17"/>
            <p:cNvSpPr/>
            <p:nvPr/>
          </p:nvSpPr>
          <p:spPr>
            <a:xfrm>
              <a:off x="689125" y="575007"/>
              <a:ext cx="74704" cy="74704"/>
            </a:xfrm>
            <a:prstGeom prst="ellipse">
              <a:avLst/>
            </a:prstGeom>
            <a:solidFill>
              <a:schemeClr val="accent1">
                <a:alpha val="60000"/>
              </a:schemeClr>
            </a:solidFill>
          </p:spPr>
        </p:sp>
        <p:sp>
          <p:nvSpPr>
            <p:cNvPr id="18" name="AutoShape 18"/>
            <p:cNvSpPr/>
            <p:nvPr/>
          </p:nvSpPr>
          <p:spPr>
            <a:xfrm>
              <a:off x="799768" y="583977"/>
              <a:ext cx="69238" cy="69238"/>
            </a:xfrm>
            <a:prstGeom prst="ellipse">
              <a:avLst/>
            </a:prstGeom>
            <a:solidFill>
              <a:schemeClr val="accent1">
                <a:alpha val="40000"/>
              </a:schemeClr>
            </a:solidFill>
          </p:spPr>
        </p:sp>
        <p:sp>
          <p:nvSpPr>
            <p:cNvPr id="19" name="AutoShape 19"/>
            <p:cNvSpPr/>
            <p:nvPr/>
          </p:nvSpPr>
          <p:spPr>
            <a:xfrm>
              <a:off x="904945" y="579844"/>
              <a:ext cx="65594" cy="65594"/>
            </a:xfrm>
            <a:prstGeom prst="ellipse">
              <a:avLst/>
            </a:prstGeom>
            <a:solidFill>
              <a:schemeClr val="accent1">
                <a:alpha val="20000"/>
              </a:schemeClr>
            </a:solidFill>
          </p:spPr>
        </p:sp>
        <p:sp>
          <p:nvSpPr>
            <p:cNvPr id="20" name="AutoShape 20"/>
            <p:cNvSpPr/>
            <p:nvPr/>
          </p:nvSpPr>
          <p:spPr>
            <a:xfrm>
              <a:off x="454963" y="684489"/>
              <a:ext cx="84147" cy="84147"/>
            </a:xfrm>
            <a:prstGeom prst="ellipse">
              <a:avLst/>
            </a:prstGeom>
            <a:solidFill>
              <a:schemeClr val="accent1">
                <a:alpha val="100000"/>
              </a:schemeClr>
            </a:solidFill>
          </p:spPr>
        </p:sp>
        <p:sp>
          <p:nvSpPr>
            <p:cNvPr id="21" name="AutoShape 21"/>
            <p:cNvSpPr/>
            <p:nvPr/>
          </p:nvSpPr>
          <p:spPr>
            <a:xfrm>
              <a:off x="575049" y="691064"/>
              <a:ext cx="78137" cy="78137"/>
            </a:xfrm>
            <a:prstGeom prst="ellipse">
              <a:avLst/>
            </a:prstGeom>
            <a:solidFill>
              <a:schemeClr val="accent1">
                <a:alpha val="80000"/>
              </a:schemeClr>
            </a:solidFill>
          </p:spPr>
        </p:sp>
        <p:sp>
          <p:nvSpPr>
            <p:cNvPr id="22" name="AutoShape 22"/>
            <p:cNvSpPr/>
            <p:nvPr/>
          </p:nvSpPr>
          <p:spPr>
            <a:xfrm>
              <a:off x="689125" y="692781"/>
              <a:ext cx="74704" cy="74704"/>
            </a:xfrm>
            <a:prstGeom prst="ellipse">
              <a:avLst/>
            </a:prstGeom>
            <a:solidFill>
              <a:schemeClr val="accent1">
                <a:alpha val="60000"/>
              </a:schemeClr>
            </a:solidFill>
          </p:spPr>
        </p:sp>
        <p:sp>
          <p:nvSpPr>
            <p:cNvPr id="23" name="AutoShape 23"/>
            <p:cNvSpPr/>
            <p:nvPr/>
          </p:nvSpPr>
          <p:spPr>
            <a:xfrm>
              <a:off x="799768" y="701751"/>
              <a:ext cx="69238" cy="69238"/>
            </a:xfrm>
            <a:prstGeom prst="ellipse">
              <a:avLst/>
            </a:prstGeom>
            <a:solidFill>
              <a:schemeClr val="accent1">
                <a:alpha val="40000"/>
              </a:schemeClr>
            </a:solidFill>
          </p:spPr>
        </p:sp>
        <p:sp>
          <p:nvSpPr>
            <p:cNvPr id="24" name="AutoShape 24"/>
            <p:cNvSpPr/>
            <p:nvPr/>
          </p:nvSpPr>
          <p:spPr>
            <a:xfrm>
              <a:off x="904945" y="697618"/>
              <a:ext cx="65594" cy="65594"/>
            </a:xfrm>
            <a:prstGeom prst="ellipse">
              <a:avLst/>
            </a:prstGeom>
            <a:solidFill>
              <a:schemeClr val="accent1">
                <a:alpha val="20000"/>
              </a:schemeClr>
            </a:solidFill>
          </p:spPr>
        </p:sp>
        <p:sp>
          <p:nvSpPr>
            <p:cNvPr id="25" name="TextBox 2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系统功能分析</a:t>
              </a:r>
            </a:p>
          </p:txBody>
        </p:sp>
      </p:grpSp>
      <p:grpSp>
        <p:nvGrpSpPr>
          <p:cNvPr id="30" name="Group 30"/>
          <p:cNvGrpSpPr/>
          <p:nvPr/>
        </p:nvGrpSpPr>
        <p:grpSpPr>
          <a:xfrm>
            <a:off x="1493606" y="1161917"/>
            <a:ext cx="665795" cy="665791"/>
            <a:chOff x="3352886" y="2107432"/>
            <a:chExt cx="665795" cy="665791"/>
          </a:xfrm>
        </p:grpSpPr>
        <p:sp>
          <p:nvSpPr>
            <p:cNvPr id="31" name="AutoShape 31"/>
            <p:cNvSpPr/>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2" name="Freeform 32"/>
            <p:cNvSpPr/>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alpha val="100000"/>
              </a:srgbClr>
            </a:solidFill>
          </p:spPr>
        </p:sp>
      </p:grpSp>
      <p:grpSp>
        <p:nvGrpSpPr>
          <p:cNvPr id="33" name="Group 33"/>
          <p:cNvGrpSpPr/>
          <p:nvPr/>
        </p:nvGrpSpPr>
        <p:grpSpPr>
          <a:xfrm>
            <a:off x="9829967" y="1008247"/>
            <a:ext cx="665795" cy="665791"/>
            <a:chOff x="8174522" y="2107432"/>
            <a:chExt cx="665795" cy="665791"/>
          </a:xfrm>
        </p:grpSpPr>
        <p:sp>
          <p:nvSpPr>
            <p:cNvPr id="34" name="AutoShape 34"/>
            <p:cNvSpPr/>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5" name="Freeform 35"/>
            <p:cNvSpPr/>
            <p:nvPr/>
          </p:nvSpPr>
          <p:spPr>
            <a:xfrm>
              <a:off x="8354362" y="2273856"/>
              <a:ext cx="306115" cy="294843"/>
            </a:xfrm>
            <a:custGeom>
              <a:avLst/>
              <a:gdLst/>
              <a:ahLst/>
              <a:cxnLst/>
              <a:rect l="l" t="t"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alpha val="100000"/>
              </a:srgbClr>
            </a:solidFill>
          </p:spPr>
        </p:sp>
      </p:grpSp>
      <p:grpSp>
        <p:nvGrpSpPr>
          <p:cNvPr id="36" name="Group 36"/>
          <p:cNvGrpSpPr/>
          <p:nvPr/>
        </p:nvGrpSpPr>
        <p:grpSpPr>
          <a:xfrm>
            <a:off x="1954048" y="5214620"/>
            <a:ext cx="665795" cy="665791"/>
            <a:chOff x="4252748" y="4178300"/>
            <a:chExt cx="665795" cy="665791"/>
          </a:xfrm>
        </p:grpSpPr>
        <p:sp>
          <p:nvSpPr>
            <p:cNvPr id="37" name="AutoShape 37"/>
            <p:cNvSpPr/>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38" name="Freeform 38"/>
            <p:cNvSpPr/>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alpha val="100000"/>
              </a:srgbClr>
            </a:solidFill>
          </p:spPr>
        </p:sp>
      </p:grpSp>
      <p:grpSp>
        <p:nvGrpSpPr>
          <p:cNvPr id="39" name="Group 39"/>
          <p:cNvGrpSpPr/>
          <p:nvPr/>
        </p:nvGrpSpPr>
        <p:grpSpPr>
          <a:xfrm>
            <a:off x="10092790" y="5148580"/>
            <a:ext cx="665795" cy="665791"/>
            <a:chOff x="7274660" y="4178300"/>
            <a:chExt cx="665795" cy="665791"/>
          </a:xfrm>
        </p:grpSpPr>
        <p:sp>
          <p:nvSpPr>
            <p:cNvPr id="40" name="AutoShape 40"/>
            <p:cNvSpPr/>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41" name="Freeform 41"/>
            <p:cNvSpPr/>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rgbClr val="FFFFFF">
                <a:alpha val="100000"/>
              </a:srgbClr>
            </a:solidFill>
          </p:spPr>
        </p:sp>
      </p:grpSp>
      <p:pic>
        <p:nvPicPr>
          <p:cNvPr id="2" name="图片 -2147482446" descr="3-1"/>
          <p:cNvPicPr>
            <a:picLocks noChangeAspect="1"/>
          </p:cNvPicPr>
          <p:nvPr>
            <p:custDataLst>
              <p:tags r:id="rId1"/>
            </p:custDataLst>
          </p:nvPr>
        </p:nvPicPr>
        <p:blipFill>
          <a:blip r:embed="rId4"/>
          <a:stretch>
            <a:fillRect/>
          </a:stretch>
        </p:blipFill>
        <p:spPr>
          <a:xfrm>
            <a:off x="2743200" y="1143000"/>
            <a:ext cx="6719570" cy="4831080"/>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数据库设计</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483105" y="1542295"/>
            <a:ext cx="480060" cy="382734"/>
          </a:xfrm>
          <a:prstGeom prst="rect">
            <a:avLst/>
          </a:prstGeom>
          <a:solidFill>
            <a:schemeClr val="accent1">
              <a:lumMod val="75000"/>
              <a:alpha val="100000"/>
            </a:schemeClr>
          </a:solidFill>
        </p:spPr>
      </p:sp>
      <p:sp>
        <p:nvSpPr>
          <p:cNvPr id="3" name="AutoShape 3"/>
          <p:cNvSpPr/>
          <p:nvPr/>
        </p:nvSpPr>
        <p:spPr>
          <a:xfrm>
            <a:off x="6483105" y="3223760"/>
            <a:ext cx="478346" cy="399410"/>
          </a:xfrm>
          <a:prstGeom prst="rect">
            <a:avLst/>
          </a:prstGeom>
          <a:solidFill>
            <a:schemeClr val="accent1">
              <a:alpha val="100000"/>
            </a:schemeClr>
          </a:solidFill>
        </p:spPr>
      </p:sp>
      <p:sp>
        <p:nvSpPr>
          <p:cNvPr id="4" name="AutoShape 4"/>
          <p:cNvSpPr/>
          <p:nvPr/>
        </p:nvSpPr>
        <p:spPr>
          <a:xfrm>
            <a:off x="6483105" y="4805669"/>
            <a:ext cx="478346" cy="413650"/>
          </a:xfrm>
          <a:prstGeom prst="rect">
            <a:avLst/>
          </a:prstGeom>
          <a:solidFill>
            <a:schemeClr val="accent1">
              <a:lumMod val="60000"/>
              <a:lumOff val="40000"/>
              <a:alpha val="100000"/>
            </a:schemeClr>
          </a:solidFill>
        </p:spPr>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选择数据库</a:t>
              </a:r>
            </a:p>
          </p:txBody>
        </p:sp>
      </p:grpSp>
      <p:sp>
        <p:nvSpPr>
          <p:cNvPr id="27" name="TextBox 27"/>
          <p:cNvSpPr txBox="1"/>
          <p:nvPr/>
        </p:nvSpPr>
        <p:spPr>
          <a:xfrm>
            <a:off x="6483105" y="2015068"/>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在开发数据库管理信息系统时，我们需要根据用户需求、系统功能和性能要求等因素来选择后台数据库和相应的数据库访问接口。</a:t>
            </a:r>
          </a:p>
        </p:txBody>
      </p:sp>
      <p:sp>
        <p:nvSpPr>
          <p:cNvPr id="28" name="TextBox 28"/>
          <p:cNvSpPr txBox="1"/>
          <p:nvPr/>
        </p:nvSpPr>
        <p:spPr>
          <a:xfrm>
            <a:off x="7116604" y="3155950"/>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9" name="TextBox 29"/>
          <p:cNvSpPr txBox="1"/>
          <p:nvPr/>
        </p:nvSpPr>
        <p:spPr>
          <a:xfrm>
            <a:off x="6483105" y="3652633"/>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后台数据库的选择需要考虑用户需求、系统功能和性能要求等因素。</a:t>
            </a:r>
          </a:p>
        </p:txBody>
      </p:sp>
      <p:sp>
        <p:nvSpPr>
          <p:cNvPr id="30" name="TextBox 30"/>
          <p:cNvSpPr txBox="1"/>
          <p:nvPr/>
        </p:nvSpPr>
        <p:spPr>
          <a:xfrm>
            <a:off x="7116604" y="4743284"/>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1" name="TextBox 31"/>
          <p:cNvSpPr txBox="1"/>
          <p:nvPr/>
        </p:nvSpPr>
        <p:spPr>
          <a:xfrm>
            <a:off x="6483105" y="5239966"/>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考虑到系统所要管理的数据量比较大，且需要多用户同时运行访问，本项目将使用MySQL作为后台数据库管理平台。</a:t>
            </a:r>
          </a:p>
        </p:txBody>
      </p:sp>
      <p:sp>
        <p:nvSpPr>
          <p:cNvPr id="32" name="TextBox 32"/>
          <p:cNvSpPr txBox="1"/>
          <p:nvPr/>
        </p:nvSpPr>
        <p:spPr>
          <a:xfrm>
            <a:off x="7116604" y="1472796"/>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33" name="AutoShape 33"/>
          <p:cNvSpPr/>
          <p:nvPr/>
        </p:nvSpPr>
        <p:spPr>
          <a:xfrm>
            <a:off x="616886" y="1350481"/>
            <a:ext cx="4929007" cy="4929007"/>
          </a:xfrm>
          <a:prstGeom prst="ellipse">
            <a:avLst/>
          </a:prstGeom>
          <a:solidFill>
            <a:schemeClr val="accent1">
              <a:alpha val="30000"/>
            </a:schemeClr>
          </a:solidFill>
        </p:spPr>
      </p:sp>
      <p:sp>
        <p:nvSpPr>
          <p:cNvPr id="34" name="AutoShape 34"/>
          <p:cNvSpPr/>
          <p:nvPr/>
        </p:nvSpPr>
        <p:spPr>
          <a:xfrm>
            <a:off x="1224015" y="1957609"/>
            <a:ext cx="3714750" cy="3714750"/>
          </a:xfrm>
          <a:prstGeom prst="ellipse">
            <a:avLst/>
          </a:prstGeom>
          <a:solidFill>
            <a:schemeClr val="accent1">
              <a:alpha val="30000"/>
            </a:schemeClr>
          </a:solidFill>
        </p:spPr>
      </p:sp>
      <p:sp>
        <p:nvSpPr>
          <p:cNvPr id="35" name="AutoShape 35"/>
          <p:cNvSpPr/>
          <p:nvPr/>
        </p:nvSpPr>
        <p:spPr>
          <a:xfrm>
            <a:off x="1795515" y="2529109"/>
            <a:ext cx="2571750" cy="2571750"/>
          </a:xfrm>
          <a:prstGeom prst="ellipse">
            <a:avLst/>
          </a:prstGeom>
          <a:solidFill>
            <a:schemeClr val="accent1">
              <a:alpha val="100000"/>
            </a:schemeClr>
          </a:solidFill>
        </p:spPr>
      </p:sp>
      <p:sp>
        <p:nvSpPr>
          <p:cNvPr id="36" name="Freeform 36"/>
          <p:cNvSpPr/>
          <p:nvPr/>
        </p:nvSpPr>
        <p:spPr>
          <a:xfrm>
            <a:off x="2533112" y="3266707"/>
            <a:ext cx="1096555" cy="1096555"/>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3600381" y="1179195"/>
            <a:ext cx="5566410" cy="5224145"/>
          </a:xfrm>
          <a:custGeom>
            <a:avLst/>
            <a:gdLst/>
            <a:ahLst/>
            <a:cxnLst/>
            <a:rect l="l" t="t" r="r" b="b"/>
            <a:pathLst>
              <a:path w="21600" h="2160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accent1">
              <a:alpha val="100000"/>
            </a:schemeClr>
          </a:solidFill>
        </p:spPr>
      </p:sp>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设计数据库结构</a:t>
              </a:r>
            </a:p>
          </p:txBody>
        </p:sp>
      </p:grpSp>
      <p:sp>
        <p:nvSpPr>
          <p:cNvPr id="25" name="TextBox 25"/>
          <p:cNvSpPr txBox="1"/>
          <p:nvPr/>
        </p:nvSpPr>
        <p:spPr>
          <a:xfrm>
            <a:off x="1161234" y="156975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图书信息表book，用来保存图书信息。</a:t>
            </a:r>
          </a:p>
        </p:txBody>
      </p:sp>
      <p:sp>
        <p:nvSpPr>
          <p:cNvPr id="26" name="TextBox 26"/>
          <p:cNvSpPr txBox="1"/>
          <p:nvPr/>
        </p:nvSpPr>
        <p:spPr>
          <a:xfrm>
            <a:off x="1094842" y="415841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图书类型表book_type，用来保存图书类型信息。</a:t>
            </a:r>
          </a:p>
        </p:txBody>
      </p:sp>
      <p:sp>
        <p:nvSpPr>
          <p:cNvPr id="27" name="TextBox 27"/>
          <p:cNvSpPr txBox="1"/>
          <p:nvPr/>
        </p:nvSpPr>
        <p:spPr>
          <a:xfrm>
            <a:off x="6899028" y="1445268"/>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图书借阅信息表borrow，用来保存图书借阅情况信息。</a:t>
            </a:r>
          </a:p>
        </p:txBody>
      </p:sp>
      <p:sp>
        <p:nvSpPr>
          <p:cNvPr id="28" name="TextBox 28"/>
          <p:cNvSpPr txBox="1"/>
          <p:nvPr/>
        </p:nvSpPr>
        <p:spPr>
          <a:xfrm>
            <a:off x="6899028" y="4698220"/>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读者用户信息表reader，用来保存借阅读书的读者信息。</a:t>
            </a:r>
          </a:p>
        </p:txBody>
      </p:sp>
      <p:sp>
        <p:nvSpPr>
          <p:cNvPr id="29" name="TextBox 29"/>
          <p:cNvSpPr txBox="1"/>
          <p:nvPr/>
        </p:nvSpPr>
        <p:spPr>
          <a:xfrm>
            <a:off x="9482164" y="3015139"/>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系统用户信息表user，用来保存系统内的所有用户信息，包括学生和管理员。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系统框架设计</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821867" y="3896294"/>
            <a:ext cx="2573020" cy="2567940"/>
          </a:xfrm>
          <a:custGeom>
            <a:avLst/>
            <a:gdLst/>
            <a:ahLst/>
            <a:cxnLst/>
            <a:rect l="l" t="t"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alpha val="100000"/>
            </a:schemeClr>
          </a:solidFill>
        </p:spPr>
      </p:sp>
      <p:cxnSp>
        <p:nvCxnSpPr>
          <p:cNvPr id="3" name="Connector 3"/>
          <p:cNvCxnSpPr/>
          <p:nvPr/>
        </p:nvCxnSpPr>
        <p:spPr>
          <a:xfrm flipH="1">
            <a:off x="4362496" y="5185660"/>
            <a:ext cx="908728" cy="0"/>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4" name="Connector 4"/>
          <p:cNvCxnSpPr/>
          <p:nvPr/>
        </p:nvCxnSpPr>
        <p:spPr>
          <a:xfrm>
            <a:off x="6118543" y="5185660"/>
            <a:ext cx="1756048" cy="0"/>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5" name="Connector 5"/>
          <p:cNvCxnSpPr/>
          <p:nvPr/>
        </p:nvCxnSpPr>
        <p:spPr>
          <a:xfrm flipV="1">
            <a:off x="6101402" y="3472461"/>
            <a:ext cx="0" cy="654844"/>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6" name="Connector 6"/>
          <p:cNvCxnSpPr/>
          <p:nvPr/>
        </p:nvCxnSpPr>
        <p:spPr>
          <a:xfrm flipH="1" flipV="1">
            <a:off x="4912508" y="3912538"/>
            <a:ext cx="494998" cy="363089"/>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V="1">
            <a:off x="6740069" y="3998248"/>
            <a:ext cx="501771" cy="242369"/>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
        <p:nvSpPr>
          <p:cNvPr id="8" name="AutoShape 8"/>
          <p:cNvSpPr/>
          <p:nvPr/>
        </p:nvSpPr>
        <p:spPr>
          <a:xfrm>
            <a:off x="3160139" y="4638125"/>
            <a:ext cx="1067456" cy="1084278"/>
          </a:xfrm>
          <a:prstGeom prst="ellipse">
            <a:avLst/>
          </a:prstGeom>
          <a:solidFill>
            <a:schemeClr val="accent1">
              <a:lumMod val="75000"/>
              <a:alpha val="100000"/>
            </a:schemeClr>
          </a:solidFill>
        </p:spPr>
      </p:sp>
      <p:sp>
        <p:nvSpPr>
          <p:cNvPr id="9" name="AutoShape 9"/>
          <p:cNvSpPr/>
          <p:nvPr/>
        </p:nvSpPr>
        <p:spPr>
          <a:xfrm>
            <a:off x="3820875" y="2921071"/>
            <a:ext cx="1067456" cy="1084278"/>
          </a:xfrm>
          <a:prstGeom prst="ellipse">
            <a:avLst/>
          </a:prstGeom>
          <a:solidFill>
            <a:schemeClr val="accent1">
              <a:lumMod val="75000"/>
              <a:alpha val="100000"/>
            </a:schemeClr>
          </a:solidFill>
        </p:spPr>
      </p:sp>
      <p:sp>
        <p:nvSpPr>
          <p:cNvPr id="10" name="AutoShape 10"/>
          <p:cNvSpPr/>
          <p:nvPr/>
        </p:nvSpPr>
        <p:spPr>
          <a:xfrm>
            <a:off x="5594450" y="2268841"/>
            <a:ext cx="1067456" cy="1084278"/>
          </a:xfrm>
          <a:prstGeom prst="ellipse">
            <a:avLst/>
          </a:prstGeom>
          <a:solidFill>
            <a:schemeClr val="accent1">
              <a:lumMod val="75000"/>
              <a:alpha val="100000"/>
            </a:schemeClr>
          </a:solidFill>
        </p:spPr>
      </p:sp>
      <p:sp>
        <p:nvSpPr>
          <p:cNvPr id="11" name="AutoShape 11"/>
          <p:cNvSpPr/>
          <p:nvPr/>
        </p:nvSpPr>
        <p:spPr>
          <a:xfrm>
            <a:off x="7192587" y="2921071"/>
            <a:ext cx="1067456" cy="1084278"/>
          </a:xfrm>
          <a:prstGeom prst="ellipse">
            <a:avLst/>
          </a:prstGeom>
          <a:solidFill>
            <a:schemeClr val="accent1">
              <a:lumMod val="75000"/>
              <a:alpha val="100000"/>
            </a:schemeClr>
          </a:solidFill>
        </p:spPr>
      </p:sp>
      <p:sp>
        <p:nvSpPr>
          <p:cNvPr id="12" name="AutoShape 12"/>
          <p:cNvSpPr/>
          <p:nvPr/>
        </p:nvSpPr>
        <p:spPr>
          <a:xfrm>
            <a:off x="7997339" y="4638125"/>
            <a:ext cx="1067456" cy="1084278"/>
          </a:xfrm>
          <a:prstGeom prst="ellipse">
            <a:avLst/>
          </a:prstGeom>
          <a:solidFill>
            <a:schemeClr val="accent1">
              <a:lumMod val="75000"/>
              <a:alpha val="100000"/>
            </a:schemeClr>
          </a:solidFill>
        </p:spPr>
      </p:sp>
      <p:sp>
        <p:nvSpPr>
          <p:cNvPr id="13" name="TextBox 13"/>
          <p:cNvSpPr txBox="1"/>
          <p:nvPr/>
        </p:nvSpPr>
        <p:spPr>
          <a:xfrm>
            <a:off x="378325" y="4638125"/>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打开IntelliJ IDEA新建一个Java工程，工程的目录结构如图3-3所示。</a:t>
            </a:r>
          </a:p>
        </p:txBody>
      </p:sp>
      <p:sp>
        <p:nvSpPr>
          <p:cNvPr id="14" name="TextBox 14"/>
          <p:cNvSpPr txBox="1"/>
          <p:nvPr/>
        </p:nvSpPr>
        <p:spPr>
          <a:xfrm>
            <a:off x="971766" y="2377910"/>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开发工具：IntelliJ IDEA。</a:t>
            </a:r>
          </a:p>
        </p:txBody>
      </p:sp>
      <p:sp>
        <p:nvSpPr>
          <p:cNvPr id="15" name="TextBox 15"/>
          <p:cNvSpPr txBox="1"/>
          <p:nvPr/>
        </p:nvSpPr>
        <p:spPr>
          <a:xfrm>
            <a:off x="4807262" y="1101076"/>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数据库：MySQL；</a:t>
            </a:r>
          </a:p>
        </p:txBody>
      </p:sp>
      <p:sp>
        <p:nvSpPr>
          <p:cNvPr id="16" name="TextBox 16"/>
          <p:cNvSpPr txBox="1"/>
          <p:nvPr/>
        </p:nvSpPr>
        <p:spPr>
          <a:xfrm>
            <a:off x="8445647" y="2446258"/>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导入引用包：第三方框架jFoenix。</a:t>
            </a:r>
          </a:p>
        </p:txBody>
      </p:sp>
      <p:sp>
        <p:nvSpPr>
          <p:cNvPr id="17" name="TextBox 17"/>
          <p:cNvSpPr txBox="1"/>
          <p:nvPr/>
        </p:nvSpPr>
        <p:spPr>
          <a:xfrm>
            <a:off x="9210378" y="4554638"/>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在新建的工程下自动生成“src”目录用以存放源代码。</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开发环境</a:t>
              </a:r>
            </a:p>
          </p:txBody>
        </p:sp>
      </p:grpSp>
      <p:sp>
        <p:nvSpPr>
          <p:cNvPr id="40" name="TextBox 40"/>
          <p:cNvSpPr txBox="1"/>
          <p:nvPr/>
        </p:nvSpPr>
        <p:spPr>
          <a:xfrm>
            <a:off x="5654863" y="251761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41" name="TextBox 41"/>
          <p:cNvSpPr txBox="1"/>
          <p:nvPr/>
        </p:nvSpPr>
        <p:spPr>
          <a:xfrm>
            <a:off x="7272801" y="316984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42" name="TextBox 42"/>
          <p:cNvSpPr txBox="1"/>
          <p:nvPr/>
        </p:nvSpPr>
        <p:spPr>
          <a:xfrm>
            <a:off x="3901089" y="316984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43" name="TextBox 43"/>
          <p:cNvSpPr txBox="1"/>
          <p:nvPr/>
        </p:nvSpPr>
        <p:spPr>
          <a:xfrm>
            <a:off x="3240353" y="4886894"/>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44" name="TextBox 44"/>
          <p:cNvSpPr txBox="1"/>
          <p:nvPr/>
        </p:nvSpPr>
        <p:spPr>
          <a:xfrm>
            <a:off x="8077553" y="4886894"/>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pic>
        <p:nvPicPr>
          <p:cNvPr id="45" name="图片 -2147482444"/>
          <p:cNvPicPr>
            <a:picLocks noChangeAspect="1"/>
          </p:cNvPicPr>
          <p:nvPr>
            <p:custDataLst>
              <p:tags r:id="rId1"/>
            </p:custDataLst>
          </p:nvPr>
        </p:nvPicPr>
        <p:blipFill>
          <a:blip r:embed="rId4"/>
          <a:stretch>
            <a:fillRect/>
          </a:stretch>
        </p:blipFill>
        <p:spPr>
          <a:xfrm>
            <a:off x="7848600" y="152400"/>
            <a:ext cx="3337560" cy="222567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0308" y="4896302"/>
            <a:ext cx="984887" cy="984887"/>
          </a:xfrm>
          <a:prstGeom prst="ellipse">
            <a:avLst/>
          </a:prstGeom>
          <a:solidFill>
            <a:schemeClr val="accent2">
              <a:alpha val="100000"/>
            </a:schemeClr>
          </a:solidFill>
        </p:spPr>
      </p:sp>
      <p:sp>
        <p:nvSpPr>
          <p:cNvPr id="3" name="AutoShape 3"/>
          <p:cNvSpPr/>
          <p:nvPr/>
        </p:nvSpPr>
        <p:spPr>
          <a:xfrm>
            <a:off x="6312500" y="3227524"/>
            <a:ext cx="984887" cy="984887"/>
          </a:xfrm>
          <a:prstGeom prst="ellipse">
            <a:avLst/>
          </a:prstGeom>
          <a:solidFill>
            <a:schemeClr val="accent2">
              <a:alpha val="100000"/>
            </a:schemeClr>
          </a:solidFill>
        </p:spPr>
      </p:sp>
      <p:sp>
        <p:nvSpPr>
          <p:cNvPr id="4" name="AutoShape 4"/>
          <p:cNvSpPr/>
          <p:nvPr/>
        </p:nvSpPr>
        <p:spPr>
          <a:xfrm>
            <a:off x="6312500" y="1652321"/>
            <a:ext cx="984887" cy="984887"/>
          </a:xfrm>
          <a:prstGeom prst="ellipse">
            <a:avLst/>
          </a:prstGeom>
          <a:solidFill>
            <a:schemeClr val="accent2">
              <a:alpha val="100000"/>
            </a:schemeClr>
          </a:solidFill>
        </p:spPr>
      </p:sp>
      <p:sp>
        <p:nvSpPr>
          <p:cNvPr id="5" name="AutoShape 5"/>
          <p:cNvSpPr/>
          <p:nvPr/>
        </p:nvSpPr>
        <p:spPr>
          <a:xfrm>
            <a:off x="611716" y="4884110"/>
            <a:ext cx="984887" cy="984887"/>
          </a:xfrm>
          <a:prstGeom prst="ellipse">
            <a:avLst/>
          </a:prstGeom>
          <a:solidFill>
            <a:schemeClr val="accent2">
              <a:alpha val="100000"/>
            </a:schemeClr>
          </a:solidFill>
        </p:spPr>
      </p:sp>
      <p:sp>
        <p:nvSpPr>
          <p:cNvPr id="6" name="AutoShape 6"/>
          <p:cNvSpPr/>
          <p:nvPr/>
        </p:nvSpPr>
        <p:spPr>
          <a:xfrm>
            <a:off x="611716" y="3215332"/>
            <a:ext cx="984887" cy="984887"/>
          </a:xfrm>
          <a:prstGeom prst="ellipse">
            <a:avLst/>
          </a:prstGeom>
          <a:solidFill>
            <a:schemeClr val="accent2">
              <a:alpha val="100000"/>
            </a:schemeClr>
          </a:solidFill>
        </p:spPr>
      </p:sp>
      <p:sp>
        <p:nvSpPr>
          <p:cNvPr id="7" name="AutoShape 7"/>
          <p:cNvSpPr/>
          <p:nvPr/>
        </p:nvSpPr>
        <p:spPr>
          <a:xfrm>
            <a:off x="611716" y="1652321"/>
            <a:ext cx="984887" cy="984887"/>
          </a:xfrm>
          <a:prstGeom prst="ellipse">
            <a:avLst/>
          </a:prstGeom>
          <a:solidFill>
            <a:schemeClr val="accent2">
              <a:alpha val="100000"/>
            </a:schemeClr>
          </a:solidFill>
        </p:spPr>
      </p:sp>
      <p:sp>
        <p:nvSpPr>
          <p:cNvPr id="8" name="TextBox 8"/>
          <p:cNvSpPr txBox="1"/>
          <p:nvPr/>
        </p:nvSpPr>
        <p:spPr>
          <a:xfrm>
            <a:off x="1596603" y="1542784"/>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因为本实例使用第三方框架jFoenix提高了程序界面发美观性，所以需要事先在其官网下载jar包。</a:t>
            </a:r>
          </a:p>
        </p:txBody>
      </p:sp>
      <p:sp>
        <p:nvSpPr>
          <p:cNvPr id="9" name="TextBox 9"/>
          <p:cNvSpPr txBox="1"/>
          <p:nvPr/>
        </p:nvSpPr>
        <p:spPr>
          <a:xfrm>
            <a:off x="7285195" y="1542784"/>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开源框架jFoenix的官网主页是www.jfoenix.com/，如图3-4所示。</a:t>
            </a:r>
          </a:p>
        </p:txBody>
      </p:sp>
      <p:sp>
        <p:nvSpPr>
          <p:cNvPr id="10" name="TextBox 10"/>
          <p:cNvSpPr txBox="1"/>
          <p:nvPr/>
        </p:nvSpPr>
        <p:spPr>
          <a:xfrm>
            <a:off x="1596603" y="3117987"/>
            <a:ext cx="4416556"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在前面创建的Java工程的主目录中新建一个名为“jar”的包，将刚下载的文件jfoenix-8.0.4.jar拷贝到这个包中。</a:t>
            </a:r>
          </a:p>
        </p:txBody>
      </p:sp>
      <p:sp>
        <p:nvSpPr>
          <p:cNvPr id="11" name="TextBox 11"/>
          <p:cNvSpPr txBox="1"/>
          <p:nvPr/>
        </p:nvSpPr>
        <p:spPr>
          <a:xfrm>
            <a:off x="7285195" y="3117987"/>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因为本项目还用到了MySQL数据库，所以将JDBC MySQL包也一块拷贝到这个包目录中。</a:t>
            </a:r>
          </a:p>
        </p:txBody>
      </p:sp>
      <p:sp>
        <p:nvSpPr>
          <p:cNvPr id="12" name="TextBox 12"/>
          <p:cNvSpPr txBox="1"/>
          <p:nvPr/>
        </p:nvSpPr>
        <p:spPr>
          <a:xfrm>
            <a:off x="1596603" y="4786765"/>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鼠标右键单击jfoenix-8.0.4.jar，在弹出选项中单击“Add as Library…”命令，将此包添加到当前Java工程中。</a:t>
            </a:r>
          </a:p>
        </p:txBody>
      </p:sp>
      <p:sp>
        <p:nvSpPr>
          <p:cNvPr id="13" name="TextBox 13"/>
          <p:cNvSpPr txBox="1"/>
          <p:nvPr/>
        </p:nvSpPr>
        <p:spPr>
          <a:xfrm>
            <a:off x="7285195" y="4786765"/>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用同样的方法将MySQL数据库连接包mysql-connector-java-5.1.7-bin.jar也添加到当前Java工程中。</a:t>
            </a:r>
          </a:p>
        </p:txBody>
      </p:sp>
      <p:sp>
        <p:nvSpPr>
          <p:cNvPr id="14" name="Freeform 14"/>
          <p:cNvSpPr/>
          <p:nvPr/>
        </p:nvSpPr>
        <p:spPr>
          <a:xfrm>
            <a:off x="793456" y="1834061"/>
            <a:ext cx="621407" cy="621407"/>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moveTo>
                  <a:pt x="200025" y="200025"/>
                </a:moveTo>
                <a:lnTo>
                  <a:pt x="95250" y="200025"/>
                </a:lnTo>
                <a:lnTo>
                  <a:pt x="95250" y="209550"/>
                </a:lnTo>
                <a:lnTo>
                  <a:pt x="200025" y="209550"/>
                </a:lnTo>
                <a:lnTo>
                  <a:pt x="200025" y="200025"/>
                </a:lnTo>
                <a:close/>
                <a:moveTo>
                  <a:pt x="200025" y="219075"/>
                </a:moveTo>
                <a:lnTo>
                  <a:pt x="95250" y="219075"/>
                </a:lnTo>
                <a:lnTo>
                  <a:pt x="95250" y="228600"/>
                </a:lnTo>
                <a:lnTo>
                  <a:pt x="200025" y="228600"/>
                </a:lnTo>
                <a:lnTo>
                  <a:pt x="200025" y="219075"/>
                </a:lnTo>
                <a:close/>
                <a:moveTo>
                  <a:pt x="200025" y="238125"/>
                </a:moveTo>
                <a:lnTo>
                  <a:pt x="95250" y="238125"/>
                </a:lnTo>
                <a:lnTo>
                  <a:pt x="95250" y="247650"/>
                </a:lnTo>
                <a:lnTo>
                  <a:pt x="200025" y="247650"/>
                </a:lnTo>
                <a:lnTo>
                  <a:pt x="200025" y="238125"/>
                </a:lnTo>
                <a:close/>
                <a:moveTo>
                  <a:pt x="200025" y="257175"/>
                </a:moveTo>
                <a:lnTo>
                  <a:pt x="95250" y="257175"/>
                </a:lnTo>
                <a:lnTo>
                  <a:pt x="95250" y="266700"/>
                </a:lnTo>
                <a:lnTo>
                  <a:pt x="200025" y="266700"/>
                </a:lnTo>
                <a:lnTo>
                  <a:pt x="200025" y="257175"/>
                </a:lnTo>
                <a:close/>
              </a:path>
            </a:pathLst>
          </a:custGeom>
          <a:solidFill>
            <a:srgbClr val="FFFFFF">
              <a:alpha val="100000"/>
            </a:srgbClr>
          </a:solidFill>
        </p:spPr>
      </p:sp>
      <p:sp>
        <p:nvSpPr>
          <p:cNvPr id="15" name="Freeform 15"/>
          <p:cNvSpPr/>
          <p:nvPr/>
        </p:nvSpPr>
        <p:spPr>
          <a:xfrm>
            <a:off x="6564902" y="1916915"/>
            <a:ext cx="455698" cy="455698"/>
          </a:xfrm>
          <a:custGeom>
            <a:avLst/>
            <a:gdLst/>
            <a:ahLst/>
            <a:cxnLst/>
            <a:rect l="l" t="t" r="r" b="b"/>
            <a:pathLst>
              <a:path w="304800" h="304800">
                <a:moveTo>
                  <a:pt x="76200" y="57150"/>
                </a:moveTo>
                <a:lnTo>
                  <a:pt x="38100" y="19050"/>
                </a:lnTo>
                <a:lnTo>
                  <a:pt x="19050" y="19050"/>
                </a:lnTo>
                <a:lnTo>
                  <a:pt x="19050" y="38100"/>
                </a:lnTo>
                <a:lnTo>
                  <a:pt x="57150" y="76200"/>
                </a:lnTo>
                <a:close/>
                <a:moveTo>
                  <a:pt x="95250" y="0"/>
                </a:moveTo>
                <a:lnTo>
                  <a:pt x="114300" y="0"/>
                </a:lnTo>
                <a:lnTo>
                  <a:pt x="114300" y="38100"/>
                </a:lnTo>
                <a:lnTo>
                  <a:pt x="95250" y="38100"/>
                </a:lnTo>
                <a:close/>
                <a:moveTo>
                  <a:pt x="171450" y="95250"/>
                </a:moveTo>
                <a:lnTo>
                  <a:pt x="209550" y="95250"/>
                </a:lnTo>
                <a:lnTo>
                  <a:pt x="209550" y="114300"/>
                </a:lnTo>
                <a:lnTo>
                  <a:pt x="171450" y="114300"/>
                </a:lnTo>
                <a:close/>
                <a:moveTo>
                  <a:pt x="190500" y="38100"/>
                </a:moveTo>
                <a:lnTo>
                  <a:pt x="190500" y="19050"/>
                </a:lnTo>
                <a:lnTo>
                  <a:pt x="171450" y="19050"/>
                </a:lnTo>
                <a:lnTo>
                  <a:pt x="133350" y="57150"/>
                </a:lnTo>
                <a:lnTo>
                  <a:pt x="152400" y="76200"/>
                </a:lnTo>
                <a:close/>
                <a:moveTo>
                  <a:pt x="0" y="95250"/>
                </a:moveTo>
                <a:lnTo>
                  <a:pt x="38100" y="95250"/>
                </a:lnTo>
                <a:lnTo>
                  <a:pt x="38100" y="114300"/>
                </a:lnTo>
                <a:lnTo>
                  <a:pt x="0" y="114300"/>
                </a:lnTo>
                <a:close/>
                <a:moveTo>
                  <a:pt x="95250" y="171450"/>
                </a:moveTo>
                <a:lnTo>
                  <a:pt x="114300" y="171450"/>
                </a:lnTo>
                <a:lnTo>
                  <a:pt x="114300" y="209550"/>
                </a:lnTo>
                <a:lnTo>
                  <a:pt x="95250" y="209550"/>
                </a:lnTo>
                <a:close/>
                <a:moveTo>
                  <a:pt x="19050" y="171450"/>
                </a:moveTo>
                <a:lnTo>
                  <a:pt x="19050" y="190500"/>
                </a:lnTo>
                <a:lnTo>
                  <a:pt x="38100" y="190500"/>
                </a:lnTo>
                <a:lnTo>
                  <a:pt x="76200" y="152400"/>
                </a:lnTo>
                <a:lnTo>
                  <a:pt x="57150" y="133350"/>
                </a:lnTo>
                <a:close/>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moveTo>
                  <a:pt x="142875" y="161925"/>
                </a:moveTo>
                <a:lnTo>
                  <a:pt x="85725" y="104775"/>
                </a:lnTo>
                <a:lnTo>
                  <a:pt x="104775" y="85725"/>
                </a:lnTo>
                <a:lnTo>
                  <a:pt x="161925" y="142875"/>
                </a:lnTo>
                <a:lnTo>
                  <a:pt x="142875" y="161925"/>
                </a:lnTo>
                <a:close/>
              </a:path>
            </a:pathLst>
          </a:custGeom>
          <a:solidFill>
            <a:srgbClr val="FFFFFF">
              <a:alpha val="100000"/>
            </a:srgbClr>
          </a:solidFill>
        </p:spPr>
      </p:sp>
      <p:sp>
        <p:nvSpPr>
          <p:cNvPr id="16" name="Freeform 16"/>
          <p:cNvSpPr/>
          <p:nvPr/>
        </p:nvSpPr>
        <p:spPr>
          <a:xfrm>
            <a:off x="6551100" y="3478315"/>
            <a:ext cx="483304" cy="483304"/>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
        <p:nvSpPr>
          <p:cNvPr id="17" name="Freeform 17"/>
          <p:cNvSpPr/>
          <p:nvPr/>
        </p:nvSpPr>
        <p:spPr>
          <a:xfrm>
            <a:off x="6530380" y="5087413"/>
            <a:ext cx="524743" cy="5538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8" name="Freeform 18"/>
          <p:cNvSpPr/>
          <p:nvPr/>
        </p:nvSpPr>
        <p:spPr>
          <a:xfrm>
            <a:off x="829809" y="3450697"/>
            <a:ext cx="548701" cy="538540"/>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close/>
              </a:path>
            </a:pathLst>
          </a:custGeom>
          <a:solidFill>
            <a:srgbClr val="FFFFFF">
              <a:alpha val="100000"/>
            </a:srgbClr>
          </a:solidFill>
        </p:spPr>
      </p:sp>
      <p:sp>
        <p:nvSpPr>
          <p:cNvPr id="19" name="Freeform 19"/>
          <p:cNvSpPr/>
          <p:nvPr/>
        </p:nvSpPr>
        <p:spPr>
          <a:xfrm>
            <a:off x="660484" y="4984613"/>
            <a:ext cx="883778" cy="759497"/>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close/>
              </a:path>
            </a:pathLst>
          </a:custGeom>
          <a:solidFill>
            <a:srgbClr val="FFFFFF">
              <a:alpha val="100000"/>
            </a:srgbClr>
          </a:solidFill>
        </p:spPr>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导入引用包</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设计主界面</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3">
            <a:alphaModFix amt="70000"/>
          </a:blip>
          <a:srcRect/>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工具栏则列出系统中常用功能，以按钮的方式展示。</a:t>
            </a: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主界面包括菜单栏、工具栏和工作区。</a:t>
            </a: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菜单栏将系统功能进行归类展示，常用于系统设置或功能管理。</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设计主界面 设计主界面</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1143000" y="762317"/>
            <a:ext cx="2748915" cy="3527425"/>
          </a:xfrm>
          <a:prstGeom prst="rect">
            <a:avLst/>
          </a:prstGeom>
        </p:spPr>
      </p:pic>
      <p:sp>
        <p:nvSpPr>
          <p:cNvPr id="8" name="TextBox 3"/>
          <p:cNvSpPr txBox="1"/>
          <p:nvPr/>
        </p:nvSpPr>
        <p:spPr>
          <a:xfrm>
            <a:off x="4953000" y="1295307"/>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6893359" y="4795838"/>
            <a:ext cx="2808699" cy="807127"/>
          </a:xfrm>
          <a:prstGeom prst="rect">
            <a:avLst/>
          </a:prstGeom>
        </p:spPr>
      </p:pic>
      <p:pic>
        <p:nvPicPr>
          <p:cNvPr id="3" name="Picture 3"/>
          <p:cNvPicPr>
            <a:picLocks noChangeAspect="1"/>
          </p:cNvPicPr>
          <p:nvPr/>
        </p:nvPicPr>
        <p:blipFill>
          <a:blip r:embed="rId4"/>
          <a:srcRect/>
          <a:stretch>
            <a:fillRect/>
          </a:stretch>
        </p:blipFill>
        <p:spPr>
          <a:xfrm>
            <a:off x="2469880" y="4882041"/>
            <a:ext cx="3047547" cy="720923"/>
          </a:xfrm>
          <a:prstGeom prst="rect">
            <a:avLst/>
          </a:prstGeom>
        </p:spPr>
      </p:pic>
      <p:pic>
        <p:nvPicPr>
          <p:cNvPr id="4" name="Picture 4"/>
          <p:cNvPicPr>
            <a:picLocks noChangeAspect="1"/>
          </p:cNvPicPr>
          <p:nvPr/>
        </p:nvPicPr>
        <p:blipFill>
          <a:blip r:embed="rId5"/>
          <a:srcRect/>
          <a:stretch>
            <a:fillRect/>
          </a:stretch>
        </p:blipFill>
        <p:spPr>
          <a:xfrm>
            <a:off x="2431768" y="1914123"/>
            <a:ext cx="2900943" cy="722206"/>
          </a:xfrm>
          <a:prstGeom prst="rect">
            <a:avLst/>
          </a:prstGeom>
        </p:spPr>
      </p:pic>
      <p:pic>
        <p:nvPicPr>
          <p:cNvPr id="5" name="Picture 5"/>
          <p:cNvPicPr>
            <a:picLocks noChangeAspect="1"/>
          </p:cNvPicPr>
          <p:nvPr/>
        </p:nvPicPr>
        <p:blipFill>
          <a:blip r:embed="rId6"/>
          <a:srcRect/>
          <a:stretch>
            <a:fillRect/>
          </a:stretch>
        </p:blipFill>
        <p:spPr>
          <a:xfrm>
            <a:off x="6893359" y="1914123"/>
            <a:ext cx="2808699" cy="722206"/>
          </a:xfrm>
          <a:prstGeom prst="rect">
            <a:avLst/>
          </a:prstGeom>
        </p:spPr>
      </p:pic>
      <p:sp>
        <p:nvSpPr>
          <p:cNvPr id="6" name="Freeform 6"/>
          <p:cNvSpPr/>
          <p:nvPr/>
        </p:nvSpPr>
        <p:spPr>
          <a:xfrm>
            <a:off x="2431768" y="1914123"/>
            <a:ext cx="2938300" cy="67043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7" name="Freeform 7"/>
          <p:cNvSpPr/>
          <p:nvPr/>
        </p:nvSpPr>
        <p:spPr>
          <a:xfrm flipH="1">
            <a:off x="6763758" y="1914123"/>
            <a:ext cx="2938300" cy="67043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8" name="Freeform 8"/>
          <p:cNvSpPr/>
          <p:nvPr/>
        </p:nvSpPr>
        <p:spPr>
          <a:xfrm flipV="1">
            <a:off x="2431768" y="4933967"/>
            <a:ext cx="2938300" cy="66899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9" name="Freeform 9"/>
          <p:cNvSpPr/>
          <p:nvPr/>
        </p:nvSpPr>
        <p:spPr>
          <a:xfrm flipH="1" flipV="1">
            <a:off x="6763758" y="4933967"/>
            <a:ext cx="2938300" cy="66899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10" name="AutoShape 10"/>
          <p:cNvSpPr/>
          <p:nvPr/>
        </p:nvSpPr>
        <p:spPr>
          <a:xfrm>
            <a:off x="600" y="3302475"/>
            <a:ext cx="12192000" cy="1043060"/>
          </a:xfrm>
          <a:prstGeom prst="rect">
            <a:avLst/>
          </a:prstGeom>
          <a:solidFill>
            <a:schemeClr val="accent1">
              <a:lumMod val="60000"/>
              <a:lumOff val="40000"/>
              <a:alpha val="100000"/>
            </a:schemeClr>
          </a:solidFill>
        </p:spPr>
      </p:sp>
      <p:sp>
        <p:nvSpPr>
          <p:cNvPr id="11" name="AutoShape 11"/>
          <p:cNvSpPr/>
          <p:nvPr/>
        </p:nvSpPr>
        <p:spPr>
          <a:xfrm>
            <a:off x="3055347" y="1223169"/>
            <a:ext cx="2122629" cy="609770"/>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12" name="AutoShape 12"/>
          <p:cNvSpPr/>
          <p:nvPr/>
        </p:nvSpPr>
        <p:spPr>
          <a:xfrm>
            <a:off x="2986382" y="2121410"/>
            <a:ext cx="2677636" cy="984885"/>
          </a:xfrm>
          <a:prstGeom prst="rect">
            <a:avLst/>
          </a:prstGeom>
          <a:noFill/>
        </p:spPr>
        <p:txBody>
          <a:bodyPr vert="horz" wrap="square" lIns="82772" tIns="41434" rIns="82772" bIns="41434" rtlCol="0" anchor="t" anchorCtr="0">
            <a:noAutofit/>
          </a:bodyPr>
          <a:lstStyle/>
          <a:p>
            <a:pPr algn="l">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工作区则是进行各功能操作时的区域。</a:t>
            </a:r>
            <a:endParaRPr lang="en-US" sz="1100"/>
          </a:p>
        </p:txBody>
      </p:sp>
      <p:sp>
        <p:nvSpPr>
          <p:cNvPr id="13" name="AutoShape 13"/>
          <p:cNvSpPr/>
          <p:nvPr/>
        </p:nvSpPr>
        <p:spPr>
          <a:xfrm>
            <a:off x="6893359" y="1223169"/>
            <a:ext cx="2136266" cy="609770"/>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14" name="AutoShape 14"/>
          <p:cNvSpPr/>
          <p:nvPr/>
        </p:nvSpPr>
        <p:spPr>
          <a:xfrm>
            <a:off x="6467701" y="2121410"/>
            <a:ext cx="2676525" cy="984885"/>
          </a:xfrm>
          <a:prstGeom prst="rect">
            <a:avLst/>
          </a:prstGeom>
          <a:noFill/>
        </p:spPr>
        <p:txBody>
          <a:bodyPr vert="horz" wrap="square" lIns="82772" tIns="41434" rIns="82772" bIns="41434" rtlCol="0" anchor="t" anchorCtr="0">
            <a:noAutofit/>
          </a:bodyPr>
          <a:lstStyle/>
          <a:p>
            <a:pPr algn="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主界面是整个系统通往各个功能模板的窗口，因此需要将各个功能模板的窗体加入主界面中。</a:t>
            </a:r>
            <a:endParaRPr lang="en-US" sz="1100"/>
          </a:p>
        </p:txBody>
      </p:sp>
      <p:sp>
        <p:nvSpPr>
          <p:cNvPr id="15" name="AutoShape 15"/>
          <p:cNvSpPr/>
          <p:nvPr/>
        </p:nvSpPr>
        <p:spPr>
          <a:xfrm>
            <a:off x="3055347" y="5650443"/>
            <a:ext cx="2277364" cy="578556"/>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16" name="AutoShape 16"/>
          <p:cNvSpPr/>
          <p:nvPr/>
        </p:nvSpPr>
        <p:spPr>
          <a:xfrm>
            <a:off x="2986382" y="4438229"/>
            <a:ext cx="2676525" cy="984885"/>
          </a:xfrm>
          <a:prstGeom prst="rect">
            <a:avLst/>
          </a:prstGeom>
          <a:noFill/>
        </p:spPr>
        <p:txBody>
          <a:bodyPr vert="horz" wrap="square" lIns="82772" tIns="41434" rIns="82772" bIns="41434"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保证各窗体在主界面中布局合理性，让用户方便操作。</a:t>
            </a:r>
            <a:endParaRPr lang="en-US" sz="1100"/>
          </a:p>
        </p:txBody>
      </p:sp>
      <p:sp>
        <p:nvSpPr>
          <p:cNvPr id="17" name="AutoShape 17"/>
          <p:cNvSpPr/>
          <p:nvPr/>
        </p:nvSpPr>
        <p:spPr>
          <a:xfrm>
            <a:off x="6893359" y="5650443"/>
            <a:ext cx="2136266" cy="578556"/>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1100"/>
          </a:p>
        </p:txBody>
      </p:sp>
      <p:sp>
        <p:nvSpPr>
          <p:cNvPr id="18" name="AutoShape 18"/>
          <p:cNvSpPr/>
          <p:nvPr/>
        </p:nvSpPr>
        <p:spPr>
          <a:xfrm>
            <a:off x="6467701" y="4438229"/>
            <a:ext cx="2676525" cy="984885"/>
          </a:xfrm>
          <a:prstGeom prst="rect">
            <a:avLst/>
          </a:prstGeom>
          <a:noFill/>
        </p:spPr>
        <p:txBody>
          <a:bodyPr vert="horz" wrap="square" lIns="82772" tIns="41434" rIns="82772" bIns="41434" rtlCol="0" anchor="t" anchorCtr="0">
            <a:noAutofit/>
          </a:bodyPr>
          <a:lstStyle/>
          <a:p>
            <a:pPr algn="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在主窗体中应加入整个系统的入口函数“main”，通过执行该方法进而执行整个系统。</a:t>
            </a:r>
            <a:endParaRPr lang="en-US" sz="1100"/>
          </a:p>
        </p:txBody>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设计主界面 设计主界面</a:t>
              </a:r>
            </a:p>
          </p:txBody>
        </p:sp>
      </p:grpSp>
      <p:sp>
        <p:nvSpPr>
          <p:cNvPr id="41" name="AutoShape 41"/>
          <p:cNvSpPr/>
          <p:nvPr/>
        </p:nvSpPr>
        <p:spPr>
          <a:xfrm>
            <a:off x="1924526" y="2519839"/>
            <a:ext cx="1044607" cy="1047369"/>
          </a:xfrm>
          <a:prstGeom prst="ellipse">
            <a:avLst/>
          </a:prstGeom>
          <a:solidFill>
            <a:schemeClr val="accent1">
              <a:alpha val="100000"/>
            </a:schemeClr>
          </a:solidFill>
        </p:spPr>
      </p:sp>
      <p:sp>
        <p:nvSpPr>
          <p:cNvPr id="42" name="AutoShape 42"/>
          <p:cNvSpPr/>
          <p:nvPr/>
        </p:nvSpPr>
        <p:spPr>
          <a:xfrm>
            <a:off x="1947577" y="3946970"/>
            <a:ext cx="1044607" cy="1047369"/>
          </a:xfrm>
          <a:prstGeom prst="ellipse">
            <a:avLst/>
          </a:prstGeom>
          <a:solidFill>
            <a:schemeClr val="accent1">
              <a:lumMod val="75000"/>
              <a:alpha val="100000"/>
            </a:schemeClr>
          </a:solidFill>
        </p:spPr>
      </p:sp>
      <p:sp>
        <p:nvSpPr>
          <p:cNvPr id="43" name="AutoShape 43"/>
          <p:cNvSpPr/>
          <p:nvPr/>
        </p:nvSpPr>
        <p:spPr>
          <a:xfrm>
            <a:off x="9180481" y="3974306"/>
            <a:ext cx="1044607" cy="1047369"/>
          </a:xfrm>
          <a:prstGeom prst="ellipse">
            <a:avLst/>
          </a:prstGeom>
          <a:solidFill>
            <a:schemeClr val="accent1">
              <a:lumMod val="75000"/>
              <a:alpha val="100000"/>
            </a:schemeClr>
          </a:solidFill>
        </p:spPr>
      </p:sp>
      <p:sp>
        <p:nvSpPr>
          <p:cNvPr id="44" name="AutoShape 44"/>
          <p:cNvSpPr/>
          <p:nvPr/>
        </p:nvSpPr>
        <p:spPr>
          <a:xfrm>
            <a:off x="9137428" y="2548604"/>
            <a:ext cx="1046035" cy="1047369"/>
          </a:xfrm>
          <a:prstGeom prst="ellipse">
            <a:avLst/>
          </a:prstGeom>
          <a:solidFill>
            <a:schemeClr val="accent1">
              <a:alpha val="100000"/>
            </a:schemeClr>
          </a:solidFill>
        </p:spPr>
      </p:sp>
      <p:sp>
        <p:nvSpPr>
          <p:cNvPr id="45" name="Freeform 45"/>
          <p:cNvSpPr/>
          <p:nvPr/>
        </p:nvSpPr>
        <p:spPr>
          <a:xfrm>
            <a:off x="2220860" y="2861618"/>
            <a:ext cx="451939" cy="363811"/>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46" name="Freeform 46"/>
          <p:cNvSpPr/>
          <p:nvPr/>
        </p:nvSpPr>
        <p:spPr>
          <a:xfrm>
            <a:off x="2222230" y="4203954"/>
            <a:ext cx="495300" cy="495300"/>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rgbClr val="FFFFFF">
              <a:alpha val="100000"/>
            </a:srgbClr>
          </a:solidFill>
        </p:spPr>
      </p:sp>
      <p:sp>
        <p:nvSpPr>
          <p:cNvPr id="47" name="Freeform 47"/>
          <p:cNvSpPr/>
          <p:nvPr/>
        </p:nvSpPr>
        <p:spPr>
          <a:xfrm>
            <a:off x="9388983" y="2800826"/>
            <a:ext cx="542925" cy="542925"/>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p:spPr>
      </p:sp>
      <p:sp>
        <p:nvSpPr>
          <p:cNvPr id="48" name="Freeform 48"/>
          <p:cNvSpPr/>
          <p:nvPr/>
        </p:nvSpPr>
        <p:spPr>
          <a:xfrm>
            <a:off x="9455134" y="4250341"/>
            <a:ext cx="495300" cy="495300"/>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为数据库表添加对应的类</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l="23608" r="23608"/>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类Book用于对数据库中表Book进行操作，读者不必手动去写每个表中字段对应的“get”,”set”方法。</a:t>
            </a: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添加成员变量到Book类中，直接选中要创建getter和setter代码字段，按下alt+insert快捷键，在弹出的窗口中根据需要选择getter或setter。</a:t>
            </a:r>
          </a:p>
        </p:txBody>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Book类</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Borrow类</a:t>
              </a:r>
            </a:p>
          </p:txBody>
        </p:sp>
      </p:grpSp>
      <p:sp>
        <p:nvSpPr>
          <p:cNvPr id="28" name="AutoShape 28"/>
          <p:cNvSpPr/>
          <p:nvPr/>
        </p:nvSpPr>
        <p:spPr>
          <a:xfrm>
            <a:off x="5784437" y="1687163"/>
            <a:ext cx="4496144" cy="565817"/>
          </a:xfrm>
          <a:prstGeom prst="rect">
            <a:avLst/>
          </a:prstGeom>
          <a:solidFill>
            <a:schemeClr val="accent1">
              <a:alpha val="100000"/>
            </a:schemeClr>
          </a:solidFill>
        </p:spPr>
      </p:sp>
      <p:sp>
        <p:nvSpPr>
          <p:cNvPr id="29" name="TextBox 29"/>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30" name="TextBox 30"/>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类Borrow被用于对数据库中表borrow进行定义操作。</a:t>
            </a:r>
          </a:p>
        </p:txBody>
      </p:sp>
      <p:sp>
        <p:nvSpPr>
          <p:cNvPr id="31" name="AutoShape 31"/>
          <p:cNvSpPr/>
          <p:nvPr/>
        </p:nvSpPr>
        <p:spPr>
          <a:xfrm>
            <a:off x="5784437" y="3120755"/>
            <a:ext cx="4496144" cy="565817"/>
          </a:xfrm>
          <a:prstGeom prst="rect">
            <a:avLst/>
          </a:prstGeom>
          <a:solidFill>
            <a:schemeClr val="accent1">
              <a:lumMod val="50000"/>
              <a:alpha val="100000"/>
            </a:schemeClr>
          </a:solidFill>
        </p:spPr>
      </p:sp>
      <p:sp>
        <p:nvSpPr>
          <p:cNvPr id="32" name="TextBox 32"/>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33" name="TextBox 33"/>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它包含了定义borrow表所需的属性和方法。</a:t>
            </a:r>
          </a:p>
        </p:txBody>
      </p:sp>
      <p:sp>
        <p:nvSpPr>
          <p:cNvPr id="34" name="AutoShape 34"/>
          <p:cNvSpPr/>
          <p:nvPr/>
        </p:nvSpPr>
        <p:spPr>
          <a:xfrm>
            <a:off x="5784437" y="4609991"/>
            <a:ext cx="4496144" cy="565817"/>
          </a:xfrm>
          <a:prstGeom prst="rect">
            <a:avLst/>
          </a:prstGeom>
          <a:solidFill>
            <a:schemeClr val="accent1">
              <a:alpha val="100000"/>
            </a:schemeClr>
          </a:solidFill>
        </p:spPr>
      </p:sp>
      <p:sp>
        <p:nvSpPr>
          <p:cNvPr id="35" name="TextBox 35"/>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可以通过该类来操作borrow表，执行各种数据库操作。</a:t>
            </a:r>
          </a:p>
        </p:txBody>
      </p:sp>
      <p:sp>
        <p:nvSpPr>
          <p:cNvPr id="36" name="TextBox 36"/>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类Reader用于对数据库中表reader进行操作。</a:t>
            </a: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它提供了方便的方法来查询、修改和删除数据。</a:t>
            </a: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使用Reader类，您可以轻松地处理数据库中的数据，提高应用程序的性能和可扩展性。</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Reader类</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27474" y="2630710"/>
            <a:ext cx="2226278" cy="2226278"/>
          </a:xfrm>
          <a:prstGeom prst="ellipse">
            <a:avLst/>
          </a:prstGeom>
          <a:solidFill>
            <a:schemeClr val="accent1">
              <a:alpha val="100000"/>
            </a:schemeClr>
          </a:solidFill>
        </p:spPr>
      </p:sp>
      <p:cxnSp>
        <p:nvCxnSpPr>
          <p:cNvPr id="3" name="Connector 3"/>
          <p:cNvCxnSpPr/>
          <p:nvPr/>
        </p:nvCxnSpPr>
        <p:spPr>
          <a:xfrm>
            <a:off x="3728313" y="2422931"/>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cxnSp>
        <p:nvCxnSpPr>
          <p:cNvPr id="4" name="Connector 4"/>
          <p:cNvCxnSpPr/>
          <p:nvPr/>
        </p:nvCxnSpPr>
        <p:spPr>
          <a:xfrm>
            <a:off x="4309187" y="3726659"/>
            <a:ext cx="665253" cy="0"/>
          </a:xfrm>
          <a:prstGeom prst="line">
            <a:avLst/>
          </a:prstGeom>
          <a:ln w="12700">
            <a:solidFill>
              <a:schemeClr val="accent4"/>
            </a:solidFill>
            <a:prstDash val="dash"/>
            <a:headEnd type="none"/>
            <a:tailEnd type="oval"/>
          </a:ln>
        </p:spPr>
        <p:style>
          <a:lnRef idx="0">
            <a:schemeClr val="accent4"/>
          </a:lnRef>
          <a:fillRef idx="1">
            <a:schemeClr val="accent4"/>
          </a:fillRef>
          <a:effectRef idx="0">
            <a:schemeClr val="accent4"/>
          </a:effectRef>
          <a:fontRef idx="minor">
            <a:schemeClr val="lt1"/>
          </a:fontRef>
        </p:style>
      </p:cxnSp>
      <p:cxnSp>
        <p:nvCxnSpPr>
          <p:cNvPr id="5" name="Connector 5"/>
          <p:cNvCxnSpPr/>
          <p:nvPr/>
        </p:nvCxnSpPr>
        <p:spPr>
          <a:xfrm>
            <a:off x="3728313" y="5030388"/>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sp>
        <p:nvSpPr>
          <p:cNvPr id="6" name="AutoShape 6"/>
          <p:cNvSpPr/>
          <p:nvPr/>
        </p:nvSpPr>
        <p:spPr>
          <a:xfrm>
            <a:off x="3098006" y="4715256"/>
            <a:ext cx="630365" cy="630269"/>
          </a:xfrm>
          <a:prstGeom prst="ellipse">
            <a:avLst/>
          </a:prstGeom>
          <a:solidFill>
            <a:schemeClr val="accent1">
              <a:alpha val="100000"/>
            </a:schemeClr>
          </a:solidFill>
        </p:spPr>
      </p:sp>
      <p:grpSp>
        <p:nvGrpSpPr>
          <p:cNvPr id="7" name="Group 7"/>
          <p:cNvGrpSpPr/>
          <p:nvPr/>
        </p:nvGrpSpPr>
        <p:grpSpPr>
          <a:xfrm>
            <a:off x="3242405" y="4895659"/>
            <a:ext cx="352711" cy="269463"/>
            <a:chOff x="3242405" y="4895659"/>
            <a:chExt cx="352711" cy="269463"/>
          </a:xfrm>
        </p:grpSpPr>
        <p:sp>
          <p:nvSpPr>
            <p:cNvPr id="8" name="Freeform 8"/>
            <p:cNvSpPr/>
            <p:nvPr/>
          </p:nvSpPr>
          <p:spPr>
            <a:xfrm>
              <a:off x="3242405" y="4895659"/>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9" name="Freeform 9"/>
            <p:cNvSpPr/>
            <p:nvPr/>
          </p:nvSpPr>
          <p:spPr>
            <a:xfrm>
              <a:off x="3371564" y="4966240"/>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10" name="Group 10"/>
          <p:cNvGrpSpPr/>
          <p:nvPr/>
        </p:nvGrpSpPr>
        <p:grpSpPr>
          <a:xfrm>
            <a:off x="3098006" y="2107787"/>
            <a:ext cx="630365" cy="630269"/>
            <a:chOff x="3098006" y="2107787"/>
            <a:chExt cx="630365" cy="630269"/>
          </a:xfrm>
        </p:grpSpPr>
        <p:sp>
          <p:nvSpPr>
            <p:cNvPr id="11" name="AutoShape 11"/>
            <p:cNvSpPr/>
            <p:nvPr/>
          </p:nvSpPr>
          <p:spPr>
            <a:xfrm>
              <a:off x="3098006" y="2107787"/>
              <a:ext cx="630365" cy="630269"/>
            </a:xfrm>
            <a:prstGeom prst="ellipse">
              <a:avLst/>
            </a:prstGeom>
            <a:solidFill>
              <a:schemeClr val="accent1">
                <a:alpha val="100000"/>
              </a:schemeClr>
            </a:solidFill>
          </p:spPr>
        </p:sp>
        <p:sp>
          <p:nvSpPr>
            <p:cNvPr id="12" name="Freeform 12"/>
            <p:cNvSpPr/>
            <p:nvPr/>
          </p:nvSpPr>
          <p:spPr>
            <a:xfrm>
              <a:off x="3310033" y="225532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3" name="AutoShape 13"/>
          <p:cNvSpPr/>
          <p:nvPr/>
        </p:nvSpPr>
        <p:spPr>
          <a:xfrm>
            <a:off x="3678841" y="3411474"/>
            <a:ext cx="630365" cy="630269"/>
          </a:xfrm>
          <a:prstGeom prst="ellipse">
            <a:avLst/>
          </a:prstGeom>
          <a:solidFill>
            <a:schemeClr val="accent4">
              <a:alpha val="100000"/>
            </a:schemeClr>
          </a:solidFill>
        </p:spPr>
      </p:sp>
      <p:grpSp>
        <p:nvGrpSpPr>
          <p:cNvPr id="14" name="Group 14"/>
          <p:cNvGrpSpPr/>
          <p:nvPr/>
        </p:nvGrpSpPr>
        <p:grpSpPr>
          <a:xfrm>
            <a:off x="3842099" y="3569779"/>
            <a:ext cx="313754" cy="313849"/>
            <a:chOff x="3842099" y="3569779"/>
            <a:chExt cx="313754" cy="313849"/>
          </a:xfrm>
        </p:grpSpPr>
        <p:sp>
          <p:nvSpPr>
            <p:cNvPr id="15" name="Freeform 15"/>
            <p:cNvSpPr/>
            <p:nvPr/>
          </p:nvSpPr>
          <p:spPr>
            <a:xfrm>
              <a:off x="3842099" y="3598926"/>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6" name="Freeform 16"/>
            <p:cNvSpPr/>
            <p:nvPr/>
          </p:nvSpPr>
          <p:spPr>
            <a:xfrm>
              <a:off x="3914965" y="3671697"/>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7" name="Freeform 17"/>
            <p:cNvSpPr/>
            <p:nvPr/>
          </p:nvSpPr>
          <p:spPr>
            <a:xfrm>
              <a:off x="3998309" y="3569779"/>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8" name="Freeform 18"/>
          <p:cNvSpPr/>
          <p:nvPr/>
        </p:nvSpPr>
        <p:spPr>
          <a:xfrm rot="16200000" flipH="1">
            <a:off x="7464743" y="-536734"/>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19" name="Freeform 19"/>
          <p:cNvSpPr/>
          <p:nvPr/>
        </p:nvSpPr>
        <p:spPr>
          <a:xfrm rot="16200000" flipH="1">
            <a:off x="4751927"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0" name="Freeform 20"/>
          <p:cNvSpPr/>
          <p:nvPr/>
        </p:nvSpPr>
        <p:spPr>
          <a:xfrm rot="5400000">
            <a:off x="10177558"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1" name="TextBox 21"/>
          <p:cNvSpPr txBox="1"/>
          <p:nvPr/>
        </p:nvSpPr>
        <p:spPr>
          <a:xfrm>
            <a:off x="5650706" y="2152763"/>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22" name="Freeform 22"/>
          <p:cNvSpPr/>
          <p:nvPr/>
        </p:nvSpPr>
        <p:spPr>
          <a:xfrm rot="16200000" flipH="1">
            <a:off x="7464743" y="766953"/>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4">
              <a:lumMod val="20000"/>
              <a:lumOff val="80000"/>
              <a:alpha val="100000"/>
            </a:schemeClr>
          </a:solidFill>
        </p:spPr>
      </p:sp>
      <p:sp>
        <p:nvSpPr>
          <p:cNvPr id="23" name="Freeform 23"/>
          <p:cNvSpPr/>
          <p:nvPr/>
        </p:nvSpPr>
        <p:spPr>
          <a:xfrm rot="16200000" flipH="1">
            <a:off x="4751927"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4" name="Freeform 24"/>
          <p:cNvSpPr/>
          <p:nvPr/>
        </p:nvSpPr>
        <p:spPr>
          <a:xfrm rot="5400000">
            <a:off x="10177558"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5" name="TextBox 25"/>
          <p:cNvSpPr txBox="1"/>
          <p:nvPr/>
        </p:nvSpPr>
        <p:spPr>
          <a:xfrm>
            <a:off x="5650706" y="3472386"/>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6" name="Freeform 26"/>
          <p:cNvSpPr/>
          <p:nvPr/>
        </p:nvSpPr>
        <p:spPr>
          <a:xfrm rot="16200000" flipH="1">
            <a:off x="7464743" y="2070735"/>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27" name="Freeform 27"/>
          <p:cNvSpPr/>
          <p:nvPr/>
        </p:nvSpPr>
        <p:spPr>
          <a:xfrm rot="16200000" flipH="1">
            <a:off x="4751927"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8" name="Freeform 28"/>
          <p:cNvSpPr/>
          <p:nvPr/>
        </p:nvSpPr>
        <p:spPr>
          <a:xfrm rot="5400000">
            <a:off x="10177558"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9" name="TextBox 29"/>
          <p:cNvSpPr txBox="1"/>
          <p:nvPr/>
        </p:nvSpPr>
        <p:spPr>
          <a:xfrm>
            <a:off x="5650706" y="4802600"/>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0" name="Freeform 30"/>
          <p:cNvSpPr/>
          <p:nvPr/>
        </p:nvSpPr>
        <p:spPr>
          <a:xfrm>
            <a:off x="1877711" y="3429001"/>
            <a:ext cx="725805" cy="725805"/>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31" name="AutoShape 31"/>
          <p:cNvSpPr/>
          <p:nvPr/>
        </p:nvSpPr>
        <p:spPr>
          <a:xfrm>
            <a:off x="6342361" y="1913983"/>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类User用于对数据库中表User进行操作。</a:t>
            </a:r>
            <a:endParaRPr lang="en-US" sz="1100"/>
          </a:p>
        </p:txBody>
      </p:sp>
      <p:sp>
        <p:nvSpPr>
          <p:cNvPr id="32" name="AutoShape 32"/>
          <p:cNvSpPr/>
          <p:nvPr/>
        </p:nvSpPr>
        <p:spPr>
          <a:xfrm>
            <a:off x="6329284" y="3234910"/>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它包含了创建用户、查询用户、更新用户和删除用户等基本操作。</a:t>
            </a:r>
            <a:endParaRPr lang="en-US" sz="1100"/>
          </a:p>
        </p:txBody>
      </p:sp>
      <p:sp>
        <p:nvSpPr>
          <p:cNvPr id="33" name="AutoShape 33"/>
          <p:cNvSpPr/>
          <p:nvPr/>
        </p:nvSpPr>
        <p:spPr>
          <a:xfrm>
            <a:off x="6329284" y="4521452"/>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使得我们对User表的访问更加方便和快捷。</a:t>
            </a:r>
            <a:endParaRPr lang="en-US" sz="1100"/>
          </a:p>
        </p:txBody>
      </p:sp>
      <p:grpSp>
        <p:nvGrpSpPr>
          <p:cNvPr id="34" name="Group 34"/>
          <p:cNvGrpSpPr/>
          <p:nvPr/>
        </p:nvGrpSpPr>
        <p:grpSpPr>
          <a:xfrm>
            <a:off x="454963" y="93878"/>
            <a:ext cx="10641129" cy="914400"/>
            <a:chOff x="454963" y="93878"/>
            <a:chExt cx="10641129" cy="914400"/>
          </a:xfrm>
        </p:grpSpPr>
        <p:sp>
          <p:nvSpPr>
            <p:cNvPr id="35" name="AutoShape 35"/>
            <p:cNvSpPr/>
            <p:nvPr/>
          </p:nvSpPr>
          <p:spPr>
            <a:xfrm>
              <a:off x="454963" y="331168"/>
              <a:ext cx="84147" cy="84147"/>
            </a:xfrm>
            <a:prstGeom prst="ellipse">
              <a:avLst/>
            </a:prstGeom>
            <a:solidFill>
              <a:schemeClr val="accent1">
                <a:alpha val="100000"/>
              </a:schemeClr>
            </a:solidFill>
          </p:spPr>
        </p:sp>
        <p:sp>
          <p:nvSpPr>
            <p:cNvPr id="36" name="AutoShape 36"/>
            <p:cNvSpPr/>
            <p:nvPr/>
          </p:nvSpPr>
          <p:spPr>
            <a:xfrm>
              <a:off x="575049" y="337743"/>
              <a:ext cx="78137" cy="78137"/>
            </a:xfrm>
            <a:prstGeom prst="ellipse">
              <a:avLst/>
            </a:prstGeom>
            <a:solidFill>
              <a:schemeClr val="accent1">
                <a:alpha val="80000"/>
              </a:schemeClr>
            </a:solidFill>
          </p:spPr>
        </p:sp>
        <p:sp>
          <p:nvSpPr>
            <p:cNvPr id="37" name="AutoShape 37"/>
            <p:cNvSpPr/>
            <p:nvPr/>
          </p:nvSpPr>
          <p:spPr>
            <a:xfrm>
              <a:off x="689125" y="339460"/>
              <a:ext cx="74704" cy="74704"/>
            </a:xfrm>
            <a:prstGeom prst="ellipse">
              <a:avLst/>
            </a:prstGeom>
            <a:solidFill>
              <a:schemeClr val="accent1">
                <a:alpha val="60000"/>
              </a:schemeClr>
            </a:solidFill>
          </p:spPr>
        </p:sp>
        <p:sp>
          <p:nvSpPr>
            <p:cNvPr id="38" name="AutoShape 38"/>
            <p:cNvSpPr/>
            <p:nvPr/>
          </p:nvSpPr>
          <p:spPr>
            <a:xfrm>
              <a:off x="799768" y="348430"/>
              <a:ext cx="69238" cy="69238"/>
            </a:xfrm>
            <a:prstGeom prst="ellipse">
              <a:avLst/>
            </a:prstGeom>
            <a:solidFill>
              <a:schemeClr val="accent1">
                <a:alpha val="40000"/>
              </a:schemeClr>
            </a:solidFill>
          </p:spPr>
        </p:sp>
        <p:sp>
          <p:nvSpPr>
            <p:cNvPr id="39" name="AutoShape 39"/>
            <p:cNvSpPr/>
            <p:nvPr/>
          </p:nvSpPr>
          <p:spPr>
            <a:xfrm>
              <a:off x="904945" y="344297"/>
              <a:ext cx="65594" cy="65594"/>
            </a:xfrm>
            <a:prstGeom prst="ellipse">
              <a:avLst/>
            </a:prstGeom>
            <a:solidFill>
              <a:schemeClr val="accent1">
                <a:alpha val="20000"/>
              </a:schemeClr>
            </a:solidFill>
          </p:spPr>
        </p:sp>
        <p:sp>
          <p:nvSpPr>
            <p:cNvPr id="40" name="AutoShape 40"/>
            <p:cNvSpPr/>
            <p:nvPr/>
          </p:nvSpPr>
          <p:spPr>
            <a:xfrm>
              <a:off x="454963" y="448942"/>
              <a:ext cx="84147" cy="84147"/>
            </a:xfrm>
            <a:prstGeom prst="ellipse">
              <a:avLst/>
            </a:prstGeom>
            <a:solidFill>
              <a:schemeClr val="accent1">
                <a:alpha val="100000"/>
              </a:schemeClr>
            </a:solidFill>
          </p:spPr>
        </p:sp>
        <p:sp>
          <p:nvSpPr>
            <p:cNvPr id="41" name="AutoShape 41"/>
            <p:cNvSpPr/>
            <p:nvPr/>
          </p:nvSpPr>
          <p:spPr>
            <a:xfrm>
              <a:off x="575049" y="455517"/>
              <a:ext cx="78137" cy="78137"/>
            </a:xfrm>
            <a:prstGeom prst="ellipse">
              <a:avLst/>
            </a:prstGeom>
            <a:solidFill>
              <a:schemeClr val="accent1">
                <a:alpha val="80000"/>
              </a:schemeClr>
            </a:solidFill>
          </p:spPr>
        </p:sp>
        <p:sp>
          <p:nvSpPr>
            <p:cNvPr id="42" name="AutoShape 42"/>
            <p:cNvSpPr/>
            <p:nvPr/>
          </p:nvSpPr>
          <p:spPr>
            <a:xfrm>
              <a:off x="689125" y="457233"/>
              <a:ext cx="74704" cy="74704"/>
            </a:xfrm>
            <a:prstGeom prst="ellipse">
              <a:avLst/>
            </a:prstGeom>
            <a:solidFill>
              <a:schemeClr val="accent1">
                <a:alpha val="60000"/>
              </a:schemeClr>
            </a:solidFill>
          </p:spPr>
        </p:sp>
        <p:sp>
          <p:nvSpPr>
            <p:cNvPr id="43" name="AutoShape 43"/>
            <p:cNvSpPr/>
            <p:nvPr/>
          </p:nvSpPr>
          <p:spPr>
            <a:xfrm>
              <a:off x="799768" y="466203"/>
              <a:ext cx="69238" cy="69238"/>
            </a:xfrm>
            <a:prstGeom prst="ellipse">
              <a:avLst/>
            </a:prstGeom>
            <a:solidFill>
              <a:schemeClr val="accent1">
                <a:alpha val="40000"/>
              </a:schemeClr>
            </a:solidFill>
          </p:spPr>
        </p:sp>
        <p:sp>
          <p:nvSpPr>
            <p:cNvPr id="44" name="AutoShape 44"/>
            <p:cNvSpPr/>
            <p:nvPr/>
          </p:nvSpPr>
          <p:spPr>
            <a:xfrm>
              <a:off x="904945" y="462070"/>
              <a:ext cx="65594" cy="65594"/>
            </a:xfrm>
            <a:prstGeom prst="ellipse">
              <a:avLst/>
            </a:prstGeom>
            <a:solidFill>
              <a:schemeClr val="accent1">
                <a:alpha val="20000"/>
              </a:schemeClr>
            </a:solidFill>
          </p:spPr>
        </p:sp>
        <p:sp>
          <p:nvSpPr>
            <p:cNvPr id="45" name="AutoShape 45"/>
            <p:cNvSpPr/>
            <p:nvPr/>
          </p:nvSpPr>
          <p:spPr>
            <a:xfrm>
              <a:off x="454963" y="566715"/>
              <a:ext cx="84147" cy="84147"/>
            </a:xfrm>
            <a:prstGeom prst="ellipse">
              <a:avLst/>
            </a:prstGeom>
            <a:solidFill>
              <a:schemeClr val="accent1">
                <a:alpha val="100000"/>
              </a:schemeClr>
            </a:solidFill>
          </p:spPr>
        </p:sp>
        <p:sp>
          <p:nvSpPr>
            <p:cNvPr id="46" name="AutoShape 46"/>
            <p:cNvSpPr/>
            <p:nvPr/>
          </p:nvSpPr>
          <p:spPr>
            <a:xfrm>
              <a:off x="575049" y="573291"/>
              <a:ext cx="78137" cy="78137"/>
            </a:xfrm>
            <a:prstGeom prst="ellipse">
              <a:avLst/>
            </a:prstGeom>
            <a:solidFill>
              <a:schemeClr val="accent1">
                <a:alpha val="80000"/>
              </a:schemeClr>
            </a:solidFill>
          </p:spPr>
        </p:sp>
        <p:sp>
          <p:nvSpPr>
            <p:cNvPr id="47" name="AutoShape 47"/>
            <p:cNvSpPr/>
            <p:nvPr/>
          </p:nvSpPr>
          <p:spPr>
            <a:xfrm>
              <a:off x="689125" y="575007"/>
              <a:ext cx="74704" cy="74704"/>
            </a:xfrm>
            <a:prstGeom prst="ellipse">
              <a:avLst/>
            </a:prstGeom>
            <a:solidFill>
              <a:schemeClr val="accent1">
                <a:alpha val="60000"/>
              </a:schemeClr>
            </a:solidFill>
          </p:spPr>
        </p:sp>
        <p:sp>
          <p:nvSpPr>
            <p:cNvPr id="48" name="AutoShape 48"/>
            <p:cNvSpPr/>
            <p:nvPr/>
          </p:nvSpPr>
          <p:spPr>
            <a:xfrm>
              <a:off x="799768" y="583977"/>
              <a:ext cx="69238" cy="69238"/>
            </a:xfrm>
            <a:prstGeom prst="ellipse">
              <a:avLst/>
            </a:prstGeom>
            <a:solidFill>
              <a:schemeClr val="accent1">
                <a:alpha val="40000"/>
              </a:schemeClr>
            </a:solidFill>
          </p:spPr>
        </p:sp>
        <p:sp>
          <p:nvSpPr>
            <p:cNvPr id="49" name="AutoShape 49"/>
            <p:cNvSpPr/>
            <p:nvPr/>
          </p:nvSpPr>
          <p:spPr>
            <a:xfrm>
              <a:off x="904945" y="579844"/>
              <a:ext cx="65594" cy="65594"/>
            </a:xfrm>
            <a:prstGeom prst="ellipse">
              <a:avLst/>
            </a:prstGeom>
            <a:solidFill>
              <a:schemeClr val="accent1">
                <a:alpha val="20000"/>
              </a:schemeClr>
            </a:solidFill>
          </p:spPr>
        </p:sp>
        <p:sp>
          <p:nvSpPr>
            <p:cNvPr id="50" name="AutoShape 50"/>
            <p:cNvSpPr/>
            <p:nvPr/>
          </p:nvSpPr>
          <p:spPr>
            <a:xfrm>
              <a:off x="454963" y="684489"/>
              <a:ext cx="84147" cy="84147"/>
            </a:xfrm>
            <a:prstGeom prst="ellipse">
              <a:avLst/>
            </a:prstGeom>
            <a:solidFill>
              <a:schemeClr val="accent1">
                <a:alpha val="100000"/>
              </a:schemeClr>
            </a:solidFill>
          </p:spPr>
        </p:sp>
        <p:sp>
          <p:nvSpPr>
            <p:cNvPr id="51" name="AutoShape 51"/>
            <p:cNvSpPr/>
            <p:nvPr/>
          </p:nvSpPr>
          <p:spPr>
            <a:xfrm>
              <a:off x="575049" y="691064"/>
              <a:ext cx="78137" cy="78137"/>
            </a:xfrm>
            <a:prstGeom prst="ellipse">
              <a:avLst/>
            </a:prstGeom>
            <a:solidFill>
              <a:schemeClr val="accent1">
                <a:alpha val="80000"/>
              </a:schemeClr>
            </a:solidFill>
          </p:spPr>
        </p:sp>
        <p:sp>
          <p:nvSpPr>
            <p:cNvPr id="52" name="AutoShape 52"/>
            <p:cNvSpPr/>
            <p:nvPr/>
          </p:nvSpPr>
          <p:spPr>
            <a:xfrm>
              <a:off x="689125" y="692781"/>
              <a:ext cx="74704" cy="74704"/>
            </a:xfrm>
            <a:prstGeom prst="ellipse">
              <a:avLst/>
            </a:prstGeom>
            <a:solidFill>
              <a:schemeClr val="accent1">
                <a:alpha val="60000"/>
              </a:schemeClr>
            </a:solidFill>
          </p:spPr>
        </p:sp>
        <p:sp>
          <p:nvSpPr>
            <p:cNvPr id="53" name="AutoShape 53"/>
            <p:cNvSpPr/>
            <p:nvPr/>
          </p:nvSpPr>
          <p:spPr>
            <a:xfrm>
              <a:off x="799768" y="701751"/>
              <a:ext cx="69238" cy="69238"/>
            </a:xfrm>
            <a:prstGeom prst="ellipse">
              <a:avLst/>
            </a:prstGeom>
            <a:solidFill>
              <a:schemeClr val="accent1">
                <a:alpha val="40000"/>
              </a:schemeClr>
            </a:solidFill>
          </p:spPr>
        </p:sp>
        <p:sp>
          <p:nvSpPr>
            <p:cNvPr id="54" name="AutoShape 54"/>
            <p:cNvSpPr/>
            <p:nvPr/>
          </p:nvSpPr>
          <p:spPr>
            <a:xfrm>
              <a:off x="904945" y="697618"/>
              <a:ext cx="65594" cy="65594"/>
            </a:xfrm>
            <a:prstGeom prst="ellipse">
              <a:avLst/>
            </a:prstGeom>
            <a:solidFill>
              <a:schemeClr val="accent1">
                <a:alpha val="20000"/>
              </a:schemeClr>
            </a:solidFill>
          </p:spPr>
        </p:sp>
        <p:sp>
          <p:nvSpPr>
            <p:cNvPr id="55" name="TextBox 5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User类</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07</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系统登录模块</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通过文件Controller.java实现登录验证功能，确保只有合法的用户才能登录。</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文件Controller.java是一个Java类，它实现了对登录过程的验证功能。</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合法用户能够成功登录，而其他用户则会收到错误提示，告知其输入的用户名或密码不正确。</a:t>
              </a:r>
            </a:p>
          </p:txBody>
        </p:sp>
      </p:grpSp>
      <p:pic>
        <p:nvPicPr>
          <p:cNvPr id="14" name="Picture 14"/>
          <p:cNvPicPr>
            <a:picLocks noChangeAspect="1"/>
          </p:cNvPicPr>
          <p:nvPr/>
        </p:nvPicPr>
        <p:blipFill>
          <a:blip r:embed="rId3"/>
          <a:srcRect l="8179" r="8179"/>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4"/>
          <a:srcRect l="18625" r="18625"/>
          <a:stretch>
            <a:fillRect/>
          </a:stretch>
        </p:blipFill>
        <p:spPr>
          <a:xfrm>
            <a:off x="9353197" y="779822"/>
            <a:ext cx="2231507" cy="2231507"/>
          </a:xfrm>
          <a:prstGeom prst="ellipse">
            <a:avLst/>
          </a:prstGeom>
        </p:spPr>
      </p:pic>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登录验证</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通过文件ForgotPass.java实现修改密码功能，帮助忘记密码的用户修改密码。</a:t>
            </a: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实现修改密码功能，帮助忘记密码的用户修改密码，使用户能够重新设置密码。</a:t>
            </a: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通过文件ForgotPass.java实现修改密码功能，方便忘记密码的用户进行密码修改。</a:t>
            </a: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3"/>
          <a:srcRect t="16667" b="16667"/>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4"/>
          <a:srcRect l="24861" r="24861"/>
          <a:stretch>
            <a:fillRect/>
          </a:stretch>
        </p:blipFill>
        <p:spPr>
          <a:xfrm>
            <a:off x="454963" y="1481576"/>
            <a:ext cx="4240298" cy="4612191"/>
          </a:xfrm>
          <a:prstGeom prst="round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忘记密码</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9555" b="9555"/>
          <a:stretch>
            <a:fillRect/>
          </a:stretch>
        </p:blipFill>
        <p:spPr>
          <a:xfrm>
            <a:off x="3909691" y="1250241"/>
            <a:ext cx="7848600" cy="5248275"/>
          </a:xfrm>
          <a:prstGeom prst="rect">
            <a:avLst/>
          </a:prstGeom>
        </p:spPr>
      </p:pic>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新用户注册</a:t>
              </a: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通过文件UserLogUp.java实现新用户的注册功能，让用户能够便捷地创建账户并登录系统。</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注册功能将添加成都用户信息到系统数据库中，以便用户能够享受系统提供的各项服务。</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3940476" cy="6858000"/>
          </a:xfrm>
          <a:prstGeom prst="rect">
            <a:avLst/>
          </a:prstGeom>
          <a:solidFill>
            <a:schemeClr val="accent1">
              <a:alpha val="100000"/>
            </a:schemeClr>
          </a:solidFill>
        </p:spPr>
      </p:sp>
      <p:sp>
        <p:nvSpPr>
          <p:cNvPr id="3" name="AutoShape 3"/>
          <p:cNvSpPr/>
          <p:nvPr/>
        </p:nvSpPr>
        <p:spPr>
          <a:xfrm>
            <a:off x="-2490705" y="-2630165"/>
            <a:ext cx="5510422" cy="5510422"/>
          </a:xfrm>
          <a:prstGeom prst="ellipse">
            <a:avLst/>
          </a:prstGeom>
          <a:solidFill>
            <a:schemeClr val="accent3">
              <a:lumMod val="20000"/>
              <a:lumOff val="80000"/>
              <a:alpha val="55000"/>
            </a:schemeClr>
          </a:solidFill>
        </p:spPr>
      </p:sp>
      <p:sp>
        <p:nvSpPr>
          <p:cNvPr id="4" name="AutoShape 4"/>
          <p:cNvSpPr/>
          <p:nvPr/>
        </p:nvSpPr>
        <p:spPr>
          <a:xfrm>
            <a:off x="-1370201" y="-1527676"/>
            <a:ext cx="3269415" cy="3269415"/>
          </a:xfrm>
          <a:prstGeom prst="ellipse">
            <a:avLst/>
          </a:prstGeom>
          <a:solidFill>
            <a:schemeClr val="accent1">
              <a:alpha val="67000"/>
            </a:schemeClr>
          </a:solidFill>
        </p:spPr>
      </p:sp>
      <p:sp>
        <p:nvSpPr>
          <p:cNvPr id="5" name="TextBox 5"/>
          <p:cNvSpPr txBox="1"/>
          <p:nvPr/>
        </p:nvSpPr>
        <p:spPr>
          <a:xfrm>
            <a:off x="4805301" y="734568"/>
            <a:ext cx="6559296" cy="5388864"/>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数据库设计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系统框架设计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设计主界面</a:t>
            </a:r>
          </a:p>
        </p:txBody>
      </p:sp>
      <p:sp>
        <p:nvSpPr>
          <p:cNvPr id="6" name="TextBox 6"/>
          <p:cNvSpPr txBox="1"/>
          <p:nvPr/>
        </p:nvSpPr>
        <p:spPr>
          <a:xfrm>
            <a:off x="8719147" y="5955792"/>
            <a:ext cx="4413504" cy="1328928"/>
          </a:xfrm>
          <a:prstGeom prst="rect">
            <a:avLst/>
          </a:prstGeom>
        </p:spPr>
        <p:txBody>
          <a:bodyPr vert="horz" wrap="square" lIns="123825" tIns="123825" rIns="57150" bIns="123825" rtlCol="0" anchor="t" anchorCtr="0">
            <a:spAutoFit/>
          </a:bodyPr>
          <a:lstStyle/>
          <a:p>
            <a:pPr>
              <a:lnSpc>
                <a:spcPct val="112000"/>
              </a:lnSpc>
              <a:spcBef>
                <a:spcPts val="450"/>
              </a:spcBef>
            </a:pPr>
            <a:r>
              <a:rPr lang="en-US" sz="5775" b="1">
                <a:solidFill>
                  <a:schemeClr val="accent3">
                    <a:lumMod val="40000"/>
                    <a:lumOff val="60000"/>
                    <a:alpha val="34000"/>
                  </a:schemeClr>
                </a:solidFill>
                <a:latin typeface="微软雅黑" panose="020B0503020204020204" charset="-122"/>
                <a:ea typeface="微软雅黑" panose="020B0503020204020204" charset="-122"/>
                <a:cs typeface="微软雅黑" panose="020B0503020204020204" charset="-122"/>
              </a:rPr>
              <a:t>contents</a:t>
            </a:r>
          </a:p>
        </p:txBody>
      </p:sp>
      <p:sp>
        <p:nvSpPr>
          <p:cNvPr id="7" name="TextBox 7"/>
          <p:cNvSpPr txBox="1"/>
          <p:nvPr/>
        </p:nvSpPr>
        <p:spPr>
          <a:xfrm>
            <a:off x="155725" y="4193667"/>
            <a:ext cx="3629025" cy="1762125"/>
          </a:xfrm>
          <a:prstGeom prst="rect">
            <a:avLst/>
          </a:prstGeom>
        </p:spPr>
        <p:txBody>
          <a:bodyPr vert="horz" wrap="square" lIns="123825" tIns="123825" rIns="57150" bIns="123825" rtlCol="0" anchor="t" anchorCtr="0">
            <a:spAutoFit/>
          </a:bodyPr>
          <a:lstStyle/>
          <a:p>
            <a:pPr algn="ctr">
              <a:lnSpc>
                <a:spcPct val="125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08</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t"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基本信息管理模块</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637353" y="2404706"/>
            <a:ext cx="670328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271485" y="1863863"/>
            <a:ext cx="3274807" cy="3274807"/>
          </a:xfrm>
          <a:prstGeom prst="ellipse">
            <a:avLst/>
          </a:prstGeom>
          <a:solidFill>
            <a:schemeClr val="accent1">
              <a:alpha val="100000"/>
            </a:schemeClr>
          </a:solidFill>
        </p:spPr>
      </p:sp>
      <p:sp>
        <p:nvSpPr>
          <p:cNvPr id="4" name="AutoShape 4"/>
          <p:cNvSpPr/>
          <p:nvPr/>
        </p:nvSpPr>
        <p:spPr>
          <a:xfrm>
            <a:off x="1218543" y="2058700"/>
            <a:ext cx="692012" cy="692012"/>
          </a:xfrm>
          <a:prstGeom prst="ellipse">
            <a:avLst/>
          </a:prstGeom>
          <a:solidFill>
            <a:schemeClr val="accent1">
              <a:alpha val="100000"/>
            </a:schemeClr>
          </a:solidFill>
        </p:spPr>
      </p:sp>
      <p:sp>
        <p:nvSpPr>
          <p:cNvPr id="5" name="TextBox 5"/>
          <p:cNvSpPr txBox="1"/>
          <p:nvPr/>
        </p:nvSpPr>
        <p:spPr>
          <a:xfrm>
            <a:off x="1218543" y="2152294"/>
            <a:ext cx="692012"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6" name="AutoShape 6"/>
          <p:cNvSpPr/>
          <p:nvPr/>
        </p:nvSpPr>
        <p:spPr>
          <a:xfrm>
            <a:off x="3642991" y="2058700"/>
            <a:ext cx="692012" cy="692012"/>
          </a:xfrm>
          <a:prstGeom prst="ellipse">
            <a:avLst/>
          </a:prstGeom>
          <a:solidFill>
            <a:schemeClr val="accent1">
              <a:alpha val="100000"/>
            </a:schemeClr>
          </a:solidFill>
        </p:spPr>
      </p:sp>
      <p:sp>
        <p:nvSpPr>
          <p:cNvPr id="7" name="TextBox 7"/>
          <p:cNvSpPr txBox="1"/>
          <p:nvPr/>
        </p:nvSpPr>
        <p:spPr>
          <a:xfrm>
            <a:off x="3652135" y="2152294"/>
            <a:ext cx="673724" cy="504825"/>
          </a:xfrm>
          <a:prstGeom prst="rect">
            <a:avLst/>
          </a:prstGeom>
        </p:spPr>
        <p:txBody>
          <a:bodyPr vert="horz" wrap="square" lIns="114300" tIns="57150" rIns="114300" bIns="57150" rtlCol="0" anchor="ctr" anchorCtr="1">
            <a:normAutofit/>
          </a:bodyPr>
          <a:lstStyle/>
          <a:p>
            <a:pPr algn="ctr">
              <a:lnSpc>
                <a:spcPct val="80000"/>
              </a:lnSpc>
              <a:spcBef>
                <a:spcPts val="450"/>
              </a:spcBef>
            </a:pPr>
            <a:r>
              <a:rPr lang="en-US" sz="255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8" name="AutoShape 8"/>
          <p:cNvSpPr/>
          <p:nvPr/>
        </p:nvSpPr>
        <p:spPr>
          <a:xfrm>
            <a:off x="5990360" y="2058700"/>
            <a:ext cx="692012" cy="692012"/>
          </a:xfrm>
          <a:prstGeom prst="ellipse">
            <a:avLst/>
          </a:prstGeom>
          <a:solidFill>
            <a:schemeClr val="accent1">
              <a:alpha val="100000"/>
            </a:schemeClr>
          </a:solidFill>
        </p:spPr>
      </p:sp>
      <p:sp>
        <p:nvSpPr>
          <p:cNvPr id="9" name="TextBox 9"/>
          <p:cNvSpPr txBox="1"/>
          <p:nvPr/>
        </p:nvSpPr>
        <p:spPr>
          <a:xfrm>
            <a:off x="5990360" y="2105497"/>
            <a:ext cx="692012" cy="598419"/>
          </a:xfrm>
          <a:prstGeom prst="rect">
            <a:avLst/>
          </a:prstGeom>
        </p:spPr>
        <p:txBody>
          <a:bodyPr vert="horz" wrap="square" lIns="114300" tIns="57150" rIns="114300" bIns="57150" rtlCol="0" anchor="t" anchorCtr="1">
            <a:normAutofit/>
          </a:bodyPr>
          <a:lstStyle/>
          <a:p>
            <a:pPr algn="ctr">
              <a:lnSpc>
                <a:spcPct val="80000"/>
              </a:lnSpc>
              <a:spcBef>
                <a:spcPts val="450"/>
              </a:spcBef>
            </a:pPr>
            <a:r>
              <a:rPr lang="en-US" sz="27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cxnSp>
        <p:nvCxnSpPr>
          <p:cNvPr id="10" name="Connector 10"/>
          <p:cNvCxnSpPr/>
          <p:nvPr/>
        </p:nvCxnSpPr>
        <p:spPr>
          <a:xfrm>
            <a:off x="273222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1" name="TextBox 11"/>
          <p:cNvSpPr txBox="1"/>
          <p:nvPr/>
        </p:nvSpPr>
        <p:spPr>
          <a:xfrm>
            <a:off x="518866"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读者信息管理功能模块包括：读者信息添加、读者信息修改和删除三个部分。</a:t>
            </a:r>
          </a:p>
        </p:txBody>
      </p:sp>
      <p:sp>
        <p:nvSpPr>
          <p:cNvPr id="12" name="TextBox 12"/>
          <p:cNvSpPr txBox="1"/>
          <p:nvPr/>
        </p:nvSpPr>
        <p:spPr>
          <a:xfrm>
            <a:off x="2875468"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在文件MainUiController.java中编写了对应函数分别实现这三个功能。</a:t>
            </a:r>
          </a:p>
        </p:txBody>
      </p:sp>
      <p:sp>
        <p:nvSpPr>
          <p:cNvPr id="13" name="TextBox 13"/>
          <p:cNvSpPr txBox="1"/>
          <p:nvPr/>
        </p:nvSpPr>
        <p:spPr>
          <a:xfrm>
            <a:off x="5290683" y="3421503"/>
            <a:ext cx="2091366" cy="1397127"/>
          </a:xfrm>
          <a:prstGeom prst="rect">
            <a:avLst/>
          </a:prstGeom>
        </p:spPr>
        <p:txBody>
          <a:bodyPr vert="horz" wrap="square" lIns="114300" tIns="57150" rIns="114300" bIns="57150" rtlCol="0" anchor="t" anchorCtr="0">
            <a:spAutoFit/>
          </a:bodyPr>
          <a:lstStyle/>
          <a:p>
            <a:pPr algn="ctr">
              <a:lnSpc>
                <a:spcPct val="12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初始化界面，添加新的读者，修改读者信息，删除读者信息，显示全部读者信息。</a:t>
            </a:r>
          </a:p>
        </p:txBody>
      </p:sp>
      <p:pic>
        <p:nvPicPr>
          <p:cNvPr id="14" name="Picture 14"/>
          <p:cNvPicPr>
            <a:picLocks noChangeAspect="1"/>
          </p:cNvPicPr>
          <p:nvPr/>
        </p:nvPicPr>
        <p:blipFill>
          <a:blip r:embed="rId3"/>
          <a:srcRect t="778" b="778"/>
          <a:stretch>
            <a:fillRect/>
          </a:stretch>
        </p:blipFill>
        <p:spPr>
          <a:xfrm>
            <a:off x="8376853" y="1993076"/>
            <a:ext cx="3064070" cy="3016380"/>
          </a:xfrm>
          <a:prstGeom prst="ellipse">
            <a:avLst/>
          </a:prstGeom>
        </p:spPr>
      </p:pic>
      <p:cxnSp>
        <p:nvCxnSpPr>
          <p:cNvPr id="15" name="Connector 15"/>
          <p:cNvCxnSpPr/>
          <p:nvPr/>
        </p:nvCxnSpPr>
        <p:spPr>
          <a:xfrm>
            <a:off x="5100616" y="2404706"/>
            <a:ext cx="0" cy="2857056"/>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读者信息管理</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708618" y="1676039"/>
            <a:ext cx="776002" cy="766477"/>
          </a:xfrm>
          <a:prstGeom prst="rect">
            <a:avLst/>
          </a:prstGeom>
        </p:spPr>
        <p:txBody>
          <a:bodyPr vert="horz" wrap="none" lIns="121920" tIns="60960" rIns="121920" bIns="60960" rtlCol="0" anchor="t" anchorCtr="0">
            <a:spAutoFit/>
          </a:bodyPr>
          <a:lstStyle/>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p>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p>
        </p:txBody>
      </p:sp>
      <p:grpSp>
        <p:nvGrpSpPr>
          <p:cNvPr id="3" name="Group 3"/>
          <p:cNvGrpSpPr/>
          <p:nvPr/>
        </p:nvGrpSpPr>
        <p:grpSpPr>
          <a:xfrm>
            <a:off x="5290916" y="2839646"/>
            <a:ext cx="1569720" cy="1569720"/>
            <a:chOff x="5290916" y="2839646"/>
            <a:chExt cx="1569720" cy="1569720"/>
          </a:xfrm>
        </p:grpSpPr>
        <p:sp>
          <p:nvSpPr>
            <p:cNvPr id="4" name="AutoShape 4"/>
            <p:cNvSpPr/>
            <p:nvPr/>
          </p:nvSpPr>
          <p:spPr>
            <a:xfrm>
              <a:off x="5290916" y="2839646"/>
              <a:ext cx="1569720" cy="1569720"/>
            </a:xfrm>
            <a:prstGeom prst="ellipse">
              <a:avLst/>
            </a:prstGeom>
            <a:solidFill>
              <a:schemeClr val="accent1">
                <a:lumMod val="75000"/>
                <a:alpha val="100000"/>
              </a:schemeClr>
            </a:solidFill>
          </p:spPr>
        </p:sp>
        <p:sp>
          <p:nvSpPr>
            <p:cNvPr id="5" name="Freeform 5"/>
            <p:cNvSpPr/>
            <p:nvPr/>
          </p:nvSpPr>
          <p:spPr>
            <a:xfrm>
              <a:off x="5687823" y="3272081"/>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6" name="AutoShape 6"/>
          <p:cNvSpPr/>
          <p:nvPr/>
        </p:nvSpPr>
        <p:spPr>
          <a:xfrm>
            <a:off x="6996028" y="2992432"/>
            <a:ext cx="2221230" cy="1264147"/>
          </a:xfrm>
          <a:prstGeom prst="round2DiagRect">
            <a:avLst/>
          </a:prstGeom>
          <a:solidFill>
            <a:schemeClr val="accent1">
              <a:alpha val="100000"/>
            </a:schemeClr>
          </a:solidFill>
        </p:spPr>
      </p:sp>
      <p:sp>
        <p:nvSpPr>
          <p:cNvPr id="7" name="AutoShape 7"/>
          <p:cNvSpPr/>
          <p:nvPr/>
        </p:nvSpPr>
        <p:spPr>
          <a:xfrm rot="5400000">
            <a:off x="5424910" y="1427204"/>
            <a:ext cx="1342181" cy="1264147"/>
          </a:xfrm>
          <a:prstGeom prst="round2DiagRect">
            <a:avLst/>
          </a:prstGeom>
          <a:solidFill>
            <a:schemeClr val="accent1">
              <a:alpha val="100000"/>
            </a:schemeClr>
          </a:solidFill>
        </p:spPr>
      </p:sp>
      <p:sp>
        <p:nvSpPr>
          <p:cNvPr id="8" name="TextBox 8"/>
          <p:cNvSpPr txBox="1"/>
          <p:nvPr/>
        </p:nvSpPr>
        <p:spPr>
          <a:xfrm>
            <a:off x="5471779" y="1765908"/>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9" name="AutoShape 9"/>
          <p:cNvSpPr/>
          <p:nvPr/>
        </p:nvSpPr>
        <p:spPr>
          <a:xfrm>
            <a:off x="2955487" y="2992432"/>
            <a:ext cx="2221230" cy="1264147"/>
          </a:xfrm>
          <a:prstGeom prst="round2DiagRect">
            <a:avLst/>
          </a:prstGeom>
          <a:solidFill>
            <a:schemeClr val="accent1">
              <a:alpha val="100000"/>
            </a:schemeClr>
          </a:solidFill>
        </p:spPr>
      </p:sp>
      <p:sp>
        <p:nvSpPr>
          <p:cNvPr id="10" name="TextBox 10"/>
          <p:cNvSpPr txBox="1"/>
          <p:nvPr/>
        </p:nvSpPr>
        <p:spPr>
          <a:xfrm>
            <a:off x="2955487"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1" name="AutoShape 11"/>
          <p:cNvSpPr/>
          <p:nvPr/>
        </p:nvSpPr>
        <p:spPr>
          <a:xfrm rot="5400000">
            <a:off x="5426875" y="4565772"/>
            <a:ext cx="1342181" cy="1264147"/>
          </a:xfrm>
          <a:prstGeom prst="round2DiagRect">
            <a:avLst/>
          </a:prstGeom>
          <a:solidFill>
            <a:schemeClr val="accent1">
              <a:alpha val="100000"/>
            </a:schemeClr>
          </a:solidFill>
        </p:spPr>
      </p:sp>
      <p:sp>
        <p:nvSpPr>
          <p:cNvPr id="12" name="TextBox 12"/>
          <p:cNvSpPr txBox="1"/>
          <p:nvPr/>
        </p:nvSpPr>
        <p:spPr>
          <a:xfrm>
            <a:off x="5471779" y="4904476"/>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3" name="TextBox 13"/>
          <p:cNvSpPr txBox="1"/>
          <p:nvPr/>
        </p:nvSpPr>
        <p:spPr>
          <a:xfrm>
            <a:off x="6996028"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读者信息管理</a:t>
              </a:r>
            </a:p>
          </p:txBody>
        </p:sp>
      </p:grpSp>
      <p:sp>
        <p:nvSpPr>
          <p:cNvPr id="36" name="TextBox 36"/>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通过函数add_new_reader()添加新的读者，通过函数alter_rd_reader()修改读者的基本信息。</a:t>
            </a:r>
          </a:p>
        </p:txBody>
      </p:sp>
      <p:sp>
        <p:nvSpPr>
          <p:cNvPr id="37" name="TextBox 37"/>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通过函数getAllReaders()获取并显示系统内的全部读者信息。</a:t>
            </a:r>
          </a:p>
        </p:txBody>
      </p:sp>
      <p:sp>
        <p:nvSpPr>
          <p:cNvPr id="38" name="TextBox 38"/>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首先通过函数rd_reader_delete_search()查询某条要删除的读者信息，然后通过函数delete_rd_reader()删除这条被查询选中的读者。</a:t>
            </a:r>
          </a:p>
        </p:txBody>
      </p:sp>
      <p:sp>
        <p:nvSpPr>
          <p:cNvPr id="39" name="TextBox 39"/>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通过函数rd_reader_alter_search()查询某个读者的信息，输入编号后可以显示中这个读者的详细信息。</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63" r="163"/>
          <a:stretch>
            <a:fillRect/>
          </a:stretch>
        </p:blipFill>
        <p:spPr>
          <a:xfrm>
            <a:off x="3909691" y="1250241"/>
            <a:ext cx="7848600" cy="5248275"/>
          </a:xfrm>
          <a:prstGeom prst="rect">
            <a:avLst/>
          </a:prstGeom>
        </p:spPr>
      </p:pic>
      <p:sp>
        <p:nvSpPr>
          <p:cNvPr id="3" name="AutoShape 3"/>
          <p:cNvSpPr/>
          <p:nvPr/>
        </p:nvSpPr>
        <p:spPr>
          <a:xfrm>
            <a:off x="466496" y="3766754"/>
            <a:ext cx="3974251" cy="2472718"/>
          </a:xfrm>
          <a:prstGeom prst="rect">
            <a:avLst/>
          </a:prstGeom>
          <a:solidFill>
            <a:schemeClr val="accent1">
              <a:lumMod val="75000"/>
              <a:alpha val="76862"/>
            </a:schemeClr>
          </a:solidFill>
        </p:spPr>
      </p:sp>
      <p:sp>
        <p:nvSpPr>
          <p:cNvPr id="4" name="AutoShape 4"/>
          <p:cNvSpPr/>
          <p:nvPr/>
        </p:nvSpPr>
        <p:spPr>
          <a:xfrm>
            <a:off x="563624" y="1824409"/>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本系统的图书信息管理包含图书类别管理、添加图书、修改图书和删除图书功能，其中图书类别管理功只有一个添加新类别功能。</a:t>
            </a:r>
            <a:endParaRPr lang="en-US" sz="1100"/>
          </a:p>
        </p:txBody>
      </p:sp>
      <p:sp>
        <p:nvSpPr>
          <p:cNvPr id="5" name="AutoShape 5"/>
          <p:cNvSpPr/>
          <p:nvPr/>
        </p:nvSpPr>
        <p:spPr>
          <a:xfrm>
            <a:off x="601724" y="431596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通过函数ts_book_add()实现添加图书信息功能</a:t>
            </a:r>
            <a:endParaRPr lang="en-US" sz="1100"/>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图书信息管理</a:t>
              </a:r>
            </a:p>
          </p:txBody>
        </p:sp>
      </p:grpSp>
      <p:sp>
        <p:nvSpPr>
          <p:cNvPr id="28" name="AutoShape 28"/>
          <p:cNvSpPr/>
          <p:nvPr/>
        </p:nvSpPr>
        <p:spPr>
          <a:xfrm>
            <a:off x="601724" y="3976765"/>
            <a:ext cx="2936423" cy="339195"/>
          </a:xfrm>
          <a:prstGeom prst="rect">
            <a:avLst/>
          </a:prstGeom>
          <a:noFill/>
        </p:spPr>
        <p:txBody>
          <a:bodyPr vert="horz" wrap="square" lIns="91440" tIns="45720" rIns="91440" bIns="45720" rtlCol="0" anchor="t" anchorCtr="0">
            <a:noAutofit/>
          </a:bodyPr>
          <a:lstStyle/>
          <a:p>
            <a:pPr algn="just">
              <a:defRPr/>
            </a:pPr>
            <a:r>
              <a:rPr lang="en-US" sz="1575" b="1">
                <a:solidFill>
                  <a:srgbClr val="FFFFFF">
                    <a:alpha val="100000"/>
                  </a:srgbClr>
                </a:solidFill>
                <a:latin typeface="微软雅黑" panose="020B0503020204020204" charset="-122"/>
                <a:ea typeface="微软雅黑" panose="020B0503020204020204" charset="-122"/>
                <a:cs typeface="微软雅黑" panose="020B0503020204020204" charset="-122"/>
              </a:rPr>
              <a:t>添加图书信息</a:t>
            </a:r>
            <a:endParaRPr lang="en-US" sz="1100"/>
          </a:p>
        </p:txBody>
      </p:sp>
      <p:sp>
        <p:nvSpPr>
          <p:cNvPr id="29" name="AutoShape 29"/>
          <p:cNvSpPr/>
          <p:nvPr/>
        </p:nvSpPr>
        <p:spPr>
          <a:xfrm>
            <a:off x="563624" y="1405309"/>
            <a:ext cx="2936423" cy="339195"/>
          </a:xfrm>
          <a:prstGeom prst="rect">
            <a:avLst/>
          </a:prstGeom>
          <a:noFill/>
        </p:spPr>
        <p:txBody>
          <a:bodyPr vert="horz" wrap="square" lIns="91440" tIns="45720" rIns="91440" bIns="45720" rtlCol="0" anchor="t" anchorCtr="0">
            <a:noAutofit/>
          </a:bodyPr>
          <a:lstStyle/>
          <a:p>
            <a:pPr algn="just">
              <a:defRPr/>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添加新类别</a:t>
            </a:r>
            <a:endParaRPr lang="en-US" sz="11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本项目的核心是借书和还书模块，我们首先看借书模块的实现过程。通过函数js_confirm_start()实现单击确认按钮后的借书处理功能</a:t>
            </a: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编写函数tf_js_book_id_keyEvent()，输入id图书编号并且按下回车键后会显示对应的图书信息</a:t>
            </a: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编写函数js_reader_id_keyEvent()，输入读者编号后显示对应的读者信息</a:t>
            </a: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借书处理模块</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41061" y="1169291"/>
            <a:ext cx="2281112" cy="2281112"/>
          </a:xfrm>
          <a:prstGeom prst="ellipse">
            <a:avLst/>
          </a:prstGeom>
          <a:solidFill>
            <a:schemeClr val="accent2">
              <a:lumMod val="75000"/>
              <a:alpha val="100000"/>
            </a:schemeClr>
          </a:solidFill>
        </p:spPr>
      </p:sp>
      <p:sp>
        <p:nvSpPr>
          <p:cNvPr id="3" name="Freeform 3"/>
          <p:cNvSpPr/>
          <p:nvPr/>
        </p:nvSpPr>
        <p:spPr>
          <a:xfrm>
            <a:off x="6177468" y="1976779"/>
            <a:ext cx="608297" cy="60829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
        <p:nvSpPr>
          <p:cNvPr id="4" name="AutoShape 4"/>
          <p:cNvSpPr/>
          <p:nvPr/>
        </p:nvSpPr>
        <p:spPr>
          <a:xfrm>
            <a:off x="4569827" y="2585076"/>
            <a:ext cx="1911789" cy="1911789"/>
          </a:xfrm>
          <a:prstGeom prst="ellipse">
            <a:avLst/>
          </a:prstGeom>
          <a:solidFill>
            <a:schemeClr val="accent2">
              <a:lumMod val="60000"/>
              <a:lumOff val="40000"/>
              <a:alpha val="100000"/>
            </a:schemeClr>
          </a:solidFill>
        </p:spPr>
      </p:sp>
      <p:sp>
        <p:nvSpPr>
          <p:cNvPr id="5" name="Freeform 5"/>
          <p:cNvSpPr/>
          <p:nvPr/>
        </p:nvSpPr>
        <p:spPr>
          <a:xfrm>
            <a:off x="5156399" y="3235877"/>
            <a:ext cx="738646" cy="610186"/>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6" name="AutoShape 6"/>
          <p:cNvSpPr/>
          <p:nvPr/>
        </p:nvSpPr>
        <p:spPr>
          <a:xfrm>
            <a:off x="5905908" y="3792072"/>
            <a:ext cx="1520741" cy="1520741"/>
          </a:xfrm>
          <a:prstGeom prst="ellipse">
            <a:avLst/>
          </a:prstGeom>
          <a:solidFill>
            <a:schemeClr val="accent1">
              <a:alpha val="100000"/>
            </a:schemeClr>
          </a:solidFill>
        </p:spPr>
      </p:sp>
      <p:sp>
        <p:nvSpPr>
          <p:cNvPr id="7" name="Freeform 7"/>
          <p:cNvSpPr/>
          <p:nvPr/>
        </p:nvSpPr>
        <p:spPr>
          <a:xfrm>
            <a:off x="6301722" y="4207073"/>
            <a:ext cx="729113" cy="690739"/>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8" name="AutoShape 8"/>
          <p:cNvSpPr/>
          <p:nvPr/>
        </p:nvSpPr>
        <p:spPr>
          <a:xfrm>
            <a:off x="5227005" y="4767462"/>
            <a:ext cx="1336080" cy="1336080"/>
          </a:xfrm>
          <a:prstGeom prst="ellipse">
            <a:avLst/>
          </a:prstGeom>
          <a:solidFill>
            <a:schemeClr val="accent3">
              <a:lumMod val="60000"/>
              <a:lumOff val="40000"/>
              <a:alpha val="100000"/>
            </a:schemeClr>
          </a:solidFill>
        </p:spPr>
      </p:sp>
      <p:sp>
        <p:nvSpPr>
          <p:cNvPr id="9" name="Freeform 9"/>
          <p:cNvSpPr/>
          <p:nvPr/>
        </p:nvSpPr>
        <p:spPr>
          <a:xfrm>
            <a:off x="5633397" y="5196504"/>
            <a:ext cx="523295" cy="4779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0" name="TextBox 10"/>
          <p:cNvSpPr txBox="1"/>
          <p:nvPr/>
        </p:nvSpPr>
        <p:spPr>
          <a:xfrm>
            <a:off x="7879079" y="1866934"/>
            <a:ext cx="3905250" cy="885825"/>
          </a:xfrm>
          <a:prstGeom prst="rect">
            <a:avLst/>
          </a:prstGeom>
        </p:spPr>
        <p:txBody>
          <a:bodyPr vert="horz" wrap="square" lIns="123825" tIns="123825" rIns="57150" bIns="123825" rtlCol="0" anchor="t"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通过函数tf_hs_reader_id_keyEvent ()监听读者的id号输入，输入id并且按下回车键后会显示对应的借书信息。</a:t>
            </a:r>
          </a:p>
        </p:txBody>
      </p:sp>
      <p:sp>
        <p:nvSpPr>
          <p:cNvPr id="11" name="TextBox 11"/>
          <p:cNvSpPr txBox="1"/>
          <p:nvPr/>
        </p:nvSpPr>
        <p:spPr>
          <a:xfrm>
            <a:off x="7622173" y="4109530"/>
            <a:ext cx="4029075" cy="885825"/>
          </a:xfrm>
          <a:prstGeom prst="rect">
            <a:avLst/>
          </a:prstGeom>
        </p:spPr>
        <p:txBody>
          <a:bodyPr vert="horz" wrap="square" lIns="123825" tIns="123825" rIns="57150" bIns="123825" rtlCol="0" anchor="ctr"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编写函数getReaderBorrowRecord()获取读者的借书信息。</a:t>
            </a:r>
          </a:p>
        </p:txBody>
      </p:sp>
      <p:sp>
        <p:nvSpPr>
          <p:cNvPr id="12" name="TextBox 12"/>
          <p:cNvSpPr txBox="1"/>
          <p:nvPr/>
        </p:nvSpPr>
        <p:spPr>
          <a:xfrm>
            <a:off x="653186" y="4992590"/>
            <a:ext cx="43434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编写函数huanshu_start()，点击还书按钮后实现还书操作。</a:t>
            </a:r>
          </a:p>
        </p:txBody>
      </p:sp>
      <p:sp>
        <p:nvSpPr>
          <p:cNvPr id="13" name="TextBox 13"/>
          <p:cNvSpPr txBox="1"/>
          <p:nvPr/>
        </p:nvSpPr>
        <p:spPr>
          <a:xfrm>
            <a:off x="454963" y="3098058"/>
            <a:ext cx="39243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编写函数tf_hs_reader_id_keyEvent()，当还书成功后用于刷新界面。</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还书处理模块</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09</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数据操作</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3">
            <a:alphaModFix amt="70000"/>
          </a:blip>
          <a:srcRect l="29089" r="29089"/>
          <a:stretch>
            <a:fillRect/>
          </a:stretch>
        </p:blipFill>
        <p:spPr>
          <a:xfrm>
            <a:off x="161995" y="1165346"/>
            <a:ext cx="4300144" cy="5733525"/>
          </a:xfrm>
          <a:prstGeom prst="parallelogram">
            <a:avLst/>
          </a:prstGeom>
        </p:spPr>
      </p:pic>
      <p:sp>
        <p:nvSpPr>
          <p:cNvPr id="4" name="AutoShape 4"/>
          <p:cNvSpPr/>
          <p:nvPr/>
        </p:nvSpPr>
        <p:spPr>
          <a:xfrm>
            <a:off x="3908867" y="1360418"/>
            <a:ext cx="701468" cy="550104"/>
          </a:xfrm>
          <a:prstGeom prst="rect">
            <a:avLst/>
          </a:prstGeom>
          <a:solidFill>
            <a:schemeClr val="accent2">
              <a:alpha val="100000"/>
            </a:schemeClr>
          </a:solidFill>
        </p:spPr>
      </p:sp>
      <p:sp>
        <p:nvSpPr>
          <p:cNvPr id="5" name="AutoShape 5"/>
          <p:cNvSpPr/>
          <p:nvPr/>
        </p:nvSpPr>
        <p:spPr>
          <a:xfrm>
            <a:off x="4351619" y="1360418"/>
            <a:ext cx="550104" cy="550104"/>
          </a:xfrm>
          <a:prstGeom prst="ellipse">
            <a:avLst/>
          </a:prstGeom>
          <a:solidFill>
            <a:schemeClr val="accent2">
              <a:alpha val="100000"/>
            </a:schemeClr>
          </a:solidFill>
        </p:spPr>
      </p:sp>
      <p:sp>
        <p:nvSpPr>
          <p:cNvPr id="6" name="AutoShape 6"/>
          <p:cNvSpPr/>
          <p:nvPr/>
        </p:nvSpPr>
        <p:spPr>
          <a:xfrm>
            <a:off x="3633815" y="1360418"/>
            <a:ext cx="550104" cy="550104"/>
          </a:xfrm>
          <a:prstGeom prst="ellipse">
            <a:avLst/>
          </a:prstGeom>
          <a:solidFill>
            <a:schemeClr val="accent2">
              <a:alpha val="100000"/>
            </a:schemeClr>
          </a:solidFill>
        </p:spPr>
      </p:sp>
      <p:sp>
        <p:nvSpPr>
          <p:cNvPr id="7" name="TextBox 7"/>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8" name="TextBox 8"/>
          <p:cNvSpPr txBox="1"/>
          <p:nvPr/>
        </p:nvSpPr>
        <p:spPr>
          <a:xfrm>
            <a:off x="5285808" y="1193510"/>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本书前面介绍的功能模块都涉及到了和数据库操作相关的功能，例如添加、修改、删除图书，借书和还书处理等。</a:t>
            </a:r>
          </a:p>
        </p:txBody>
      </p:sp>
      <p:sp>
        <p:nvSpPr>
          <p:cNvPr id="9" name="AutoShape 9"/>
          <p:cNvSpPr/>
          <p:nvPr/>
        </p:nvSpPr>
        <p:spPr>
          <a:xfrm>
            <a:off x="3469283" y="3099207"/>
            <a:ext cx="701468" cy="550104"/>
          </a:xfrm>
          <a:prstGeom prst="rect">
            <a:avLst/>
          </a:prstGeom>
          <a:solidFill>
            <a:schemeClr val="accent2">
              <a:alpha val="100000"/>
            </a:schemeClr>
          </a:solidFill>
        </p:spPr>
      </p:sp>
      <p:sp>
        <p:nvSpPr>
          <p:cNvPr id="10" name="AutoShape 10"/>
          <p:cNvSpPr/>
          <p:nvPr/>
        </p:nvSpPr>
        <p:spPr>
          <a:xfrm>
            <a:off x="3912035" y="3099207"/>
            <a:ext cx="550104" cy="550104"/>
          </a:xfrm>
          <a:prstGeom prst="ellipse">
            <a:avLst/>
          </a:prstGeom>
          <a:solidFill>
            <a:schemeClr val="accent2">
              <a:alpha val="100000"/>
            </a:schemeClr>
          </a:solidFill>
        </p:spPr>
      </p:sp>
      <p:sp>
        <p:nvSpPr>
          <p:cNvPr id="11" name="AutoShape 11"/>
          <p:cNvSpPr/>
          <p:nvPr/>
        </p:nvSpPr>
        <p:spPr>
          <a:xfrm>
            <a:off x="3194231" y="3099207"/>
            <a:ext cx="550104" cy="550104"/>
          </a:xfrm>
          <a:prstGeom prst="ellipse">
            <a:avLst/>
          </a:prstGeom>
          <a:solidFill>
            <a:schemeClr val="accent2">
              <a:alpha val="100000"/>
            </a:schemeClr>
          </a:solidFill>
        </p:spPr>
      </p:sp>
      <p:sp>
        <p:nvSpPr>
          <p:cNvPr id="12" name="TextBox 12"/>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4805461" y="2932299"/>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为了实现业务逻辑与数据操作的分离，我们将数据库数据的具体操作封装到了一个单独文件DataBaseUtil.java中。</a:t>
            </a:r>
          </a:p>
        </p:txBody>
      </p:sp>
      <p:sp>
        <p:nvSpPr>
          <p:cNvPr id="14" name="AutoShape 14"/>
          <p:cNvSpPr/>
          <p:nvPr/>
        </p:nvSpPr>
        <p:spPr>
          <a:xfrm>
            <a:off x="3068208" y="4837996"/>
            <a:ext cx="701468" cy="550104"/>
          </a:xfrm>
          <a:prstGeom prst="rect">
            <a:avLst/>
          </a:prstGeom>
          <a:solidFill>
            <a:schemeClr val="accent2">
              <a:alpha val="100000"/>
            </a:schemeClr>
          </a:solidFill>
        </p:spPr>
      </p:sp>
      <p:sp>
        <p:nvSpPr>
          <p:cNvPr id="15" name="AutoShape 15"/>
          <p:cNvSpPr/>
          <p:nvPr/>
        </p:nvSpPr>
        <p:spPr>
          <a:xfrm>
            <a:off x="3510960" y="4837996"/>
            <a:ext cx="550104" cy="550104"/>
          </a:xfrm>
          <a:prstGeom prst="ellipse">
            <a:avLst/>
          </a:prstGeom>
          <a:solidFill>
            <a:schemeClr val="accent2">
              <a:alpha val="100000"/>
            </a:schemeClr>
          </a:solidFill>
        </p:spPr>
      </p:sp>
      <p:sp>
        <p:nvSpPr>
          <p:cNvPr id="16" name="AutoShape 16"/>
          <p:cNvSpPr/>
          <p:nvPr/>
        </p:nvSpPr>
        <p:spPr>
          <a:xfrm>
            <a:off x="2793156" y="4837996"/>
            <a:ext cx="550104" cy="550104"/>
          </a:xfrm>
          <a:prstGeom prst="ellipse">
            <a:avLst/>
          </a:prstGeom>
          <a:solidFill>
            <a:schemeClr val="accent2">
              <a:alpha val="100000"/>
            </a:schemeClr>
          </a:solidFill>
        </p:spPr>
      </p:sp>
      <p:sp>
        <p:nvSpPr>
          <p:cNvPr id="17" name="TextBox 17"/>
          <p:cNvSpPr txBox="1"/>
          <p:nvPr/>
        </p:nvSpPr>
        <p:spPr>
          <a:xfrm>
            <a:off x="2841924"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8" name="TextBox 18"/>
          <p:cNvSpPr txBox="1"/>
          <p:nvPr/>
        </p:nvSpPr>
        <p:spPr>
          <a:xfrm>
            <a:off x="4462139" y="4671088"/>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用户登录验证：编写函数checkReader()，功能是建立和系统数据库的连接，查询当前登录用户的信息是否是系统合法用户，合法则登录信息，不合法则提示非法登录信息。</a:t>
            </a:r>
          </a:p>
        </p:txBody>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数据操作</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3">
            <a:alphaModFix amt="70000"/>
          </a:blip>
          <a:srcRect l="19971" r="19971"/>
          <a:stretch>
            <a:fillRect/>
          </a:stretch>
        </p:blipFill>
        <p:spPr>
          <a:xfrm>
            <a:off x="161995" y="1165346"/>
            <a:ext cx="4300144" cy="5733525"/>
          </a:xfrm>
          <a:prstGeom prst="parallelogram">
            <a:avLst/>
          </a:prstGeom>
        </p:spPr>
      </p:pic>
      <p:sp>
        <p:nvSpPr>
          <p:cNvPr id="4" name="TextBox 4"/>
          <p:cNvSpPr txBox="1"/>
          <p:nvPr/>
        </p:nvSpPr>
        <p:spPr>
          <a:xfrm>
            <a:off x="5272221" y="1165346"/>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获取图书信息</a:t>
            </a:r>
          </a:p>
        </p:txBody>
      </p:sp>
      <p:sp>
        <p:nvSpPr>
          <p:cNvPr id="5" name="AutoShape 5"/>
          <p:cNvSpPr/>
          <p:nvPr/>
        </p:nvSpPr>
        <p:spPr>
          <a:xfrm>
            <a:off x="3908867" y="1360418"/>
            <a:ext cx="701468" cy="550104"/>
          </a:xfrm>
          <a:prstGeom prst="rect">
            <a:avLst/>
          </a:prstGeom>
          <a:solidFill>
            <a:schemeClr val="accent2">
              <a:alpha val="100000"/>
            </a:schemeClr>
          </a:solidFill>
        </p:spPr>
      </p:sp>
      <p:sp>
        <p:nvSpPr>
          <p:cNvPr id="6" name="AutoShape 6"/>
          <p:cNvSpPr/>
          <p:nvPr/>
        </p:nvSpPr>
        <p:spPr>
          <a:xfrm>
            <a:off x="4351619" y="1360418"/>
            <a:ext cx="550104" cy="550104"/>
          </a:xfrm>
          <a:prstGeom prst="ellipse">
            <a:avLst/>
          </a:prstGeom>
          <a:solidFill>
            <a:schemeClr val="accent2">
              <a:alpha val="100000"/>
            </a:schemeClr>
          </a:solidFill>
        </p:spPr>
      </p:sp>
      <p:sp>
        <p:nvSpPr>
          <p:cNvPr id="7" name="AutoShape 7"/>
          <p:cNvSpPr/>
          <p:nvPr/>
        </p:nvSpPr>
        <p:spPr>
          <a:xfrm>
            <a:off x="3633815" y="1360418"/>
            <a:ext cx="550104" cy="550104"/>
          </a:xfrm>
          <a:prstGeom prst="ellipse">
            <a:avLst/>
          </a:prstGeom>
          <a:solidFill>
            <a:schemeClr val="accent2">
              <a:alpha val="100000"/>
            </a:schemeClr>
          </a:solidFill>
        </p:spPr>
      </p:sp>
      <p:sp>
        <p:nvSpPr>
          <p:cNvPr id="8" name="TextBox 8"/>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5272221" y="1692114"/>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编写函数getBook()，查询系统数据库中的图书信息，并将图书信息显示在窗体界面中。</a:t>
            </a:r>
          </a:p>
        </p:txBody>
      </p:sp>
      <p:sp>
        <p:nvSpPr>
          <p:cNvPr id="10" name="TextBox 10"/>
          <p:cNvSpPr txBox="1"/>
          <p:nvPr/>
        </p:nvSpPr>
        <p:spPr>
          <a:xfrm>
            <a:off x="4832636" y="2904135"/>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获取读者信息</a:t>
            </a:r>
          </a:p>
        </p:txBody>
      </p:sp>
      <p:sp>
        <p:nvSpPr>
          <p:cNvPr id="11" name="AutoShape 11"/>
          <p:cNvSpPr/>
          <p:nvPr/>
        </p:nvSpPr>
        <p:spPr>
          <a:xfrm>
            <a:off x="3469283" y="3099207"/>
            <a:ext cx="701468" cy="550104"/>
          </a:xfrm>
          <a:prstGeom prst="rect">
            <a:avLst/>
          </a:prstGeom>
          <a:solidFill>
            <a:schemeClr val="accent2">
              <a:alpha val="100000"/>
            </a:schemeClr>
          </a:solidFill>
        </p:spPr>
      </p:sp>
      <p:sp>
        <p:nvSpPr>
          <p:cNvPr id="12" name="AutoShape 12"/>
          <p:cNvSpPr/>
          <p:nvPr/>
        </p:nvSpPr>
        <p:spPr>
          <a:xfrm>
            <a:off x="3912035" y="3099207"/>
            <a:ext cx="550104" cy="550104"/>
          </a:xfrm>
          <a:prstGeom prst="ellipse">
            <a:avLst/>
          </a:prstGeom>
          <a:solidFill>
            <a:schemeClr val="accent2">
              <a:alpha val="100000"/>
            </a:schemeClr>
          </a:solidFill>
        </p:spPr>
      </p:sp>
      <p:sp>
        <p:nvSpPr>
          <p:cNvPr id="13" name="AutoShape 13"/>
          <p:cNvSpPr/>
          <p:nvPr/>
        </p:nvSpPr>
        <p:spPr>
          <a:xfrm>
            <a:off x="3194231" y="3099207"/>
            <a:ext cx="550104" cy="550104"/>
          </a:xfrm>
          <a:prstGeom prst="ellipse">
            <a:avLst/>
          </a:prstGeom>
          <a:solidFill>
            <a:schemeClr val="accent2">
              <a:alpha val="100000"/>
            </a:schemeClr>
          </a:solidFill>
        </p:spPr>
      </p:sp>
      <p:sp>
        <p:nvSpPr>
          <p:cNvPr id="14" name="TextBox 14"/>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5" name="TextBox 15"/>
          <p:cNvSpPr txBox="1"/>
          <p:nvPr/>
        </p:nvSpPr>
        <p:spPr>
          <a:xfrm>
            <a:off x="4832636" y="3430903"/>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编写函数getReader()，功能是根据编号参数查询数据库中这名读者的信息。</a:t>
            </a:r>
          </a:p>
        </p:txBody>
      </p:sp>
      <p:sp>
        <p:nvSpPr>
          <p:cNvPr id="16" name="TextBox 16"/>
          <p:cNvSpPr txBox="1"/>
          <p:nvPr/>
        </p:nvSpPr>
        <p:spPr>
          <a:xfrm>
            <a:off x="4431562" y="4642924"/>
            <a:ext cx="6288526" cy="755904"/>
          </a:xfrm>
          <a:prstGeom prst="rect">
            <a:avLst/>
          </a:prstGeom>
        </p:spPr>
        <p:txBody>
          <a:bodyPr vert="horz" wrap="square" lIns="123825" tIns="123825" rIns="57150" bIns="123825" rtlCol="0" anchor="t" anchorCtr="0">
            <a:spAutoFit/>
          </a:bodyPr>
          <a:lstStyle/>
          <a:p>
            <a:pPr>
              <a:lnSpc>
                <a:spcPct val="14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添加借阅记录信息</a:t>
            </a:r>
          </a:p>
        </p:txBody>
      </p:sp>
      <p:sp>
        <p:nvSpPr>
          <p:cNvPr id="17" name="AutoShape 17"/>
          <p:cNvSpPr/>
          <p:nvPr/>
        </p:nvSpPr>
        <p:spPr>
          <a:xfrm>
            <a:off x="3068208" y="4837996"/>
            <a:ext cx="701468" cy="550104"/>
          </a:xfrm>
          <a:prstGeom prst="rect">
            <a:avLst/>
          </a:prstGeom>
          <a:solidFill>
            <a:schemeClr val="accent2">
              <a:alpha val="100000"/>
            </a:schemeClr>
          </a:solidFill>
        </p:spPr>
      </p:sp>
      <p:sp>
        <p:nvSpPr>
          <p:cNvPr id="18" name="AutoShape 18"/>
          <p:cNvSpPr/>
          <p:nvPr/>
        </p:nvSpPr>
        <p:spPr>
          <a:xfrm>
            <a:off x="3510960" y="4837996"/>
            <a:ext cx="550104" cy="550104"/>
          </a:xfrm>
          <a:prstGeom prst="ellipse">
            <a:avLst/>
          </a:prstGeom>
          <a:solidFill>
            <a:schemeClr val="accent2">
              <a:alpha val="100000"/>
            </a:schemeClr>
          </a:solidFill>
        </p:spPr>
      </p:sp>
      <p:sp>
        <p:nvSpPr>
          <p:cNvPr id="19" name="AutoShape 19"/>
          <p:cNvSpPr/>
          <p:nvPr/>
        </p:nvSpPr>
        <p:spPr>
          <a:xfrm>
            <a:off x="2793156" y="4837996"/>
            <a:ext cx="550104" cy="550104"/>
          </a:xfrm>
          <a:prstGeom prst="ellipse">
            <a:avLst/>
          </a:prstGeom>
          <a:solidFill>
            <a:schemeClr val="accent2">
              <a:alpha val="100000"/>
            </a:schemeClr>
          </a:solidFill>
        </p:spPr>
      </p:sp>
      <p:sp>
        <p:nvSpPr>
          <p:cNvPr id="20" name="TextBox 20"/>
          <p:cNvSpPr txBox="1"/>
          <p:nvPr/>
        </p:nvSpPr>
        <p:spPr>
          <a:xfrm>
            <a:off x="2878500"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21" name="TextBox 21"/>
          <p:cNvSpPr txBox="1"/>
          <p:nvPr/>
        </p:nvSpPr>
        <p:spPr>
          <a:xfrm>
            <a:off x="4431562" y="5169692"/>
            <a:ext cx="6124237" cy="134112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编写函数addNewBorrow()，功能是向数据库中添加新的借阅图书信息，在添加借阅时需要使用函数isAlreadyBorrowed()验证当前被借图书是否已经被借阅。</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数据操作</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11828" y="1585714"/>
            <a:ext cx="98308" cy="1200172"/>
          </a:xfrm>
          <a:prstGeom prst="rect">
            <a:avLst/>
          </a:prstGeom>
          <a:solidFill>
            <a:schemeClr val="accent1">
              <a:alpha val="100000"/>
            </a:schemeClr>
          </a:solidFill>
        </p:spPr>
      </p:sp>
      <p:sp>
        <p:nvSpPr>
          <p:cNvPr id="3" name="TextBox 3"/>
          <p:cNvSpPr txBox="1"/>
          <p:nvPr/>
        </p:nvSpPr>
        <p:spPr>
          <a:xfrm>
            <a:off x="1003860" y="1688405"/>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添加新书信息：编写函数addNewBook()，功能是向数据库中添加新的图书信息。</a:t>
            </a:r>
          </a:p>
        </p:txBody>
      </p:sp>
      <p:sp>
        <p:nvSpPr>
          <p:cNvPr id="4" name="AutoShape 4"/>
          <p:cNvSpPr/>
          <p:nvPr/>
        </p:nvSpPr>
        <p:spPr>
          <a:xfrm>
            <a:off x="811828" y="3104653"/>
            <a:ext cx="98308" cy="1200172"/>
          </a:xfrm>
          <a:prstGeom prst="rect">
            <a:avLst/>
          </a:prstGeom>
          <a:solidFill>
            <a:schemeClr val="accent1">
              <a:alpha val="100000"/>
            </a:schemeClr>
          </a:solidFill>
        </p:spPr>
      </p:sp>
      <p:sp>
        <p:nvSpPr>
          <p:cNvPr id="5" name="TextBox 5"/>
          <p:cNvSpPr txBox="1"/>
          <p:nvPr/>
        </p:nvSpPr>
        <p:spPr>
          <a:xfrm>
            <a:off x="1003860" y="3207344"/>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除此之外，在文件DataBaseUtil.java中还提供了其他功能模块的数据库处理功能，例如查询用户信息、修改图书信息、删除图书信息、添加读者信息、修改读者信息等等。</a:t>
            </a:r>
          </a:p>
        </p:txBody>
      </p:sp>
      <p:sp>
        <p:nvSpPr>
          <p:cNvPr id="6" name="AutoShape 6"/>
          <p:cNvSpPr/>
          <p:nvPr/>
        </p:nvSpPr>
        <p:spPr>
          <a:xfrm>
            <a:off x="811828" y="4623592"/>
            <a:ext cx="98308" cy="1200172"/>
          </a:xfrm>
          <a:prstGeom prst="rect">
            <a:avLst/>
          </a:prstGeom>
          <a:solidFill>
            <a:schemeClr val="accent1">
              <a:alpha val="100000"/>
            </a:schemeClr>
          </a:solidFill>
        </p:spPr>
      </p:sp>
      <p:sp>
        <p:nvSpPr>
          <p:cNvPr id="7" name="TextBox 7"/>
          <p:cNvSpPr txBox="1"/>
          <p:nvPr/>
        </p:nvSpPr>
        <p:spPr>
          <a:xfrm>
            <a:off x="1003860" y="4726283"/>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为了节省本书篇幅，在书中不再讲解这些功能的具体实现过程。</a:t>
            </a:r>
          </a:p>
        </p:txBody>
      </p:sp>
      <p:pic>
        <p:nvPicPr>
          <p:cNvPr id="8" name="Picture 8"/>
          <p:cNvPicPr>
            <a:picLocks noChangeAspect="1"/>
          </p:cNvPicPr>
          <p:nvPr/>
        </p:nvPicPr>
        <p:blipFill>
          <a:blip r:embed="rId3">
            <a:alphaModFix/>
          </a:blip>
          <a:srcRect l="11875" r="11875"/>
          <a:stretch>
            <a:fillRect/>
          </a:stretch>
        </p:blipFill>
        <p:spPr>
          <a:xfrm>
            <a:off x="7082496" y="1585714"/>
            <a:ext cx="4305846" cy="4305846"/>
          </a:xfrm>
          <a:prstGeom prst="rect">
            <a:avLst/>
          </a:prstGeom>
        </p:spPr>
      </p:pic>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数据操作</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3940476" cy="6858000"/>
          </a:xfrm>
          <a:prstGeom prst="rect">
            <a:avLst/>
          </a:prstGeom>
          <a:solidFill>
            <a:schemeClr val="accent1">
              <a:alpha val="100000"/>
            </a:schemeClr>
          </a:solidFill>
        </p:spPr>
      </p:sp>
      <p:sp>
        <p:nvSpPr>
          <p:cNvPr id="3" name="AutoShape 3"/>
          <p:cNvSpPr/>
          <p:nvPr/>
        </p:nvSpPr>
        <p:spPr>
          <a:xfrm>
            <a:off x="-2490705" y="-2630165"/>
            <a:ext cx="5510422" cy="5510422"/>
          </a:xfrm>
          <a:prstGeom prst="ellipse">
            <a:avLst/>
          </a:prstGeom>
          <a:solidFill>
            <a:schemeClr val="accent3">
              <a:lumMod val="20000"/>
              <a:lumOff val="80000"/>
              <a:alpha val="55000"/>
            </a:schemeClr>
          </a:solidFill>
        </p:spPr>
      </p:sp>
      <p:sp>
        <p:nvSpPr>
          <p:cNvPr id="4" name="AutoShape 4"/>
          <p:cNvSpPr/>
          <p:nvPr/>
        </p:nvSpPr>
        <p:spPr>
          <a:xfrm>
            <a:off x="-1370201" y="-1527676"/>
            <a:ext cx="3269415" cy="3269415"/>
          </a:xfrm>
          <a:prstGeom prst="ellipse">
            <a:avLst/>
          </a:prstGeom>
          <a:solidFill>
            <a:schemeClr val="accent1">
              <a:alpha val="67000"/>
            </a:schemeClr>
          </a:solidFill>
        </p:spPr>
      </p:sp>
      <p:sp>
        <p:nvSpPr>
          <p:cNvPr id="5" name="TextBox 5"/>
          <p:cNvSpPr txBox="1"/>
          <p:nvPr/>
        </p:nvSpPr>
        <p:spPr>
          <a:xfrm>
            <a:off x="4805301" y="734568"/>
            <a:ext cx="6559296" cy="5388864"/>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为数据库表添加对应的类</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系统登录模块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基本信息管理模块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数据操作</a:t>
            </a:r>
          </a:p>
        </p:txBody>
      </p:sp>
      <p:sp>
        <p:nvSpPr>
          <p:cNvPr id="6" name="TextBox 6"/>
          <p:cNvSpPr txBox="1"/>
          <p:nvPr/>
        </p:nvSpPr>
        <p:spPr>
          <a:xfrm>
            <a:off x="8719147" y="5955792"/>
            <a:ext cx="4413504" cy="1328928"/>
          </a:xfrm>
          <a:prstGeom prst="rect">
            <a:avLst/>
          </a:prstGeom>
        </p:spPr>
        <p:txBody>
          <a:bodyPr vert="horz" wrap="square" lIns="123825" tIns="123825" rIns="57150" bIns="123825" rtlCol="0" anchor="t" anchorCtr="0">
            <a:spAutoFit/>
          </a:bodyPr>
          <a:lstStyle/>
          <a:p>
            <a:pPr>
              <a:lnSpc>
                <a:spcPct val="112000"/>
              </a:lnSpc>
              <a:spcBef>
                <a:spcPts val="450"/>
              </a:spcBef>
            </a:pPr>
            <a:r>
              <a:rPr lang="en-US" sz="5775" b="1">
                <a:solidFill>
                  <a:schemeClr val="accent3">
                    <a:lumMod val="40000"/>
                    <a:lumOff val="60000"/>
                    <a:alpha val="34000"/>
                  </a:schemeClr>
                </a:solidFill>
                <a:latin typeface="微软雅黑" panose="020B0503020204020204" charset="-122"/>
                <a:ea typeface="微软雅黑" panose="020B0503020204020204" charset="-122"/>
                <a:cs typeface="微软雅黑" panose="020B0503020204020204" charset="-122"/>
              </a:rPr>
              <a:t>contents</a:t>
            </a:r>
          </a:p>
        </p:txBody>
      </p:sp>
      <p:sp>
        <p:nvSpPr>
          <p:cNvPr id="7" name="TextBox 7"/>
          <p:cNvSpPr txBox="1"/>
          <p:nvPr/>
        </p:nvSpPr>
        <p:spPr>
          <a:xfrm>
            <a:off x="155725" y="4193667"/>
            <a:ext cx="3629025" cy="1762125"/>
          </a:xfrm>
          <a:prstGeom prst="rect">
            <a:avLst/>
          </a:prstGeom>
        </p:spPr>
        <p:txBody>
          <a:bodyPr vert="horz" wrap="square" lIns="123825" tIns="123825" rIns="57150" bIns="123825" rtlCol="0" anchor="t" anchorCtr="0">
            <a:spAutoFit/>
          </a:bodyPr>
          <a:lstStyle/>
          <a:p>
            <a:pPr algn="ctr">
              <a:lnSpc>
                <a:spcPct val="125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1143000" y="762317"/>
            <a:ext cx="2748915" cy="3527425"/>
          </a:xfrm>
          <a:prstGeom prst="rect">
            <a:avLst/>
          </a:prstGeom>
        </p:spPr>
      </p:pic>
      <p:sp>
        <p:nvSpPr>
          <p:cNvPr id="8" name="TextBox 3"/>
          <p:cNvSpPr txBox="1"/>
          <p:nvPr/>
        </p:nvSpPr>
        <p:spPr>
          <a:xfrm>
            <a:off x="4953000" y="1295307"/>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718101" y="2107486"/>
            <a:ext cx="8755798" cy="1609725"/>
          </a:xfrm>
          <a:prstGeom prst="rect">
            <a:avLst/>
          </a:prstGeom>
        </p:spPr>
        <p:txBody>
          <a:bodyPr vert="horz" wrap="square" lIns="114300" tIns="57150" rIns="114300" bIns="57150" rtlCol="0" anchor="t" anchorCtr="0">
            <a:spAutoFit/>
          </a:bodyPr>
          <a:lstStyle/>
          <a:p>
            <a:pPr algn="ctr">
              <a:lnSpc>
                <a:spcPct val="64000"/>
              </a:lnSpc>
            </a:pPr>
            <a:r>
              <a:rPr lang="en-US" sz="10725" b="1">
                <a:solidFill>
                  <a:schemeClr val="dk1">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624029" y="3724145"/>
            <a:ext cx="4940198" cy="494995"/>
          </a:xfrm>
          <a:prstGeom prst="rect">
            <a:avLst/>
          </a:prstGeom>
        </p:spPr>
        <p:txBody>
          <a:bodyPr vert="horz" wrap="square" lIns="114300" tIns="57150" rIns="114300" bIns="57150" rtlCol="0" anchor="t" anchorCtr="0">
            <a:spAutoFit/>
          </a:bodyPr>
          <a:lstStyle/>
          <a:p>
            <a:pPr algn="ctr">
              <a:lnSpc>
                <a:spcPct val="64000"/>
              </a:lnSpc>
            </a:pPr>
            <a:r>
              <a:rPr lang="en-US" sz="2700">
                <a:solidFill>
                  <a:schemeClr val="dk1">
                    <a:alpha val="100000"/>
                  </a:schemeClr>
                </a:solidFill>
                <a:latin typeface="微软雅黑" panose="020B0503020204020204" charset="-122"/>
                <a:ea typeface="微软雅黑" panose="020B0503020204020204" charset="-122"/>
                <a:cs typeface="微软雅黑" panose="020B0503020204020204" charset="-122"/>
              </a:rPr>
              <a:t>感谢观看</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背景介绍</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429970" y="1598804"/>
            <a:ext cx="3048265" cy="4557583"/>
          </a:xfrm>
          <a:prstGeom prst="roundRect">
            <a:avLst>
              <a:gd name="adj" fmla="val 12098"/>
            </a:avLst>
          </a:prstGeom>
          <a:solidFill>
            <a:schemeClr val="accent2">
              <a:alpha val="100000"/>
            </a:schemeClr>
          </a:solidFill>
        </p:spPr>
      </p:sp>
      <p:sp>
        <p:nvSpPr>
          <p:cNvPr id="3" name="AutoShape 3"/>
          <p:cNvSpPr/>
          <p:nvPr/>
        </p:nvSpPr>
        <p:spPr>
          <a:xfrm>
            <a:off x="4533906" y="1447444"/>
            <a:ext cx="3048265" cy="4708942"/>
          </a:xfrm>
          <a:prstGeom prst="roundRect">
            <a:avLst>
              <a:gd name="adj" fmla="val 11601"/>
            </a:avLst>
          </a:prstGeom>
          <a:solidFill>
            <a:schemeClr val="accent1">
              <a:alpha val="100000"/>
            </a:schemeClr>
          </a:solidFill>
        </p:spPr>
      </p:sp>
      <p:sp>
        <p:nvSpPr>
          <p:cNvPr id="4" name="AutoShape 4"/>
          <p:cNvSpPr/>
          <p:nvPr/>
        </p:nvSpPr>
        <p:spPr>
          <a:xfrm>
            <a:off x="653186" y="1689619"/>
            <a:ext cx="3048265" cy="4466767"/>
          </a:xfrm>
          <a:prstGeom prst="roundRect">
            <a:avLst>
              <a:gd name="adj" fmla="val 12098"/>
            </a:avLst>
          </a:prstGeom>
          <a:solidFill>
            <a:schemeClr val="accent2">
              <a:alpha val="100000"/>
            </a:schemeClr>
          </a:solidFill>
        </p:spPr>
      </p:sp>
      <p:pic>
        <p:nvPicPr>
          <p:cNvPr id="5" name="Picture 5"/>
          <p:cNvPicPr>
            <a:picLocks noChangeAspect="1"/>
          </p:cNvPicPr>
          <p:nvPr/>
        </p:nvPicPr>
        <p:blipFill>
          <a:blip r:embed="rId3"/>
          <a:srcRect l="7125" r="7125"/>
          <a:stretch>
            <a:fillRect/>
          </a:stretch>
        </p:blipFill>
        <p:spPr>
          <a:xfrm>
            <a:off x="652455" y="1326357"/>
            <a:ext cx="3050440" cy="3050440"/>
          </a:xfrm>
          <a:prstGeom prst="roundRect">
            <a:avLst/>
          </a:prstGeom>
        </p:spPr>
      </p:pic>
      <p:pic>
        <p:nvPicPr>
          <p:cNvPr id="6" name="Picture 6"/>
          <p:cNvPicPr>
            <a:picLocks noChangeAspect="1"/>
          </p:cNvPicPr>
          <p:nvPr/>
        </p:nvPicPr>
        <p:blipFill>
          <a:blip r:embed="rId4"/>
          <a:srcRect l="17417" r="17417"/>
          <a:stretch>
            <a:fillRect/>
          </a:stretch>
        </p:blipFill>
        <p:spPr>
          <a:xfrm>
            <a:off x="4533906" y="1327357"/>
            <a:ext cx="3079664" cy="3079664"/>
          </a:xfrm>
          <a:prstGeom prst="roundRect">
            <a:avLst/>
          </a:prstGeom>
        </p:spPr>
      </p:pic>
      <p:pic>
        <p:nvPicPr>
          <p:cNvPr id="7" name="Picture 7"/>
          <p:cNvPicPr>
            <a:picLocks noChangeAspect="1"/>
          </p:cNvPicPr>
          <p:nvPr/>
        </p:nvPicPr>
        <p:blipFill>
          <a:blip r:embed="rId5"/>
          <a:srcRect l="16208" r="16208"/>
          <a:stretch>
            <a:fillRect/>
          </a:stretch>
        </p:blipFill>
        <p:spPr>
          <a:xfrm>
            <a:off x="8429970" y="1327357"/>
            <a:ext cx="3079664" cy="3079664"/>
          </a:xfrm>
          <a:prstGeom prst="roundRect">
            <a:avLst/>
          </a:prstGeom>
        </p:spPr>
      </p:pic>
      <p:sp>
        <p:nvSpPr>
          <p:cNvPr id="8" name="TextBox 8"/>
          <p:cNvSpPr txBox="1"/>
          <p:nvPr/>
        </p:nvSpPr>
        <p:spPr>
          <a:xfrm>
            <a:off x="769054"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图书馆的书籍种类繁多，管理、节约和读者服务也十分复杂。</a:t>
            </a:r>
          </a:p>
        </p:txBody>
      </p:sp>
      <p:sp>
        <p:nvSpPr>
          <p:cNvPr id="9" name="TextBox 9"/>
          <p:cNvSpPr txBox="1"/>
          <p:nvPr/>
        </p:nvSpPr>
        <p:spPr>
          <a:xfrm>
            <a:off x="4695472"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随着学校人数增多，同学们对知识需求增大，到图书馆借阅量大幅上升。</a:t>
            </a:r>
          </a:p>
        </p:txBody>
      </p:sp>
      <p:sp>
        <p:nvSpPr>
          <p:cNvPr id="10" name="TextBox 10"/>
          <p:cNvSpPr txBox="1"/>
          <p:nvPr/>
        </p:nvSpPr>
        <p:spPr>
          <a:xfrm>
            <a:off x="8618990" y="4543292"/>
            <a:ext cx="2822670" cy="1287399"/>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同学们经常借不到自己想要的书，同时也给图书馆的图书分类及管理增添了很多问题。</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a:off x="4679004" y="2401236"/>
            <a:ext cx="2799547" cy="2789959"/>
          </a:xfrm>
          <a:prstGeom prst="rect">
            <a:avLst/>
          </a:prstGeom>
          <a:solidFill>
            <a:schemeClr val="lt1">
              <a:alpha val="51000"/>
            </a:schemeClr>
          </a:solidFill>
          <a:ln w="28575">
            <a:solidFill>
              <a:schemeClr val="accent2">
                <a:alpha val="51000"/>
              </a:schemeClr>
            </a:solidFill>
            <a:prstDash val="solid"/>
          </a:ln>
        </p:spPr>
      </p:sp>
      <p:sp>
        <p:nvSpPr>
          <p:cNvPr id="3" name="TextBox 3"/>
          <p:cNvSpPr txBox="1"/>
          <p:nvPr/>
        </p:nvSpPr>
        <p:spPr>
          <a:xfrm>
            <a:off x="575049" y="2110528"/>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在21世纪一个飞速发展的世纪里，利用信息化提高生产力势在必行。</a:t>
            </a:r>
          </a:p>
        </p:txBody>
      </p:sp>
      <p:pic>
        <p:nvPicPr>
          <p:cNvPr id="4" name="Picture 4"/>
          <p:cNvPicPr>
            <a:picLocks noChangeAspect="1"/>
          </p:cNvPicPr>
          <p:nvPr/>
        </p:nvPicPr>
        <p:blipFill>
          <a:blip r:embed="rId3"/>
          <a:srcRect/>
          <a:stretch>
            <a:fillRect/>
          </a:stretch>
        </p:blipFill>
        <p:spPr>
          <a:xfrm>
            <a:off x="4284507" y="2196060"/>
            <a:ext cx="1219200" cy="1219200"/>
          </a:xfrm>
          <a:prstGeom prst="roundRect">
            <a:avLst/>
          </a:prstGeom>
          <a:ln w="19050">
            <a:solidFill>
              <a:schemeClr val="accent1"/>
            </a:solidFill>
            <a:prstDash val="solid"/>
          </a:ln>
        </p:spPr>
      </p:pic>
      <p:pic>
        <p:nvPicPr>
          <p:cNvPr id="5" name="Picture 5"/>
          <p:cNvPicPr>
            <a:picLocks noChangeAspect="1"/>
          </p:cNvPicPr>
          <p:nvPr/>
        </p:nvPicPr>
        <p:blipFill>
          <a:blip r:embed="rId4"/>
          <a:srcRect l="16675" r="16675"/>
          <a:stretch>
            <a:fillRect/>
          </a:stretch>
        </p:blipFill>
        <p:spPr>
          <a:xfrm>
            <a:off x="6641641" y="2196060"/>
            <a:ext cx="1219200" cy="1219200"/>
          </a:xfrm>
          <a:prstGeom prst="roundRect">
            <a:avLst/>
          </a:prstGeom>
          <a:ln w="19050">
            <a:solidFill>
              <a:schemeClr val="accent1"/>
            </a:solidFill>
            <a:prstDash val="solid"/>
          </a:ln>
        </p:spPr>
      </p:pic>
      <p:pic>
        <p:nvPicPr>
          <p:cNvPr id="6" name="Picture 6"/>
          <p:cNvPicPr>
            <a:picLocks noChangeAspect="1"/>
          </p:cNvPicPr>
          <p:nvPr/>
        </p:nvPicPr>
        <p:blipFill>
          <a:blip r:embed="rId5"/>
          <a:srcRect/>
          <a:stretch>
            <a:fillRect/>
          </a:stretch>
        </p:blipFill>
        <p:spPr>
          <a:xfrm>
            <a:off x="4284507" y="4288263"/>
            <a:ext cx="1219200" cy="1219200"/>
          </a:xfrm>
          <a:prstGeom prst="roundRect">
            <a:avLst/>
          </a:prstGeom>
          <a:ln w="19050">
            <a:solidFill>
              <a:schemeClr val="accent1"/>
            </a:solidFill>
            <a:prstDash val="solid"/>
          </a:ln>
        </p:spPr>
      </p:pic>
      <p:pic>
        <p:nvPicPr>
          <p:cNvPr id="7" name="Picture 7"/>
          <p:cNvPicPr>
            <a:picLocks noChangeAspect="1"/>
          </p:cNvPicPr>
          <p:nvPr/>
        </p:nvPicPr>
        <p:blipFill>
          <a:blip r:embed="rId6"/>
          <a:srcRect l="16602" r="16602"/>
          <a:stretch>
            <a:fillRect/>
          </a:stretch>
        </p:blipFill>
        <p:spPr>
          <a:xfrm>
            <a:off x="6641641" y="4288263"/>
            <a:ext cx="1219200" cy="1219200"/>
          </a:xfrm>
          <a:prstGeom prst="roundRect">
            <a:avLst/>
          </a:prstGeom>
          <a:ln w="19050">
            <a:solidFill>
              <a:schemeClr val="accent1"/>
            </a:solidFill>
            <a:prstDash val="solid"/>
          </a:ln>
        </p:spPr>
      </p:pic>
      <p:sp>
        <p:nvSpPr>
          <p:cNvPr id="8" name="TextBox 8"/>
          <p:cNvSpPr txBox="1"/>
          <p:nvPr/>
        </p:nvSpPr>
        <p:spPr>
          <a:xfrm>
            <a:off x="653186" y="4288263"/>
            <a:ext cx="3324353"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使用图书借阅管理系统可以管理不同种类且数量繁多的图书，可以提高图书馆图书管理工作的效率，减少工作中可能出现的错误。</a:t>
            </a:r>
          </a:p>
        </p:txBody>
      </p:sp>
      <p:sp>
        <p:nvSpPr>
          <p:cNvPr id="9" name="TextBox 9"/>
          <p:cNvSpPr txBox="1"/>
          <p:nvPr/>
        </p:nvSpPr>
        <p:spPr>
          <a:xfrm>
            <a:off x="8123483" y="2110528"/>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开发一个满足基本的图书借阅和管理的智能化系统，实现图书信息的智能化管理，减轻图书馆管理人员的工作负担。</a:t>
            </a:r>
          </a:p>
        </p:txBody>
      </p:sp>
      <p:sp>
        <p:nvSpPr>
          <p:cNvPr id="10" name="TextBox 10"/>
          <p:cNvSpPr txBox="1"/>
          <p:nvPr/>
        </p:nvSpPr>
        <p:spPr>
          <a:xfrm>
            <a:off x="8191168" y="4288263"/>
            <a:ext cx="3337912" cy="1287399"/>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为借阅者提供更好的服务，是提高学校自动化水平的重要组成部分。</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系统分析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992337" y="2672075"/>
            <a:ext cx="2207272" cy="2207272"/>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在决定开发一个信息系统时，需要对信息系统的需求进行分析。</a:t>
            </a: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需求分析要做的工作是深入描述软件的功能和性能，确定软件设计的限制和软件同其他系统元素的接口细节。</a:t>
            </a: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定义软件的其他有效性需求。</a:t>
            </a: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抽象出当前系统的逻辑模型：在理解当前系统“怎么做”的基础上，抽取其“做什么”的本质。</a:t>
            </a: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建立目标系统的逻辑模型：分析目标系统与当前系统逻辑上的差别，明确目标系统到底要“做什么”。</a:t>
            </a: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从当前系统的逻辑模型导出目标系统的逻辑模型。</a:t>
            </a:r>
          </a:p>
        </p:txBody>
      </p:sp>
      <p:sp>
        <p:nvSpPr>
          <p:cNvPr id="15" name="Freeform 15"/>
          <p:cNvSpPr/>
          <p:nvPr/>
        </p:nvSpPr>
        <p:spPr>
          <a:xfrm>
            <a:off x="5496912" y="3176650"/>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系统需求分析</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EzODRkZWViM2QzYWI0YjllZTNhMWE5YzM0MGNmNW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Theme">
  <a:themeElements>
    <a:clrScheme name="Office">
      <a:dk1>
        <a:srgbClr val="000000"/>
      </a:dk1>
      <a:lt1>
        <a:srgbClr val="EFFFFD"/>
      </a:lt1>
      <a:dk2>
        <a:srgbClr val="003C35"/>
      </a:dk2>
      <a:lt2>
        <a:srgbClr val="FFFFFF"/>
      </a:lt2>
      <a:accent1>
        <a:srgbClr val="00A5B2"/>
      </a:accent1>
      <a:accent2>
        <a:srgbClr val="52C6B8"/>
      </a:accent2>
      <a:accent3>
        <a:srgbClr val="00657D"/>
      </a:accent3>
      <a:accent4>
        <a:srgbClr val="58C19B"/>
      </a:accent4>
      <a:accent5>
        <a:srgbClr val="6DD690"/>
      </a:accent5>
      <a:accent6>
        <a:srgbClr val="9CCA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772</Words>
  <Application>Microsoft Office PowerPoint</Application>
  <PresentationFormat>宽屏</PresentationFormat>
  <Paragraphs>212</Paragraphs>
  <Slides>41</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41</vt:i4>
      </vt:variant>
    </vt:vector>
  </HeadingPairs>
  <TitlesOfParts>
    <vt:vector size="46" baseType="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Xijing Guan</dc:creator>
  <cp:lastModifiedBy>weiying</cp:lastModifiedBy>
  <cp:revision>4</cp:revision>
  <dcterms:created xsi:type="dcterms:W3CDTF">2006-08-16T00:00:00Z</dcterms:created>
  <dcterms:modified xsi:type="dcterms:W3CDTF">2025-02-10T07:52:30Z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E217DB5BFB324484960E6AA88BC8A5E4_12</vt:lpwstr>
  </property>
  <property fmtid="{D5CDD505-2E9C-101B-9397-08002B2CF9AE}" pid="3" name="KSOProductBuildVer">
    <vt:lpwstr>2052-12.1.0.16250</vt:lpwstr>
  </property>
</Properties>
</file>