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301"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302" r:id="rId44"/>
    <p:sldId id="297" r:id="rId45"/>
    <p:sldId id="303" r:id="rId46"/>
    <p:sldId id="298" r:id="rId47"/>
    <p:sldId id="299" r:id="rId48"/>
    <p:sldId id="300" r:id="rId49"/>
  </p:sldIdLst>
  <p:sldSz cx="12192000" cy="6858000"/>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04" autoAdjust="0"/>
    <p:restoredTop sz="90669" autoAdjust="0"/>
  </p:normalViewPr>
  <p:slideViewPr>
    <p:cSldViewPr showGuides="1">
      <p:cViewPr varScale="1">
        <p:scale>
          <a:sx n="77" d="100"/>
          <a:sy n="77" d="100"/>
        </p:scale>
        <p:origin x="738" y="108"/>
      </p:cViewPr>
      <p:guideLst>
        <p:guide orient="horz" pos="2159"/>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t>2/10/2025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t>2/10/2025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86168" y="459343"/>
            <a:ext cx="8819263" cy="1644650"/>
          </a:xfrm>
          <a:prstGeom prst="rect">
            <a:avLst/>
          </a:prstGeom>
        </p:spPr>
        <p:txBody>
          <a:bodyPr vert="horz" wrap="square" lIns="114300" tIns="57150" rIns="114300" bIns="57150" rtlCol="0" anchor="t" anchorCtr="0">
            <a:spAutoFit/>
          </a:bodyPr>
          <a:lstStyle/>
          <a:p>
            <a:pPr>
              <a:lnSpc>
                <a:spcPct val="120000"/>
              </a:lnSpc>
              <a:spcBef>
                <a:spcPts val="450"/>
              </a:spcBef>
            </a:pPr>
            <a:r>
              <a:rPr lang="en-US" sz="5175" b="1"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门户网站用户大数据分析系统</a:t>
            </a:r>
          </a:p>
          <a:p>
            <a:pPr>
              <a:lnSpc>
                <a:spcPct val="120000"/>
              </a:lnSpc>
              <a:spcBef>
                <a:spcPts val="450"/>
              </a:spcBef>
            </a:pPr>
            <a:r>
              <a:rPr lang="en-US" sz="2800" b="1" dirty="0">
                <a:solidFill>
                  <a:schemeClr val="dk1">
                    <a:alpha val="100000"/>
                  </a:schemeClr>
                </a:solidFill>
                <a:latin typeface="微软雅黑" panose="020B0503020204020204" charset="-122"/>
                <a:ea typeface="微软雅黑" panose="020B0503020204020204" charset="-122"/>
                <a:cs typeface="微软雅黑" panose="020B0503020204020204" charset="-122"/>
              </a:rPr>
              <a:t>（网络爬虫+JSP+MySQL+Echarts）</a:t>
            </a:r>
          </a:p>
        </p:txBody>
      </p:sp>
      <p:sp>
        <p:nvSpPr>
          <p:cNvPr id="6" name="文本框 5"/>
          <p:cNvSpPr txBox="1"/>
          <p:nvPr/>
        </p:nvSpPr>
        <p:spPr>
          <a:xfrm>
            <a:off x="2895600" y="6172362"/>
            <a:ext cx="2590800" cy="369332"/>
          </a:xfrm>
          <a:prstGeom prst="rect">
            <a:avLst/>
          </a:prstGeom>
          <a:noFill/>
        </p:spPr>
        <p:txBody>
          <a:bodyPr wrap="square">
            <a:spAutoFit/>
          </a:bodyPr>
          <a:lstStyle/>
          <a:p>
            <a:pPr algn="ct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济南书创文化出品</a:t>
            </a:r>
            <a:endParaRPr lang="zh-CN" altLang="en-US" dirty="0">
              <a:solidFill>
                <a:srgbClr val="00B0F0"/>
              </a:solidFill>
            </a:endParaRPr>
          </a:p>
        </p:txBody>
      </p:sp>
      <p:pic>
        <p:nvPicPr>
          <p:cNvPr id="7" name="图片 6" descr="项目开发实战群二维码"/>
          <p:cNvPicPr>
            <a:picLocks noChangeAspect="1"/>
          </p:cNvPicPr>
          <p:nvPr/>
        </p:nvPicPr>
        <p:blipFill>
          <a:blip r:embed="rId3"/>
          <a:stretch>
            <a:fillRect/>
          </a:stretch>
        </p:blipFill>
        <p:spPr>
          <a:xfrm>
            <a:off x="533400" y="2187892"/>
            <a:ext cx="2748915" cy="3527425"/>
          </a:xfrm>
          <a:prstGeom prst="rect">
            <a:avLst/>
          </a:prstGeom>
        </p:spPr>
      </p:pic>
      <p:sp>
        <p:nvSpPr>
          <p:cNvPr id="8" name="TextBox 3"/>
          <p:cNvSpPr txBox="1"/>
          <p:nvPr/>
        </p:nvSpPr>
        <p:spPr>
          <a:xfrm>
            <a:off x="3505200" y="2870742"/>
            <a:ext cx="3830955" cy="2076466"/>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rgbClr val="00B0F0"/>
                </a:solidFill>
                <a:latin typeface="微软雅黑" panose="020B0503020204020204" charset="-122"/>
                <a:ea typeface="微软雅黑" panose="020B0503020204020204" charset="-122"/>
                <a:cs typeface="微软雅黑" panose="020B0503020204020204" charset="-122"/>
                <a:sym typeface="+mn-ea"/>
              </a:rPr>
              <a:t>一对一在线指导</a:t>
            </a:r>
          </a:p>
          <a:p>
            <a:pPr>
              <a:lnSpc>
                <a:spcPct val="80000"/>
              </a:lnSpc>
              <a:spcBef>
                <a:spcPts val="450"/>
              </a:spcBef>
            </a:pPr>
            <a:endParaRPr lang="zh-CN" altLang="en-US" sz="2025" dirty="0">
              <a:solidFill>
                <a:srgbClr val="00B0F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1371600" y="5715299"/>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622012" y="1989677"/>
            <a:ext cx="1109091" cy="1054132"/>
            <a:chOff x="1622012" y="1989677"/>
            <a:chExt cx="1109091" cy="1054132"/>
          </a:xfrm>
        </p:grpSpPr>
        <p:sp>
          <p:nvSpPr>
            <p:cNvPr id="3" name="AutoShape 3"/>
            <p:cNvSpPr/>
            <p:nvPr/>
          </p:nvSpPr>
          <p:spPr>
            <a:xfrm>
              <a:off x="1622012" y="1989677"/>
              <a:ext cx="1109091" cy="1054132"/>
            </a:xfrm>
            <a:prstGeom prst="pentagon">
              <a:avLst/>
            </a:prstGeom>
            <a:solidFill>
              <a:schemeClr val="accent1">
                <a:alpha val="100000"/>
              </a:schemeClr>
            </a:solidFill>
            <a:ln w="25400">
              <a:solidFill>
                <a:srgbClr val="FFFFFF">
                  <a:alpha val="100000"/>
                </a:srgbClr>
              </a:solidFill>
            </a:ln>
          </p:spPr>
        </p:sp>
        <p:sp>
          <p:nvSpPr>
            <p:cNvPr id="4" name="Freeform 4"/>
            <p:cNvSpPr/>
            <p:nvPr/>
          </p:nvSpPr>
          <p:spPr>
            <a:xfrm>
              <a:off x="1881759" y="2250567"/>
              <a:ext cx="646938" cy="646748"/>
            </a:xfrm>
            <a:custGeom>
              <a:avLst/>
              <a:gdLst/>
              <a:ahLst/>
              <a:cxnLst/>
              <a:rect l="l" t="t"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alpha val="100000"/>
              </a:srgbClr>
            </a:solidFill>
            <a:ln>
              <a:solidFill>
                <a:srgbClr val="FFFFFF">
                  <a:alpha val="100000"/>
                </a:srgbClr>
              </a:solidFill>
            </a:ln>
          </p:spPr>
        </p:sp>
      </p:grpSp>
      <p:grpSp>
        <p:nvGrpSpPr>
          <p:cNvPr id="5" name="Group 5"/>
          <p:cNvGrpSpPr/>
          <p:nvPr/>
        </p:nvGrpSpPr>
        <p:grpSpPr>
          <a:xfrm>
            <a:off x="8537162" y="3598354"/>
            <a:ext cx="1109091" cy="1054132"/>
            <a:chOff x="8537162" y="3598354"/>
            <a:chExt cx="1109091" cy="1054132"/>
          </a:xfrm>
        </p:grpSpPr>
        <p:sp>
          <p:nvSpPr>
            <p:cNvPr id="6" name="AutoShape 6"/>
            <p:cNvSpPr/>
            <p:nvPr/>
          </p:nvSpPr>
          <p:spPr>
            <a:xfrm>
              <a:off x="8537162" y="3598354"/>
              <a:ext cx="1109091" cy="1054132"/>
            </a:xfrm>
            <a:prstGeom prst="pentagon">
              <a:avLst/>
            </a:prstGeom>
            <a:solidFill>
              <a:schemeClr val="accent1">
                <a:alpha val="100000"/>
              </a:schemeClr>
            </a:solidFill>
            <a:ln w="25400">
              <a:solidFill>
                <a:srgbClr val="FFFFFF">
                  <a:alpha val="100000"/>
                </a:srgbClr>
              </a:solidFill>
            </a:ln>
          </p:spPr>
        </p:sp>
        <p:sp>
          <p:nvSpPr>
            <p:cNvPr id="7" name="Freeform 7"/>
            <p:cNvSpPr/>
            <p:nvPr/>
          </p:nvSpPr>
          <p:spPr>
            <a:xfrm>
              <a:off x="8916448" y="3874675"/>
              <a:ext cx="350425" cy="644557"/>
            </a:xfrm>
            <a:custGeom>
              <a:avLst/>
              <a:gdLst/>
              <a:ahLst/>
              <a:cxnLst/>
              <a:rect l="l" t="t"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alpha val="100000"/>
              </a:srgbClr>
            </a:solidFill>
          </p:spPr>
        </p:sp>
      </p:grpSp>
      <p:grpSp>
        <p:nvGrpSpPr>
          <p:cNvPr id="8" name="Group 8"/>
          <p:cNvGrpSpPr/>
          <p:nvPr/>
        </p:nvGrpSpPr>
        <p:grpSpPr>
          <a:xfrm>
            <a:off x="6232112" y="2046827"/>
            <a:ext cx="1109091" cy="1056227"/>
            <a:chOff x="6232112" y="2046827"/>
            <a:chExt cx="1109091" cy="1056227"/>
          </a:xfrm>
        </p:grpSpPr>
        <p:sp>
          <p:nvSpPr>
            <p:cNvPr id="9" name="AutoShape 9"/>
            <p:cNvSpPr/>
            <p:nvPr/>
          </p:nvSpPr>
          <p:spPr>
            <a:xfrm>
              <a:off x="6232112" y="2046827"/>
              <a:ext cx="1109091" cy="1056227"/>
            </a:xfrm>
            <a:prstGeom prst="pentagon">
              <a:avLst/>
            </a:prstGeom>
            <a:solidFill>
              <a:schemeClr val="accent1">
                <a:alpha val="100000"/>
              </a:schemeClr>
            </a:solidFill>
            <a:ln w="25400">
              <a:solidFill>
                <a:srgbClr val="FFFFFF">
                  <a:alpha val="100000"/>
                </a:srgbClr>
              </a:solidFill>
            </a:ln>
          </p:spPr>
        </p:sp>
        <p:sp>
          <p:nvSpPr>
            <p:cNvPr id="10" name="Freeform 10"/>
            <p:cNvSpPr/>
            <p:nvPr/>
          </p:nvSpPr>
          <p:spPr>
            <a:xfrm>
              <a:off x="6527768" y="2381536"/>
              <a:ext cx="546354" cy="546164"/>
            </a:xfrm>
            <a:custGeom>
              <a:avLst/>
              <a:gdLst/>
              <a:ahLst/>
              <a:cxnLst/>
              <a:rect l="l" t="t"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rgbClr val="FFFFFF">
                <a:alpha val="100000"/>
              </a:srgbClr>
            </a:solidFill>
          </p:spPr>
        </p:sp>
      </p:grpSp>
      <p:grpSp>
        <p:nvGrpSpPr>
          <p:cNvPr id="11" name="Group 11"/>
          <p:cNvGrpSpPr/>
          <p:nvPr/>
        </p:nvGrpSpPr>
        <p:grpSpPr>
          <a:xfrm>
            <a:off x="3924871" y="3598354"/>
            <a:ext cx="1109091" cy="1054132"/>
            <a:chOff x="3924871" y="3598354"/>
            <a:chExt cx="1109091" cy="1054132"/>
          </a:xfrm>
        </p:grpSpPr>
        <p:sp>
          <p:nvSpPr>
            <p:cNvPr id="12" name="AutoShape 12"/>
            <p:cNvSpPr/>
            <p:nvPr/>
          </p:nvSpPr>
          <p:spPr>
            <a:xfrm>
              <a:off x="3924871" y="3598354"/>
              <a:ext cx="1109091" cy="1054132"/>
            </a:xfrm>
            <a:prstGeom prst="pentagon">
              <a:avLst/>
            </a:prstGeom>
            <a:solidFill>
              <a:schemeClr val="accent1">
                <a:alpha val="100000"/>
              </a:schemeClr>
            </a:solidFill>
            <a:ln w="25400">
              <a:solidFill>
                <a:srgbClr val="FFFFFF">
                  <a:alpha val="100000"/>
                </a:srgbClr>
              </a:solidFill>
            </a:ln>
          </p:spPr>
        </p:sp>
        <p:sp>
          <p:nvSpPr>
            <p:cNvPr id="13" name="Freeform 13"/>
            <p:cNvSpPr/>
            <p:nvPr/>
          </p:nvSpPr>
          <p:spPr>
            <a:xfrm>
              <a:off x="4154710" y="3974592"/>
              <a:ext cx="649605" cy="444722"/>
            </a:xfrm>
            <a:custGeom>
              <a:avLst/>
              <a:gdLst/>
              <a:ahLst/>
              <a:cxnLst/>
              <a:rect l="l" t="t" r="r" b="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rgbClr val="FFFFFF">
                <a:alpha val="100000"/>
              </a:srgbClr>
            </a:solidFill>
          </p:spPr>
        </p:sp>
      </p:grpSp>
      <p:cxnSp>
        <p:nvCxnSpPr>
          <p:cNvPr id="14" name="Connector 14"/>
          <p:cNvCxnSpPr/>
          <p:nvPr/>
        </p:nvCxnSpPr>
        <p:spPr>
          <a:xfrm>
            <a:off x="2517318" y="3043767"/>
            <a:ext cx="1407583" cy="956733"/>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cxnSp>
        <p:nvCxnSpPr>
          <p:cNvPr id="15" name="Connector 15"/>
          <p:cNvCxnSpPr/>
          <p:nvPr/>
        </p:nvCxnSpPr>
        <p:spPr>
          <a:xfrm flipH="1">
            <a:off x="5034034" y="3103033"/>
            <a:ext cx="1409700" cy="897467"/>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cxnSp>
        <p:nvCxnSpPr>
          <p:cNvPr id="16" name="Connector 16"/>
          <p:cNvCxnSpPr/>
          <p:nvPr/>
        </p:nvCxnSpPr>
        <p:spPr>
          <a:xfrm flipH="1" flipV="1">
            <a:off x="7129534" y="3103033"/>
            <a:ext cx="1407584" cy="897467"/>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AutoShape 17"/>
          <p:cNvSpPr/>
          <p:nvPr/>
        </p:nvSpPr>
        <p:spPr>
          <a:xfrm>
            <a:off x="6623651" y="-565151"/>
            <a:ext cx="309880" cy="460375"/>
          </a:xfrm>
          <a:prstGeom prst="rect">
            <a:avLst/>
          </a:prstGeom>
          <a:noFill/>
        </p:spPr>
      </p:sp>
      <p:sp>
        <p:nvSpPr>
          <p:cNvPr id="18" name="AutoShape 18"/>
          <p:cNvSpPr/>
          <p:nvPr/>
        </p:nvSpPr>
        <p:spPr>
          <a:xfrm>
            <a:off x="7193034" y="-342900"/>
            <a:ext cx="309880" cy="460375"/>
          </a:xfrm>
          <a:prstGeom prst="rect">
            <a:avLst/>
          </a:prstGeom>
          <a:no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系统功能结构</a:t>
              </a:r>
            </a:p>
          </p:txBody>
        </p:sp>
      </p:grpSp>
      <p:sp>
        <p:nvSpPr>
          <p:cNvPr id="41" name="TextBox 41"/>
          <p:cNvSpPr txBox="1"/>
          <p:nvPr/>
        </p:nvSpPr>
        <p:spPr>
          <a:xfrm>
            <a:off x="4154710" y="4728342"/>
            <a:ext cx="2553340" cy="1269499"/>
          </a:xfrm>
          <a:prstGeom prst="rect">
            <a:avLst/>
          </a:prstGeom>
        </p:spPr>
        <p:txBody>
          <a:bodyPr vert="horz" wrap="square" lIns="66008" tIns="33052" rIns="66008" bIns="33052" rtlCol="0" anchor="ctr" anchorCtr="1">
            <a:normAutofit/>
          </a:bodyPr>
          <a:lstStyle/>
          <a:p>
            <a:pPr algn="l">
              <a:lnSpc>
                <a:spcPct val="187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知乎抓取模块：该模块通过知乎API抓取问题，并提取答案。</a:t>
            </a:r>
          </a:p>
        </p:txBody>
      </p:sp>
      <p:sp>
        <p:nvSpPr>
          <p:cNvPr id="42" name="TextBox 42"/>
          <p:cNvSpPr txBox="1"/>
          <p:nvPr/>
        </p:nvSpPr>
        <p:spPr>
          <a:xfrm>
            <a:off x="8799789" y="4728342"/>
            <a:ext cx="2553340" cy="1269499"/>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知乎抓取模块和代理池构建模块相互配合，实现系统的整体功能。</a:t>
            </a:r>
          </a:p>
        </p:txBody>
      </p:sp>
      <p:sp>
        <p:nvSpPr>
          <p:cNvPr id="43" name="TextBox 43"/>
          <p:cNvSpPr txBox="1"/>
          <p:nvPr/>
        </p:nvSpPr>
        <p:spPr>
          <a:xfrm>
            <a:off x="3202747" y="1746786"/>
            <a:ext cx="2553340" cy="1269499"/>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根据系统需求，可以将系统分为知乎抓取模块和代理池构建两大模块。</a:t>
            </a:r>
          </a:p>
        </p:txBody>
      </p:sp>
      <p:sp>
        <p:nvSpPr>
          <p:cNvPr id="44" name="TextBox 44"/>
          <p:cNvSpPr txBox="1"/>
          <p:nvPr/>
        </p:nvSpPr>
        <p:spPr>
          <a:xfrm>
            <a:off x="7815038" y="1615818"/>
            <a:ext cx="2553340" cy="1269499"/>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代理池构建模块：该模块构建代理池，用于存储和获取代理服务。</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17"/>
          <p:cNvSpPr/>
          <p:nvPr/>
        </p:nvSpPr>
        <p:spPr>
          <a:xfrm>
            <a:off x="6623651" y="-565151"/>
            <a:ext cx="309880" cy="460375"/>
          </a:xfrm>
          <a:prstGeom prst="rect">
            <a:avLst/>
          </a:prstGeom>
          <a:noFill/>
        </p:spPr>
      </p:sp>
      <p:sp>
        <p:nvSpPr>
          <p:cNvPr id="18" name="AutoShape 18"/>
          <p:cNvSpPr/>
          <p:nvPr/>
        </p:nvSpPr>
        <p:spPr>
          <a:xfrm>
            <a:off x="7193034" y="-342900"/>
            <a:ext cx="309880" cy="460375"/>
          </a:xfrm>
          <a:prstGeom prst="rect">
            <a:avLst/>
          </a:prstGeom>
          <a:no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系统功能结构</a:t>
              </a:r>
            </a:p>
          </p:txBody>
        </p:sp>
      </p:gr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1295400"/>
            <a:ext cx="3540514" cy="4078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数据库设计</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545936" y="2601975"/>
            <a:ext cx="1097280" cy="1097280"/>
          </a:xfrm>
          <a:prstGeom prst="ellipse">
            <a:avLst/>
          </a:prstGeom>
          <a:solidFill>
            <a:schemeClr val="accent4">
              <a:alpha val="100000"/>
            </a:schemeClr>
          </a:solidFill>
        </p:spPr>
      </p:sp>
      <p:sp>
        <p:nvSpPr>
          <p:cNvPr id="3" name="AutoShape 3"/>
          <p:cNvSpPr/>
          <p:nvPr/>
        </p:nvSpPr>
        <p:spPr>
          <a:xfrm>
            <a:off x="4723788" y="4992370"/>
            <a:ext cx="1097280" cy="1097280"/>
          </a:xfrm>
          <a:prstGeom prst="ellipse">
            <a:avLst/>
          </a:prstGeom>
          <a:solidFill>
            <a:schemeClr val="accent1">
              <a:alpha val="100000"/>
            </a:schemeClr>
          </a:solidFill>
        </p:spPr>
      </p:sp>
      <p:sp>
        <p:nvSpPr>
          <p:cNvPr id="4" name="AutoShape 4"/>
          <p:cNvSpPr/>
          <p:nvPr/>
        </p:nvSpPr>
        <p:spPr>
          <a:xfrm>
            <a:off x="6414621" y="4992370"/>
            <a:ext cx="1097280" cy="1097280"/>
          </a:xfrm>
          <a:prstGeom prst="ellipse">
            <a:avLst/>
          </a:prstGeom>
          <a:solidFill>
            <a:schemeClr val="accent2">
              <a:alpha val="100000"/>
            </a:schemeClr>
          </a:solidFill>
        </p:spPr>
      </p:sp>
      <p:sp>
        <p:nvSpPr>
          <p:cNvPr id="5" name="Freeform 5"/>
          <p:cNvSpPr/>
          <p:nvPr/>
        </p:nvSpPr>
        <p:spPr>
          <a:xfrm rot="2135991">
            <a:off x="6752079" y="3005407"/>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6" name="Freeform 6"/>
          <p:cNvSpPr/>
          <p:nvPr/>
        </p:nvSpPr>
        <p:spPr>
          <a:xfrm rot="-2296662">
            <a:off x="5082069" y="2980409"/>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7" name="Freeform 7"/>
          <p:cNvSpPr/>
          <p:nvPr/>
        </p:nvSpPr>
        <p:spPr>
          <a:xfrm rot="-6933846">
            <a:off x="4590610" y="4510035"/>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8" name="Freeform 8"/>
          <p:cNvSpPr/>
          <p:nvPr/>
        </p:nvSpPr>
        <p:spPr>
          <a:xfrm rot="10800000">
            <a:off x="5884214" y="5286197"/>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9" name="Freeform 9"/>
          <p:cNvSpPr/>
          <p:nvPr/>
        </p:nvSpPr>
        <p:spPr>
          <a:xfrm rot="6699367">
            <a:off x="7238684" y="4544360"/>
            <a:ext cx="422364" cy="509626"/>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close/>
              </a:path>
            </a:pathLst>
          </a:custGeom>
          <a:solidFill>
            <a:schemeClr val="accent1">
              <a:lumMod val="75000"/>
              <a:alpha val="100000"/>
            </a:schemeClr>
          </a:solidFill>
        </p:spPr>
      </p:sp>
      <p:sp>
        <p:nvSpPr>
          <p:cNvPr id="10" name="TextBox 10"/>
          <p:cNvSpPr txBox="1"/>
          <p:nvPr/>
        </p:nvSpPr>
        <p:spPr>
          <a:xfrm>
            <a:off x="8171891" y="3318396"/>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作为一个网络爬虫系统，相比其他管理类系统，数据库设计简单许多。</a:t>
            </a:r>
          </a:p>
        </p:txBody>
      </p:sp>
      <p:sp>
        <p:nvSpPr>
          <p:cNvPr id="11" name="Freeform 11"/>
          <p:cNvSpPr/>
          <p:nvPr/>
        </p:nvSpPr>
        <p:spPr>
          <a:xfrm>
            <a:off x="5821069" y="2864915"/>
            <a:ext cx="571400" cy="571400"/>
          </a:xfrm>
          <a:custGeom>
            <a:avLst/>
            <a:gdLst/>
            <a:ahLst/>
            <a:cxnLst/>
            <a:rect l="l" t="t" r="r" b="b"/>
            <a:pathLst>
              <a:path w="304800" h="304800">
                <a:moveTo>
                  <a:pt x="147180" y="28632"/>
                </a:moveTo>
                <a:lnTo>
                  <a:pt x="19907" y="83468"/>
                </a:lnTo>
                <a:lnTo>
                  <a:pt x="147304" y="137874"/>
                </a:lnTo>
                <a:lnTo>
                  <a:pt x="276015" y="83344"/>
                </a:lnTo>
                <a:lnTo>
                  <a:pt x="147180" y="28632"/>
                </a:lnTo>
                <a:close/>
                <a:moveTo>
                  <a:pt x="152400" y="144723"/>
                </a:moveTo>
                <a:lnTo>
                  <a:pt x="152400" y="276168"/>
                </a:lnTo>
                <a:lnTo>
                  <a:pt x="276177" y="217408"/>
                </a:lnTo>
                <a:lnTo>
                  <a:pt x="276177" y="92145"/>
                </a:lnTo>
                <a:lnTo>
                  <a:pt x="152400" y="144723"/>
                </a:lnTo>
                <a:close/>
                <a:moveTo>
                  <a:pt x="19098" y="217408"/>
                </a:moveTo>
                <a:lnTo>
                  <a:pt x="143294" y="276168"/>
                </a:lnTo>
                <a:lnTo>
                  <a:pt x="143294" y="144723"/>
                </a:lnTo>
                <a:lnTo>
                  <a:pt x="19098" y="92145"/>
                </a:lnTo>
                <a:lnTo>
                  <a:pt x="19098" y="217408"/>
                </a:lnTo>
                <a:close/>
              </a:path>
            </a:pathLst>
          </a:custGeom>
          <a:solidFill>
            <a:srgbClr val="FFFFFF">
              <a:alpha val="100000"/>
            </a:srgbClr>
          </a:solidFill>
        </p:spPr>
      </p:sp>
      <p:sp>
        <p:nvSpPr>
          <p:cNvPr id="12" name="AutoShape 12"/>
          <p:cNvSpPr/>
          <p:nvPr/>
        </p:nvSpPr>
        <p:spPr>
          <a:xfrm>
            <a:off x="6973593" y="3379295"/>
            <a:ext cx="1097280" cy="1097280"/>
          </a:xfrm>
          <a:prstGeom prst="ellipse">
            <a:avLst/>
          </a:prstGeom>
          <a:solidFill>
            <a:schemeClr val="accent3">
              <a:alpha val="100000"/>
            </a:schemeClr>
          </a:solidFill>
        </p:spPr>
      </p:sp>
      <p:sp>
        <p:nvSpPr>
          <p:cNvPr id="13" name="Freeform 13"/>
          <p:cNvSpPr/>
          <p:nvPr/>
        </p:nvSpPr>
        <p:spPr>
          <a:xfrm>
            <a:off x="7266066" y="3659577"/>
            <a:ext cx="512333" cy="512333"/>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sp>
        <p:nvSpPr>
          <p:cNvPr id="14" name="AutoShape 14"/>
          <p:cNvSpPr/>
          <p:nvPr/>
        </p:nvSpPr>
        <p:spPr>
          <a:xfrm>
            <a:off x="4116258" y="3379295"/>
            <a:ext cx="1097280" cy="1097280"/>
          </a:xfrm>
          <a:prstGeom prst="ellipse">
            <a:avLst/>
          </a:prstGeom>
          <a:solidFill>
            <a:schemeClr val="accent2">
              <a:alpha val="100000"/>
            </a:schemeClr>
          </a:solidFill>
        </p:spPr>
      </p:sp>
      <p:sp>
        <p:nvSpPr>
          <p:cNvPr id="15" name="Freeform 15"/>
          <p:cNvSpPr/>
          <p:nvPr/>
        </p:nvSpPr>
        <p:spPr>
          <a:xfrm>
            <a:off x="4418097" y="3668943"/>
            <a:ext cx="493600" cy="493600"/>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6" name="Freeform 16"/>
          <p:cNvSpPr/>
          <p:nvPr/>
        </p:nvSpPr>
        <p:spPr>
          <a:xfrm>
            <a:off x="5034007" y="5314781"/>
            <a:ext cx="476843" cy="476843"/>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close/>
              </a:path>
            </a:pathLst>
          </a:custGeom>
          <a:solidFill>
            <a:srgbClr val="FFFFFF">
              <a:alpha val="100000"/>
            </a:srgbClr>
          </a:solidFill>
        </p:spPr>
      </p:sp>
      <p:sp>
        <p:nvSpPr>
          <p:cNvPr id="17" name="Freeform 17"/>
          <p:cNvSpPr/>
          <p:nvPr/>
        </p:nvSpPr>
        <p:spPr>
          <a:xfrm>
            <a:off x="6589033" y="5255782"/>
            <a:ext cx="570456" cy="570456"/>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sp>
        <p:nvSpPr>
          <p:cNvPr id="18" name="TextBox 18"/>
          <p:cNvSpPr txBox="1"/>
          <p:nvPr/>
        </p:nvSpPr>
        <p:spPr>
          <a:xfrm>
            <a:off x="7879518" y="4987861"/>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本项目只涉及两个表：一个是user表，用于存放知乎用户信息；另一个是url表，用来存放URL数据。</a:t>
            </a:r>
          </a:p>
        </p:txBody>
      </p:sp>
      <p:sp>
        <p:nvSpPr>
          <p:cNvPr id="19" name="TextBox 19"/>
          <p:cNvSpPr txBox="1"/>
          <p:nvPr/>
        </p:nvSpPr>
        <p:spPr>
          <a:xfrm>
            <a:off x="653186" y="3304902"/>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表1-2  url表的设计结构</a:t>
            </a:r>
          </a:p>
        </p:txBody>
      </p:sp>
      <p:sp>
        <p:nvSpPr>
          <p:cNvPr id="20" name="TextBox 20"/>
          <p:cNvSpPr txBox="1"/>
          <p:nvPr/>
        </p:nvSpPr>
        <p:spPr>
          <a:xfrm>
            <a:off x="1082466" y="4987747"/>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用户表user的设计结构如表1-1所示。</a:t>
            </a:r>
          </a:p>
        </p:txBody>
      </p:sp>
      <p:sp>
        <p:nvSpPr>
          <p:cNvPr id="21" name="TextBox 21"/>
          <p:cNvSpPr txBox="1"/>
          <p:nvPr/>
        </p:nvSpPr>
        <p:spPr>
          <a:xfrm>
            <a:off x="4488661" y="1252888"/>
            <a:ext cx="320992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本系统用MySQL数据库存储数据，将爬取到的数据保存到MySQL数据库中。</a:t>
            </a:r>
          </a:p>
        </p:txBody>
      </p:sp>
      <p:grpSp>
        <p:nvGrpSpPr>
          <p:cNvPr id="22" name="Group 22"/>
          <p:cNvGrpSpPr/>
          <p:nvPr/>
        </p:nvGrpSpPr>
        <p:grpSpPr>
          <a:xfrm>
            <a:off x="454963" y="93878"/>
            <a:ext cx="10641129" cy="914400"/>
            <a:chOff x="454963" y="93878"/>
            <a:chExt cx="10641129" cy="914400"/>
          </a:xfrm>
        </p:grpSpPr>
        <p:sp>
          <p:nvSpPr>
            <p:cNvPr id="23" name="AutoShape 23"/>
            <p:cNvSpPr/>
            <p:nvPr/>
          </p:nvSpPr>
          <p:spPr>
            <a:xfrm>
              <a:off x="454963" y="331168"/>
              <a:ext cx="84147" cy="84147"/>
            </a:xfrm>
            <a:prstGeom prst="ellipse">
              <a:avLst/>
            </a:prstGeom>
            <a:solidFill>
              <a:schemeClr val="accent1">
                <a:alpha val="100000"/>
              </a:schemeClr>
            </a:solidFill>
          </p:spPr>
        </p:sp>
        <p:sp>
          <p:nvSpPr>
            <p:cNvPr id="24" name="AutoShape 24"/>
            <p:cNvSpPr/>
            <p:nvPr/>
          </p:nvSpPr>
          <p:spPr>
            <a:xfrm>
              <a:off x="575049" y="337743"/>
              <a:ext cx="78137" cy="78137"/>
            </a:xfrm>
            <a:prstGeom prst="ellipse">
              <a:avLst/>
            </a:prstGeom>
            <a:solidFill>
              <a:schemeClr val="accent1">
                <a:alpha val="80000"/>
              </a:schemeClr>
            </a:solidFill>
          </p:spPr>
        </p:sp>
        <p:sp>
          <p:nvSpPr>
            <p:cNvPr id="25" name="AutoShape 25"/>
            <p:cNvSpPr/>
            <p:nvPr/>
          </p:nvSpPr>
          <p:spPr>
            <a:xfrm>
              <a:off x="689125" y="339460"/>
              <a:ext cx="74704" cy="74704"/>
            </a:xfrm>
            <a:prstGeom prst="ellipse">
              <a:avLst/>
            </a:prstGeom>
            <a:solidFill>
              <a:schemeClr val="accent1">
                <a:alpha val="60000"/>
              </a:schemeClr>
            </a:solidFill>
          </p:spPr>
        </p:sp>
        <p:sp>
          <p:nvSpPr>
            <p:cNvPr id="26" name="AutoShape 26"/>
            <p:cNvSpPr/>
            <p:nvPr/>
          </p:nvSpPr>
          <p:spPr>
            <a:xfrm>
              <a:off x="799768" y="348430"/>
              <a:ext cx="69238" cy="69238"/>
            </a:xfrm>
            <a:prstGeom prst="ellipse">
              <a:avLst/>
            </a:prstGeom>
            <a:solidFill>
              <a:schemeClr val="accent1">
                <a:alpha val="40000"/>
              </a:schemeClr>
            </a:solidFill>
          </p:spPr>
        </p:sp>
        <p:sp>
          <p:nvSpPr>
            <p:cNvPr id="27" name="AutoShape 27"/>
            <p:cNvSpPr/>
            <p:nvPr/>
          </p:nvSpPr>
          <p:spPr>
            <a:xfrm>
              <a:off x="904945" y="344297"/>
              <a:ext cx="65594" cy="65594"/>
            </a:xfrm>
            <a:prstGeom prst="ellipse">
              <a:avLst/>
            </a:prstGeom>
            <a:solidFill>
              <a:schemeClr val="accent1">
                <a:alpha val="20000"/>
              </a:schemeClr>
            </a:solidFill>
          </p:spPr>
        </p:sp>
        <p:sp>
          <p:nvSpPr>
            <p:cNvPr id="28" name="AutoShape 28"/>
            <p:cNvSpPr/>
            <p:nvPr/>
          </p:nvSpPr>
          <p:spPr>
            <a:xfrm>
              <a:off x="454963" y="448942"/>
              <a:ext cx="84147" cy="84147"/>
            </a:xfrm>
            <a:prstGeom prst="ellipse">
              <a:avLst/>
            </a:prstGeom>
            <a:solidFill>
              <a:schemeClr val="accent1">
                <a:alpha val="100000"/>
              </a:schemeClr>
            </a:solidFill>
          </p:spPr>
        </p:sp>
        <p:sp>
          <p:nvSpPr>
            <p:cNvPr id="29" name="AutoShape 29"/>
            <p:cNvSpPr/>
            <p:nvPr/>
          </p:nvSpPr>
          <p:spPr>
            <a:xfrm>
              <a:off x="575049" y="455517"/>
              <a:ext cx="78137" cy="78137"/>
            </a:xfrm>
            <a:prstGeom prst="ellipse">
              <a:avLst/>
            </a:prstGeom>
            <a:solidFill>
              <a:schemeClr val="accent1">
                <a:alpha val="80000"/>
              </a:schemeClr>
            </a:solidFill>
          </p:spPr>
        </p:sp>
        <p:sp>
          <p:nvSpPr>
            <p:cNvPr id="30" name="AutoShape 30"/>
            <p:cNvSpPr/>
            <p:nvPr/>
          </p:nvSpPr>
          <p:spPr>
            <a:xfrm>
              <a:off x="689125" y="457233"/>
              <a:ext cx="74704" cy="74704"/>
            </a:xfrm>
            <a:prstGeom prst="ellipse">
              <a:avLst/>
            </a:prstGeom>
            <a:solidFill>
              <a:schemeClr val="accent1">
                <a:alpha val="60000"/>
              </a:schemeClr>
            </a:solidFill>
          </p:spPr>
        </p:sp>
        <p:sp>
          <p:nvSpPr>
            <p:cNvPr id="31" name="AutoShape 31"/>
            <p:cNvSpPr/>
            <p:nvPr/>
          </p:nvSpPr>
          <p:spPr>
            <a:xfrm>
              <a:off x="799768" y="466203"/>
              <a:ext cx="69238" cy="69238"/>
            </a:xfrm>
            <a:prstGeom prst="ellipse">
              <a:avLst/>
            </a:prstGeom>
            <a:solidFill>
              <a:schemeClr val="accent1">
                <a:alpha val="40000"/>
              </a:schemeClr>
            </a:solidFill>
          </p:spPr>
        </p:sp>
        <p:sp>
          <p:nvSpPr>
            <p:cNvPr id="32" name="AutoShape 32"/>
            <p:cNvSpPr/>
            <p:nvPr/>
          </p:nvSpPr>
          <p:spPr>
            <a:xfrm>
              <a:off x="904945" y="462070"/>
              <a:ext cx="65594" cy="65594"/>
            </a:xfrm>
            <a:prstGeom prst="ellipse">
              <a:avLst/>
            </a:prstGeom>
            <a:solidFill>
              <a:schemeClr val="accent1">
                <a:alpha val="20000"/>
              </a:schemeClr>
            </a:solidFill>
          </p:spPr>
        </p:sp>
        <p:sp>
          <p:nvSpPr>
            <p:cNvPr id="33" name="AutoShape 33"/>
            <p:cNvSpPr/>
            <p:nvPr/>
          </p:nvSpPr>
          <p:spPr>
            <a:xfrm>
              <a:off x="454963" y="566715"/>
              <a:ext cx="84147" cy="84147"/>
            </a:xfrm>
            <a:prstGeom prst="ellipse">
              <a:avLst/>
            </a:prstGeom>
            <a:solidFill>
              <a:schemeClr val="accent1">
                <a:alpha val="100000"/>
              </a:schemeClr>
            </a:solidFill>
          </p:spPr>
        </p:sp>
        <p:sp>
          <p:nvSpPr>
            <p:cNvPr id="34" name="AutoShape 34"/>
            <p:cNvSpPr/>
            <p:nvPr/>
          </p:nvSpPr>
          <p:spPr>
            <a:xfrm>
              <a:off x="575049" y="573291"/>
              <a:ext cx="78137" cy="78137"/>
            </a:xfrm>
            <a:prstGeom prst="ellipse">
              <a:avLst/>
            </a:prstGeom>
            <a:solidFill>
              <a:schemeClr val="accent1">
                <a:alpha val="80000"/>
              </a:schemeClr>
            </a:solidFill>
          </p:spPr>
        </p:sp>
        <p:sp>
          <p:nvSpPr>
            <p:cNvPr id="35" name="AutoShape 35"/>
            <p:cNvSpPr/>
            <p:nvPr/>
          </p:nvSpPr>
          <p:spPr>
            <a:xfrm>
              <a:off x="689125" y="575007"/>
              <a:ext cx="74704" cy="74704"/>
            </a:xfrm>
            <a:prstGeom prst="ellipse">
              <a:avLst/>
            </a:prstGeom>
            <a:solidFill>
              <a:schemeClr val="accent1">
                <a:alpha val="60000"/>
              </a:schemeClr>
            </a:solidFill>
          </p:spPr>
        </p:sp>
        <p:sp>
          <p:nvSpPr>
            <p:cNvPr id="36" name="AutoShape 36"/>
            <p:cNvSpPr/>
            <p:nvPr/>
          </p:nvSpPr>
          <p:spPr>
            <a:xfrm>
              <a:off x="799768" y="583977"/>
              <a:ext cx="69238" cy="69238"/>
            </a:xfrm>
            <a:prstGeom prst="ellipse">
              <a:avLst/>
            </a:prstGeom>
            <a:solidFill>
              <a:schemeClr val="accent1">
                <a:alpha val="40000"/>
              </a:schemeClr>
            </a:solidFill>
          </p:spPr>
        </p:sp>
        <p:sp>
          <p:nvSpPr>
            <p:cNvPr id="37" name="AutoShape 37"/>
            <p:cNvSpPr/>
            <p:nvPr/>
          </p:nvSpPr>
          <p:spPr>
            <a:xfrm>
              <a:off x="904945" y="579844"/>
              <a:ext cx="65594" cy="65594"/>
            </a:xfrm>
            <a:prstGeom prst="ellipse">
              <a:avLst/>
            </a:prstGeom>
            <a:solidFill>
              <a:schemeClr val="accent1">
                <a:alpha val="20000"/>
              </a:schemeClr>
            </a:solidFill>
          </p:spPr>
        </p:sp>
        <p:sp>
          <p:nvSpPr>
            <p:cNvPr id="38" name="AutoShape 38"/>
            <p:cNvSpPr/>
            <p:nvPr/>
          </p:nvSpPr>
          <p:spPr>
            <a:xfrm>
              <a:off x="454963" y="684489"/>
              <a:ext cx="84147" cy="84147"/>
            </a:xfrm>
            <a:prstGeom prst="ellipse">
              <a:avLst/>
            </a:prstGeom>
            <a:solidFill>
              <a:schemeClr val="accent1">
                <a:alpha val="100000"/>
              </a:schemeClr>
            </a:solidFill>
          </p:spPr>
        </p:sp>
        <p:sp>
          <p:nvSpPr>
            <p:cNvPr id="39" name="AutoShape 39"/>
            <p:cNvSpPr/>
            <p:nvPr/>
          </p:nvSpPr>
          <p:spPr>
            <a:xfrm>
              <a:off x="575049" y="691064"/>
              <a:ext cx="78137" cy="78137"/>
            </a:xfrm>
            <a:prstGeom prst="ellipse">
              <a:avLst/>
            </a:prstGeom>
            <a:solidFill>
              <a:schemeClr val="accent1">
                <a:alpha val="80000"/>
              </a:schemeClr>
            </a:solidFill>
          </p:spPr>
        </p:sp>
        <p:sp>
          <p:nvSpPr>
            <p:cNvPr id="40" name="AutoShape 40"/>
            <p:cNvSpPr/>
            <p:nvPr/>
          </p:nvSpPr>
          <p:spPr>
            <a:xfrm>
              <a:off x="689125" y="692781"/>
              <a:ext cx="74704" cy="74704"/>
            </a:xfrm>
            <a:prstGeom prst="ellipse">
              <a:avLst/>
            </a:prstGeom>
            <a:solidFill>
              <a:schemeClr val="accent1">
                <a:alpha val="60000"/>
              </a:schemeClr>
            </a:solidFill>
          </p:spPr>
        </p:sp>
        <p:sp>
          <p:nvSpPr>
            <p:cNvPr id="41" name="AutoShape 41"/>
            <p:cNvSpPr/>
            <p:nvPr/>
          </p:nvSpPr>
          <p:spPr>
            <a:xfrm>
              <a:off x="799768" y="701751"/>
              <a:ext cx="69238" cy="69238"/>
            </a:xfrm>
            <a:prstGeom prst="ellipse">
              <a:avLst/>
            </a:prstGeom>
            <a:solidFill>
              <a:schemeClr val="accent1">
                <a:alpha val="40000"/>
              </a:schemeClr>
            </a:solidFill>
          </p:spPr>
        </p:sp>
        <p:sp>
          <p:nvSpPr>
            <p:cNvPr id="42" name="AutoShape 42"/>
            <p:cNvSpPr/>
            <p:nvPr/>
          </p:nvSpPr>
          <p:spPr>
            <a:xfrm>
              <a:off x="904945" y="697618"/>
              <a:ext cx="65594" cy="65594"/>
            </a:xfrm>
            <a:prstGeom prst="ellipse">
              <a:avLst/>
            </a:prstGeom>
            <a:solidFill>
              <a:schemeClr val="accent1">
                <a:alpha val="20000"/>
              </a:schemeClr>
            </a:solidFill>
          </p:spPr>
        </p:sp>
        <p:sp>
          <p:nvSpPr>
            <p:cNvPr id="43" name="TextBox 4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数据库设计</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爬虫请求分析</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164019" y="2833673"/>
            <a:ext cx="1616136" cy="1616136"/>
          </a:xfrm>
          <a:prstGeom prst="ellipse">
            <a:avLst/>
          </a:prstGeom>
          <a:solidFill>
            <a:schemeClr val="accent1">
              <a:alpha val="100000"/>
            </a:schemeClr>
          </a:solidFill>
        </p:spPr>
      </p:sp>
      <p:sp>
        <p:nvSpPr>
          <p:cNvPr id="3" name="AutoShape 3"/>
          <p:cNvSpPr/>
          <p:nvPr/>
        </p:nvSpPr>
        <p:spPr>
          <a:xfrm>
            <a:off x="4633268" y="2833673"/>
            <a:ext cx="1616136" cy="1616136"/>
          </a:xfrm>
          <a:prstGeom prst="ellipse">
            <a:avLst/>
          </a:prstGeom>
          <a:solidFill>
            <a:schemeClr val="accent3">
              <a:alpha val="100000"/>
            </a:schemeClr>
          </a:solidFill>
        </p:spPr>
      </p:sp>
      <p:sp>
        <p:nvSpPr>
          <p:cNvPr id="4" name="AutoShape 4"/>
          <p:cNvSpPr/>
          <p:nvPr/>
        </p:nvSpPr>
        <p:spPr>
          <a:xfrm>
            <a:off x="6102515" y="2833673"/>
            <a:ext cx="1616136" cy="1616136"/>
          </a:xfrm>
          <a:prstGeom prst="ellipse">
            <a:avLst/>
          </a:prstGeom>
          <a:solidFill>
            <a:schemeClr val="accent1">
              <a:alpha val="100000"/>
            </a:schemeClr>
          </a:solidFill>
        </p:spPr>
      </p:sp>
      <p:sp>
        <p:nvSpPr>
          <p:cNvPr id="5" name="AutoShape 5"/>
          <p:cNvSpPr/>
          <p:nvPr/>
        </p:nvSpPr>
        <p:spPr>
          <a:xfrm>
            <a:off x="7571764" y="2833673"/>
            <a:ext cx="1616136" cy="1616136"/>
          </a:xfrm>
          <a:prstGeom prst="ellipse">
            <a:avLst/>
          </a:prstGeom>
          <a:solidFill>
            <a:schemeClr val="accent3">
              <a:alpha val="100000"/>
            </a:schemeClr>
          </a:solidFill>
        </p:spPr>
      </p:sp>
      <p:sp>
        <p:nvSpPr>
          <p:cNvPr id="6" name="AutoShape 6"/>
          <p:cNvSpPr/>
          <p:nvPr/>
        </p:nvSpPr>
        <p:spPr>
          <a:xfrm>
            <a:off x="3487002" y="3175240"/>
            <a:ext cx="970170" cy="940579"/>
          </a:xfrm>
          <a:prstGeom prst="rect">
            <a:avLst/>
          </a:prstGeom>
          <a:noFill/>
        </p:spPr>
        <p:txBody>
          <a:bodyPr vert="horz" wrap="square" lIns="91440" tIns="45720" rIns="91440" bIns="45720" rtlCol="0" anchor="t" anchorCtr="0">
            <a:noAutofit/>
          </a:bodyPr>
          <a:lstStyle/>
          <a:p>
            <a:pPr algn="ctr">
              <a:defRPr/>
            </a:pPr>
            <a:r>
              <a:rPr lang="en-US" sz="5510" b="1">
                <a:solidFill>
                  <a:srgbClr val="FFFFFF">
                    <a:alpha val="100000"/>
                  </a:srgbClr>
                </a:solidFill>
                <a:latin typeface="微软雅黑" panose="020B0503020204020204" charset="-122"/>
                <a:ea typeface="微软雅黑" panose="020B0503020204020204" charset="-122"/>
                <a:cs typeface="微软雅黑" panose="020B0503020204020204" charset="-122"/>
              </a:rPr>
              <a:t>A</a:t>
            </a:r>
            <a:endParaRPr lang="en-US" sz="1100"/>
          </a:p>
        </p:txBody>
      </p:sp>
      <p:sp>
        <p:nvSpPr>
          <p:cNvPr id="7" name="AutoShape 7"/>
          <p:cNvSpPr/>
          <p:nvPr/>
        </p:nvSpPr>
        <p:spPr>
          <a:xfrm>
            <a:off x="4956251" y="3175240"/>
            <a:ext cx="970170" cy="940579"/>
          </a:xfrm>
          <a:prstGeom prst="rect">
            <a:avLst/>
          </a:prstGeom>
          <a:noFill/>
        </p:spPr>
        <p:txBody>
          <a:bodyPr vert="horz" wrap="square" lIns="91440" tIns="45720" rIns="91440" bIns="45720" rtlCol="0" anchor="t" anchorCtr="0">
            <a:noAutofit/>
          </a:bodyPr>
          <a:lstStyle/>
          <a:p>
            <a:pPr algn="ctr">
              <a:defRPr/>
            </a:pPr>
            <a:r>
              <a:rPr lang="en-US" sz="5510" b="1">
                <a:solidFill>
                  <a:srgbClr val="FFFFFF">
                    <a:alpha val="100000"/>
                  </a:srgbClr>
                </a:solidFill>
                <a:latin typeface="微软雅黑" panose="020B0503020204020204" charset="-122"/>
                <a:ea typeface="微软雅黑" panose="020B0503020204020204" charset="-122"/>
                <a:cs typeface="微软雅黑" panose="020B0503020204020204" charset="-122"/>
              </a:rPr>
              <a:t>B</a:t>
            </a:r>
            <a:endParaRPr lang="en-US" sz="1100"/>
          </a:p>
        </p:txBody>
      </p:sp>
      <p:sp>
        <p:nvSpPr>
          <p:cNvPr id="8" name="AutoShape 8"/>
          <p:cNvSpPr/>
          <p:nvPr/>
        </p:nvSpPr>
        <p:spPr>
          <a:xfrm>
            <a:off x="6425498" y="3175240"/>
            <a:ext cx="970170" cy="940579"/>
          </a:xfrm>
          <a:prstGeom prst="rect">
            <a:avLst/>
          </a:prstGeom>
          <a:noFill/>
        </p:spPr>
        <p:txBody>
          <a:bodyPr vert="horz" wrap="square" lIns="91440" tIns="45720" rIns="91440" bIns="45720" rtlCol="0" anchor="t" anchorCtr="0">
            <a:noAutofit/>
          </a:bodyPr>
          <a:lstStyle/>
          <a:p>
            <a:pPr algn="ctr">
              <a:defRPr/>
            </a:pPr>
            <a:r>
              <a:rPr lang="en-US" sz="5510" b="1">
                <a:solidFill>
                  <a:srgbClr val="FFFFFF">
                    <a:alpha val="100000"/>
                  </a:srgbClr>
                </a:solidFill>
                <a:latin typeface="微软雅黑" panose="020B0503020204020204" charset="-122"/>
                <a:ea typeface="微软雅黑" panose="020B0503020204020204" charset="-122"/>
                <a:cs typeface="微软雅黑" panose="020B0503020204020204" charset="-122"/>
              </a:rPr>
              <a:t>C</a:t>
            </a:r>
            <a:endParaRPr lang="en-US" sz="1100"/>
          </a:p>
        </p:txBody>
      </p:sp>
      <p:sp>
        <p:nvSpPr>
          <p:cNvPr id="9" name="AutoShape 9"/>
          <p:cNvSpPr/>
          <p:nvPr/>
        </p:nvSpPr>
        <p:spPr>
          <a:xfrm>
            <a:off x="7894747" y="3175240"/>
            <a:ext cx="970170" cy="940579"/>
          </a:xfrm>
          <a:prstGeom prst="rect">
            <a:avLst/>
          </a:prstGeom>
          <a:noFill/>
        </p:spPr>
        <p:txBody>
          <a:bodyPr vert="horz" wrap="square" lIns="91440" tIns="45720" rIns="91440" bIns="45720" rtlCol="0" anchor="t" anchorCtr="0">
            <a:noAutofit/>
          </a:bodyPr>
          <a:lstStyle/>
          <a:p>
            <a:pPr algn="ctr">
              <a:defRPr/>
            </a:pPr>
            <a:r>
              <a:rPr lang="en-US" sz="5510" b="1">
                <a:solidFill>
                  <a:srgbClr val="FFFFFF">
                    <a:alpha val="100000"/>
                  </a:srgbClr>
                </a:solidFill>
                <a:latin typeface="微软雅黑" panose="020B0503020204020204" charset="-122"/>
                <a:ea typeface="微软雅黑" panose="020B0503020204020204" charset="-122"/>
                <a:cs typeface="微软雅黑" panose="020B0503020204020204" charset="-122"/>
              </a:rPr>
              <a:t>D</a:t>
            </a:r>
            <a:endParaRPr lang="en-US" sz="1100"/>
          </a:p>
        </p:txBody>
      </p:sp>
      <p:grpSp>
        <p:nvGrpSpPr>
          <p:cNvPr id="10" name="Group 10"/>
          <p:cNvGrpSpPr/>
          <p:nvPr/>
        </p:nvGrpSpPr>
        <p:grpSpPr>
          <a:xfrm>
            <a:off x="454963" y="93878"/>
            <a:ext cx="10641129" cy="914400"/>
            <a:chOff x="454963" y="93878"/>
            <a:chExt cx="10641129" cy="914400"/>
          </a:xfrm>
        </p:grpSpPr>
        <p:sp>
          <p:nvSpPr>
            <p:cNvPr id="11" name="AutoShape 11"/>
            <p:cNvSpPr/>
            <p:nvPr/>
          </p:nvSpPr>
          <p:spPr>
            <a:xfrm>
              <a:off x="454963" y="331168"/>
              <a:ext cx="84147" cy="84147"/>
            </a:xfrm>
            <a:prstGeom prst="ellipse">
              <a:avLst/>
            </a:prstGeom>
            <a:solidFill>
              <a:schemeClr val="accent1">
                <a:alpha val="100000"/>
              </a:schemeClr>
            </a:solidFill>
          </p:spPr>
        </p:sp>
        <p:sp>
          <p:nvSpPr>
            <p:cNvPr id="12" name="AutoShape 12"/>
            <p:cNvSpPr/>
            <p:nvPr/>
          </p:nvSpPr>
          <p:spPr>
            <a:xfrm>
              <a:off x="575049" y="337743"/>
              <a:ext cx="78137" cy="78137"/>
            </a:xfrm>
            <a:prstGeom prst="ellipse">
              <a:avLst/>
            </a:prstGeom>
            <a:solidFill>
              <a:schemeClr val="accent1">
                <a:alpha val="80000"/>
              </a:schemeClr>
            </a:solidFill>
          </p:spPr>
        </p:sp>
        <p:sp>
          <p:nvSpPr>
            <p:cNvPr id="13" name="AutoShape 13"/>
            <p:cNvSpPr/>
            <p:nvPr/>
          </p:nvSpPr>
          <p:spPr>
            <a:xfrm>
              <a:off x="689125" y="339460"/>
              <a:ext cx="74704" cy="74704"/>
            </a:xfrm>
            <a:prstGeom prst="ellipse">
              <a:avLst/>
            </a:prstGeom>
            <a:solidFill>
              <a:schemeClr val="accent1">
                <a:alpha val="60000"/>
              </a:schemeClr>
            </a:solidFill>
          </p:spPr>
        </p:sp>
        <p:sp>
          <p:nvSpPr>
            <p:cNvPr id="14" name="AutoShape 14"/>
            <p:cNvSpPr/>
            <p:nvPr/>
          </p:nvSpPr>
          <p:spPr>
            <a:xfrm>
              <a:off x="799768" y="348430"/>
              <a:ext cx="69238" cy="69238"/>
            </a:xfrm>
            <a:prstGeom prst="ellipse">
              <a:avLst/>
            </a:prstGeom>
            <a:solidFill>
              <a:schemeClr val="accent1">
                <a:alpha val="40000"/>
              </a:schemeClr>
            </a:solidFill>
          </p:spPr>
        </p:sp>
        <p:sp>
          <p:nvSpPr>
            <p:cNvPr id="15" name="AutoShape 15"/>
            <p:cNvSpPr/>
            <p:nvPr/>
          </p:nvSpPr>
          <p:spPr>
            <a:xfrm>
              <a:off x="904945" y="344297"/>
              <a:ext cx="65594" cy="65594"/>
            </a:xfrm>
            <a:prstGeom prst="ellipse">
              <a:avLst/>
            </a:prstGeom>
            <a:solidFill>
              <a:schemeClr val="accent1">
                <a:alpha val="20000"/>
              </a:schemeClr>
            </a:solidFill>
          </p:spPr>
        </p:sp>
        <p:sp>
          <p:nvSpPr>
            <p:cNvPr id="16" name="AutoShape 16"/>
            <p:cNvSpPr/>
            <p:nvPr/>
          </p:nvSpPr>
          <p:spPr>
            <a:xfrm>
              <a:off x="454963" y="448942"/>
              <a:ext cx="84147" cy="84147"/>
            </a:xfrm>
            <a:prstGeom prst="ellipse">
              <a:avLst/>
            </a:prstGeom>
            <a:solidFill>
              <a:schemeClr val="accent1">
                <a:alpha val="100000"/>
              </a:schemeClr>
            </a:solidFill>
          </p:spPr>
        </p:sp>
        <p:sp>
          <p:nvSpPr>
            <p:cNvPr id="17" name="AutoShape 17"/>
            <p:cNvSpPr/>
            <p:nvPr/>
          </p:nvSpPr>
          <p:spPr>
            <a:xfrm>
              <a:off x="575049" y="455517"/>
              <a:ext cx="78137" cy="78137"/>
            </a:xfrm>
            <a:prstGeom prst="ellipse">
              <a:avLst/>
            </a:prstGeom>
            <a:solidFill>
              <a:schemeClr val="accent1">
                <a:alpha val="80000"/>
              </a:schemeClr>
            </a:solidFill>
          </p:spPr>
        </p:sp>
        <p:sp>
          <p:nvSpPr>
            <p:cNvPr id="18" name="AutoShape 18"/>
            <p:cNvSpPr/>
            <p:nvPr/>
          </p:nvSpPr>
          <p:spPr>
            <a:xfrm>
              <a:off x="689125" y="457233"/>
              <a:ext cx="74704" cy="74704"/>
            </a:xfrm>
            <a:prstGeom prst="ellipse">
              <a:avLst/>
            </a:prstGeom>
            <a:solidFill>
              <a:schemeClr val="accent1">
                <a:alpha val="60000"/>
              </a:schemeClr>
            </a:solidFill>
          </p:spPr>
        </p:sp>
        <p:sp>
          <p:nvSpPr>
            <p:cNvPr id="19" name="AutoShape 19"/>
            <p:cNvSpPr/>
            <p:nvPr/>
          </p:nvSpPr>
          <p:spPr>
            <a:xfrm>
              <a:off x="799768" y="466203"/>
              <a:ext cx="69238" cy="69238"/>
            </a:xfrm>
            <a:prstGeom prst="ellipse">
              <a:avLst/>
            </a:prstGeom>
            <a:solidFill>
              <a:schemeClr val="accent1">
                <a:alpha val="40000"/>
              </a:schemeClr>
            </a:solidFill>
          </p:spPr>
        </p:sp>
        <p:sp>
          <p:nvSpPr>
            <p:cNvPr id="20" name="AutoShape 20"/>
            <p:cNvSpPr/>
            <p:nvPr/>
          </p:nvSpPr>
          <p:spPr>
            <a:xfrm>
              <a:off x="904945" y="462070"/>
              <a:ext cx="65594" cy="65594"/>
            </a:xfrm>
            <a:prstGeom prst="ellipse">
              <a:avLst/>
            </a:prstGeom>
            <a:solidFill>
              <a:schemeClr val="accent1">
                <a:alpha val="20000"/>
              </a:schemeClr>
            </a:solidFill>
          </p:spPr>
        </p:sp>
        <p:sp>
          <p:nvSpPr>
            <p:cNvPr id="21" name="AutoShape 21"/>
            <p:cNvSpPr/>
            <p:nvPr/>
          </p:nvSpPr>
          <p:spPr>
            <a:xfrm>
              <a:off x="454963" y="566715"/>
              <a:ext cx="84147" cy="84147"/>
            </a:xfrm>
            <a:prstGeom prst="ellipse">
              <a:avLst/>
            </a:prstGeom>
            <a:solidFill>
              <a:schemeClr val="accent1">
                <a:alpha val="100000"/>
              </a:schemeClr>
            </a:solidFill>
          </p:spPr>
        </p:sp>
        <p:sp>
          <p:nvSpPr>
            <p:cNvPr id="22" name="AutoShape 22"/>
            <p:cNvSpPr/>
            <p:nvPr/>
          </p:nvSpPr>
          <p:spPr>
            <a:xfrm>
              <a:off x="575049" y="573291"/>
              <a:ext cx="78137" cy="78137"/>
            </a:xfrm>
            <a:prstGeom prst="ellipse">
              <a:avLst/>
            </a:prstGeom>
            <a:solidFill>
              <a:schemeClr val="accent1">
                <a:alpha val="80000"/>
              </a:schemeClr>
            </a:solidFill>
          </p:spPr>
        </p:sp>
        <p:sp>
          <p:nvSpPr>
            <p:cNvPr id="23" name="AutoShape 23"/>
            <p:cNvSpPr/>
            <p:nvPr/>
          </p:nvSpPr>
          <p:spPr>
            <a:xfrm>
              <a:off x="689125" y="575007"/>
              <a:ext cx="74704" cy="74704"/>
            </a:xfrm>
            <a:prstGeom prst="ellipse">
              <a:avLst/>
            </a:prstGeom>
            <a:solidFill>
              <a:schemeClr val="accent1">
                <a:alpha val="60000"/>
              </a:schemeClr>
            </a:solidFill>
          </p:spPr>
        </p:sp>
        <p:sp>
          <p:nvSpPr>
            <p:cNvPr id="24" name="AutoShape 24"/>
            <p:cNvSpPr/>
            <p:nvPr/>
          </p:nvSpPr>
          <p:spPr>
            <a:xfrm>
              <a:off x="799768" y="583977"/>
              <a:ext cx="69238" cy="69238"/>
            </a:xfrm>
            <a:prstGeom prst="ellipse">
              <a:avLst/>
            </a:prstGeom>
            <a:solidFill>
              <a:schemeClr val="accent1">
                <a:alpha val="40000"/>
              </a:schemeClr>
            </a:solidFill>
          </p:spPr>
        </p:sp>
        <p:sp>
          <p:nvSpPr>
            <p:cNvPr id="25" name="AutoShape 25"/>
            <p:cNvSpPr/>
            <p:nvPr/>
          </p:nvSpPr>
          <p:spPr>
            <a:xfrm>
              <a:off x="904945" y="579844"/>
              <a:ext cx="65594" cy="65594"/>
            </a:xfrm>
            <a:prstGeom prst="ellipse">
              <a:avLst/>
            </a:prstGeom>
            <a:solidFill>
              <a:schemeClr val="accent1">
                <a:alpha val="20000"/>
              </a:schemeClr>
            </a:solidFill>
          </p:spPr>
        </p:sp>
        <p:sp>
          <p:nvSpPr>
            <p:cNvPr id="26" name="AutoShape 26"/>
            <p:cNvSpPr/>
            <p:nvPr/>
          </p:nvSpPr>
          <p:spPr>
            <a:xfrm>
              <a:off x="454963" y="684489"/>
              <a:ext cx="84147" cy="84147"/>
            </a:xfrm>
            <a:prstGeom prst="ellipse">
              <a:avLst/>
            </a:prstGeom>
            <a:solidFill>
              <a:schemeClr val="accent1">
                <a:alpha val="100000"/>
              </a:schemeClr>
            </a:solidFill>
          </p:spPr>
        </p:sp>
        <p:sp>
          <p:nvSpPr>
            <p:cNvPr id="27" name="AutoShape 27"/>
            <p:cNvSpPr/>
            <p:nvPr/>
          </p:nvSpPr>
          <p:spPr>
            <a:xfrm>
              <a:off x="575049" y="691064"/>
              <a:ext cx="78137" cy="78137"/>
            </a:xfrm>
            <a:prstGeom prst="ellipse">
              <a:avLst/>
            </a:prstGeom>
            <a:solidFill>
              <a:schemeClr val="accent1">
                <a:alpha val="80000"/>
              </a:schemeClr>
            </a:solidFill>
          </p:spPr>
        </p:sp>
        <p:sp>
          <p:nvSpPr>
            <p:cNvPr id="28" name="AutoShape 28"/>
            <p:cNvSpPr/>
            <p:nvPr/>
          </p:nvSpPr>
          <p:spPr>
            <a:xfrm>
              <a:off x="689125" y="692781"/>
              <a:ext cx="74704" cy="74704"/>
            </a:xfrm>
            <a:prstGeom prst="ellipse">
              <a:avLst/>
            </a:prstGeom>
            <a:solidFill>
              <a:schemeClr val="accent1">
                <a:alpha val="60000"/>
              </a:schemeClr>
            </a:solidFill>
          </p:spPr>
        </p:sp>
        <p:sp>
          <p:nvSpPr>
            <p:cNvPr id="29" name="AutoShape 29"/>
            <p:cNvSpPr/>
            <p:nvPr/>
          </p:nvSpPr>
          <p:spPr>
            <a:xfrm>
              <a:off x="799768" y="701751"/>
              <a:ext cx="69238" cy="69238"/>
            </a:xfrm>
            <a:prstGeom prst="ellipse">
              <a:avLst/>
            </a:prstGeom>
            <a:solidFill>
              <a:schemeClr val="accent1">
                <a:alpha val="40000"/>
              </a:schemeClr>
            </a:solidFill>
          </p:spPr>
        </p:sp>
        <p:sp>
          <p:nvSpPr>
            <p:cNvPr id="30" name="AutoShape 30"/>
            <p:cNvSpPr/>
            <p:nvPr/>
          </p:nvSpPr>
          <p:spPr>
            <a:xfrm>
              <a:off x="904945" y="697618"/>
              <a:ext cx="65594" cy="65594"/>
            </a:xfrm>
            <a:prstGeom prst="ellipse">
              <a:avLst/>
            </a:prstGeom>
            <a:solidFill>
              <a:schemeClr val="accent1">
                <a:alpha val="20000"/>
              </a:schemeClr>
            </a:solidFill>
          </p:spPr>
        </p:sp>
        <p:sp>
          <p:nvSpPr>
            <p:cNvPr id="31" name="TextBox 3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爬虫请求分析</a:t>
              </a:r>
            </a:p>
          </p:txBody>
        </p:sp>
      </p:grpSp>
      <p:sp>
        <p:nvSpPr>
          <p:cNvPr id="32" name="TextBox 32"/>
          <p:cNvSpPr txBox="1"/>
          <p:nvPr/>
        </p:nvSpPr>
        <p:spPr>
          <a:xfrm>
            <a:off x="4307454" y="4456549"/>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有些网页则是在网站前端通过JavaScripts代码处理后显示的，例如数据混淆、加密等。</a:t>
            </a:r>
          </a:p>
        </p:txBody>
      </p:sp>
      <p:sp>
        <p:nvSpPr>
          <p:cNvPr id="33" name="TextBox 33"/>
          <p:cNvSpPr txBox="1"/>
          <p:nvPr/>
        </p:nvSpPr>
        <p:spPr>
          <a:xfrm>
            <a:off x="2838206" y="1281416"/>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当前情况表明，大部分网页上能看到的数据都是直接在网站后台生成好的数据。</a:t>
            </a:r>
          </a:p>
        </p:txBody>
      </p:sp>
      <p:sp>
        <p:nvSpPr>
          <p:cNvPr id="34" name="TextBox 34"/>
          <p:cNvSpPr txBox="1"/>
          <p:nvPr/>
        </p:nvSpPr>
        <p:spPr>
          <a:xfrm>
            <a:off x="7245950" y="4449809"/>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只要能够分析出对应数据的请求来源，就能很容易地得到想要的数据。</a:t>
            </a:r>
          </a:p>
        </p:txBody>
      </p:sp>
      <p:sp>
        <p:nvSpPr>
          <p:cNvPr id="35" name="TextBox 35"/>
          <p:cNvSpPr txBox="1"/>
          <p:nvPr/>
        </p:nvSpPr>
        <p:spPr>
          <a:xfrm>
            <a:off x="5776701" y="1281416"/>
            <a:ext cx="2267763" cy="1552257"/>
          </a:xfrm>
          <a:prstGeom prst="rect">
            <a:avLst/>
          </a:prstGeom>
        </p:spPr>
        <p:txBody>
          <a:bodyPr vert="horz" wrap="square" lIns="66008" tIns="33052" rIns="66008" bIns="33052" rtlCol="0" anchor="ctr" anchorCtr="1">
            <a:normAutofit/>
          </a:bodyPr>
          <a:lstStyle/>
          <a:p>
            <a:pPr algn="l">
              <a:lnSpc>
                <a:spcPct val="187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虽然很多网站采用了Ajax异步加载功能，但归根结底它还是一个HTTP请求。</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系统组织结构和运行流程图</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1477192" y="3522743"/>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3" name="Freeform 3"/>
          <p:cNvSpPr/>
          <p:nvPr/>
        </p:nvSpPr>
        <p:spPr>
          <a:xfrm>
            <a:off x="2568117" y="1927706"/>
            <a:ext cx="2204933" cy="2157159"/>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sp>
        <p:nvSpPr>
          <p:cNvPr id="4" name="Freeform 4"/>
          <p:cNvSpPr/>
          <p:nvPr/>
        </p:nvSpPr>
        <p:spPr>
          <a:xfrm>
            <a:off x="4067465" y="3482773"/>
            <a:ext cx="2116735" cy="207087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4">
              <a:alpha val="100000"/>
            </a:schemeClr>
          </a:solidFill>
        </p:spPr>
      </p:sp>
      <p:sp>
        <p:nvSpPr>
          <p:cNvPr id="5" name="Freeform 5"/>
          <p:cNvSpPr/>
          <p:nvPr/>
        </p:nvSpPr>
        <p:spPr>
          <a:xfrm>
            <a:off x="5566823" y="2336206"/>
            <a:ext cx="1702240" cy="1665358"/>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close/>
              </a:path>
            </a:pathLst>
          </a:custGeom>
          <a:solidFill>
            <a:schemeClr val="accent1">
              <a:alpha val="100000"/>
            </a:schemeClr>
          </a:solidFill>
        </p:spPr>
      </p:sp>
      <p:grpSp>
        <p:nvGrpSpPr>
          <p:cNvPr id="6" name="Group 6"/>
          <p:cNvGrpSpPr/>
          <p:nvPr/>
        </p:nvGrpSpPr>
        <p:grpSpPr>
          <a:xfrm>
            <a:off x="6184200" y="2878170"/>
            <a:ext cx="461677" cy="550831"/>
            <a:chOff x="6184200" y="2878170"/>
            <a:chExt cx="461677" cy="550831"/>
          </a:xfrm>
        </p:grpSpPr>
        <p:sp>
          <p:nvSpPr>
            <p:cNvPr id="7" name="Freeform 7"/>
            <p:cNvSpPr/>
            <p:nvPr/>
          </p:nvSpPr>
          <p:spPr>
            <a:xfrm>
              <a:off x="6350411" y="2984088"/>
              <a:ext cx="147161" cy="176213"/>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close/>
                </a:path>
              </a:pathLst>
            </a:custGeom>
            <a:solidFill>
              <a:schemeClr val="accent1">
                <a:alpha val="100000"/>
              </a:schemeClr>
            </a:solidFill>
          </p:spPr>
        </p:sp>
        <p:sp>
          <p:nvSpPr>
            <p:cNvPr id="8" name="Freeform 8"/>
            <p:cNvSpPr/>
            <p:nvPr/>
          </p:nvSpPr>
          <p:spPr>
            <a:xfrm>
              <a:off x="6184200" y="2878170"/>
              <a:ext cx="461677" cy="550831"/>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close/>
                </a:path>
              </a:pathLst>
            </a:custGeom>
            <a:solidFill>
              <a:schemeClr val="accent1">
                <a:alpha val="100000"/>
              </a:schemeClr>
            </a:solidFill>
          </p:spPr>
        </p:sp>
      </p:grpSp>
      <p:grpSp>
        <p:nvGrpSpPr>
          <p:cNvPr id="9" name="Group 9"/>
          <p:cNvGrpSpPr/>
          <p:nvPr/>
        </p:nvGrpSpPr>
        <p:grpSpPr>
          <a:xfrm>
            <a:off x="1996032" y="4065529"/>
            <a:ext cx="664560" cy="579786"/>
            <a:chOff x="1996032" y="4065529"/>
            <a:chExt cx="664560" cy="579786"/>
          </a:xfrm>
        </p:grpSpPr>
        <p:sp>
          <p:nvSpPr>
            <p:cNvPr id="10" name="Freeform 10"/>
            <p:cNvSpPr/>
            <p:nvPr/>
          </p:nvSpPr>
          <p:spPr>
            <a:xfrm>
              <a:off x="1996032" y="4204879"/>
              <a:ext cx="440436" cy="440436"/>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close/>
                </a:path>
              </a:pathLst>
            </a:custGeom>
            <a:solidFill>
              <a:schemeClr val="accent4">
                <a:alpha val="100000"/>
              </a:schemeClr>
            </a:solidFill>
          </p:spPr>
        </p:sp>
        <p:sp>
          <p:nvSpPr>
            <p:cNvPr id="11" name="Freeform 11"/>
            <p:cNvSpPr/>
            <p:nvPr/>
          </p:nvSpPr>
          <p:spPr>
            <a:xfrm>
              <a:off x="2341695" y="4065529"/>
              <a:ext cx="318897" cy="316706"/>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moveTo>
                    <a:pt x="61" y="82"/>
                  </a:moveTo>
                  <a:cubicBezTo>
                    <a:pt x="48" y="82"/>
                    <a:pt x="38" y="72"/>
                    <a:pt x="38" y="60"/>
                  </a:cubicBezTo>
                  <a:cubicBezTo>
                    <a:pt x="38" y="48"/>
                    <a:pt x="48" y="38"/>
                    <a:pt x="61" y="38"/>
                  </a:cubicBezTo>
                  <a:cubicBezTo>
                    <a:pt x="73" y="38"/>
                    <a:pt x="83" y="48"/>
                    <a:pt x="83" y="60"/>
                  </a:cubicBezTo>
                  <a:cubicBezTo>
                    <a:pt x="83" y="72"/>
                    <a:pt x="73" y="82"/>
                    <a:pt x="61" y="82"/>
                  </a:cubicBezTo>
                  <a:close/>
                </a:path>
              </a:pathLst>
            </a:custGeom>
            <a:solidFill>
              <a:schemeClr val="accent4">
                <a:alpha val="100000"/>
              </a:schemeClr>
            </a:solidFill>
          </p:spPr>
        </p:sp>
      </p:grpSp>
      <p:grpSp>
        <p:nvGrpSpPr>
          <p:cNvPr id="12" name="Group 12"/>
          <p:cNvGrpSpPr/>
          <p:nvPr/>
        </p:nvGrpSpPr>
        <p:grpSpPr>
          <a:xfrm>
            <a:off x="4836987" y="4210981"/>
            <a:ext cx="577691" cy="614457"/>
            <a:chOff x="4836987" y="4210981"/>
            <a:chExt cx="577691" cy="614457"/>
          </a:xfrm>
        </p:grpSpPr>
        <p:sp>
          <p:nvSpPr>
            <p:cNvPr id="13" name="Freeform 13"/>
            <p:cNvSpPr/>
            <p:nvPr/>
          </p:nvSpPr>
          <p:spPr>
            <a:xfrm>
              <a:off x="5174934" y="4210981"/>
              <a:ext cx="239744" cy="269843"/>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close/>
                </a:path>
              </a:pathLst>
            </a:custGeom>
            <a:solidFill>
              <a:schemeClr val="accent4">
                <a:alpha val="100000"/>
              </a:schemeClr>
            </a:solidFill>
          </p:spPr>
        </p:sp>
        <p:sp>
          <p:nvSpPr>
            <p:cNvPr id="14" name="Freeform 14"/>
            <p:cNvSpPr/>
            <p:nvPr/>
          </p:nvSpPr>
          <p:spPr>
            <a:xfrm>
              <a:off x="4836987" y="4396146"/>
              <a:ext cx="461677" cy="429292"/>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close/>
                </a:path>
              </a:pathLst>
            </a:custGeom>
            <a:solidFill>
              <a:schemeClr val="accent4">
                <a:alpha val="100000"/>
              </a:schemeClr>
            </a:solidFill>
          </p:spPr>
        </p:sp>
        <p:sp>
          <p:nvSpPr>
            <p:cNvPr id="15" name="Freeform 15"/>
            <p:cNvSpPr/>
            <p:nvPr/>
          </p:nvSpPr>
          <p:spPr>
            <a:xfrm>
              <a:off x="4976433" y="4512066"/>
              <a:ext cx="195167" cy="181737"/>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close/>
                </a:path>
              </a:pathLst>
            </a:custGeom>
            <a:solidFill>
              <a:schemeClr val="accent4">
                <a:alpha val="100000"/>
              </a:schemeClr>
            </a:solidFill>
          </p:spPr>
        </p:sp>
        <p:sp>
          <p:nvSpPr>
            <p:cNvPr id="16" name="Freeform 16"/>
            <p:cNvSpPr/>
            <p:nvPr/>
          </p:nvSpPr>
          <p:spPr>
            <a:xfrm>
              <a:off x="5084541" y="4461869"/>
              <a:ext cx="113728" cy="129349"/>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close/>
                </a:path>
              </a:pathLst>
            </a:custGeom>
            <a:solidFill>
              <a:schemeClr val="accent4">
                <a:alpha val="100000"/>
              </a:schemeClr>
            </a:solidFill>
          </p:spPr>
        </p:sp>
      </p:grpSp>
      <p:grpSp>
        <p:nvGrpSpPr>
          <p:cNvPr id="17" name="Group 17"/>
          <p:cNvGrpSpPr/>
          <p:nvPr/>
        </p:nvGrpSpPr>
        <p:grpSpPr>
          <a:xfrm>
            <a:off x="3390861" y="2655299"/>
            <a:ext cx="559445" cy="701973"/>
            <a:chOff x="3390861" y="2655299"/>
            <a:chExt cx="559445" cy="701973"/>
          </a:xfrm>
        </p:grpSpPr>
        <p:sp>
          <p:nvSpPr>
            <p:cNvPr id="18" name="Freeform 18"/>
            <p:cNvSpPr/>
            <p:nvPr/>
          </p:nvSpPr>
          <p:spPr>
            <a:xfrm>
              <a:off x="3782073" y="2655299"/>
              <a:ext cx="168233" cy="183703"/>
            </a:xfrm>
            <a:custGeom>
              <a:avLst/>
              <a:gdLst/>
              <a:ahLst/>
              <a:cxnLst/>
              <a:rect l="l" t="t" r="r" b="b"/>
              <a:pathLst>
                <a:path w="126" h="140">
                  <a:moveTo>
                    <a:pt x="0" y="57"/>
                  </a:moveTo>
                  <a:lnTo>
                    <a:pt x="48" y="0"/>
                  </a:lnTo>
                  <a:lnTo>
                    <a:pt x="126" y="85"/>
                  </a:lnTo>
                  <a:lnTo>
                    <a:pt x="78" y="140"/>
                  </a:lnTo>
                  <a:lnTo>
                    <a:pt x="0" y="57"/>
                  </a:lnTo>
                  <a:close/>
                </a:path>
              </a:pathLst>
            </a:custGeom>
            <a:solidFill>
              <a:schemeClr val="accent1">
                <a:alpha val="100000"/>
              </a:schemeClr>
            </a:solidFill>
          </p:spPr>
        </p:sp>
        <p:sp>
          <p:nvSpPr>
            <p:cNvPr id="19" name="Freeform 19"/>
            <p:cNvSpPr/>
            <p:nvPr/>
          </p:nvSpPr>
          <p:spPr>
            <a:xfrm>
              <a:off x="3564454" y="2751018"/>
              <a:ext cx="296432" cy="326720"/>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close/>
                </a:path>
              </a:pathLst>
            </a:custGeom>
            <a:solidFill>
              <a:schemeClr val="accent1">
                <a:alpha val="100000"/>
              </a:schemeClr>
            </a:solidFill>
          </p:spPr>
        </p:sp>
        <p:sp>
          <p:nvSpPr>
            <p:cNvPr id="20" name="Freeform 20"/>
            <p:cNvSpPr/>
            <p:nvPr/>
          </p:nvSpPr>
          <p:spPr>
            <a:xfrm>
              <a:off x="3390861" y="3012170"/>
              <a:ext cx="467288" cy="345102"/>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close/>
                </a:path>
              </a:pathLst>
            </a:custGeom>
            <a:solidFill>
              <a:schemeClr val="accent1">
                <a:alpha val="100000"/>
              </a:schemeClr>
            </a:solidFill>
          </p:spPr>
        </p:sp>
      </p:gr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系统组织结构</a:t>
              </a:r>
            </a:p>
          </p:txBody>
        </p:sp>
      </p:grpSp>
      <p:sp>
        <p:nvSpPr>
          <p:cNvPr id="43" name="TextBox 43"/>
          <p:cNvSpPr txBox="1"/>
          <p:nvPr/>
        </p:nvSpPr>
        <p:spPr>
          <a:xfrm>
            <a:off x="3390190" y="827565"/>
            <a:ext cx="5350946" cy="589411"/>
          </a:xfrm>
          <a:prstGeom prst="rect">
            <a:avLst/>
          </a:prstGeom>
        </p:spPr>
        <p:txBody>
          <a:bodyPr vert="horz" wrap="square" lIns="66008" tIns="33052" rIns="66008" bIns="33052" rtlCol="0" anchor="ctr" anchorCtr="1">
            <a:normAutofit/>
          </a:bodyPr>
          <a:lstStyle/>
          <a:p>
            <a:pPr algn="l">
              <a:lnSpc>
                <a:spcPct val="187000"/>
              </a:lnSpc>
            </a:pPr>
            <a:r>
              <a:rPr lang="en-US" sz="1500"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按照系统功能，本系统的文件夹组织结构如图所示</a:t>
            </a:r>
            <a:r>
              <a:rPr lang="en-US" sz="1500" dirty="0">
                <a:solidFill>
                  <a:schemeClr val="dk1">
                    <a:alpha val="100000"/>
                  </a:schemeClr>
                </a:solidFill>
                <a:latin typeface="微软雅黑" panose="020B0503020204020204" charset="-122"/>
                <a:ea typeface="微软雅黑" panose="020B0503020204020204" charset="-122"/>
                <a:cs typeface="微软雅黑" panose="020B0503020204020204" charset="-122"/>
              </a:rPr>
              <a:t>。</a:t>
            </a:r>
          </a:p>
        </p:txBody>
      </p:sp>
      <p:sp>
        <p:nvSpPr>
          <p:cNvPr id="44" name="TextBox 44"/>
          <p:cNvSpPr txBox="1"/>
          <p:nvPr/>
        </p:nvSpPr>
        <p:spPr>
          <a:xfrm>
            <a:off x="5867400" y="5362280"/>
            <a:ext cx="5943599" cy="762011"/>
          </a:xfrm>
          <a:prstGeom prst="rect">
            <a:avLst/>
          </a:prstGeom>
        </p:spPr>
        <p:txBody>
          <a:bodyPr vert="horz" wrap="square" lIns="66008" tIns="33052" rIns="66008" bIns="33052" rtlCol="0" anchor="ctr" anchorCtr="1">
            <a:normAutofit/>
          </a:bodyPr>
          <a:lstStyle/>
          <a:p>
            <a:pPr algn="l">
              <a:lnSpc>
                <a:spcPct val="187000"/>
              </a:lnSpc>
            </a:pPr>
            <a:r>
              <a:rPr lang="en-US" sz="1500"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文件夹组织结构清晰明了，方便管理员进行系统维护和故障排除</a:t>
            </a:r>
            <a:r>
              <a:rPr lang="en-US" sz="1500" dirty="0">
                <a:solidFill>
                  <a:schemeClr val="dk1">
                    <a:alpha val="100000"/>
                  </a:schemeClr>
                </a:solidFill>
                <a:latin typeface="微软雅黑" panose="020B0503020204020204" charset="-122"/>
                <a:ea typeface="微软雅黑" panose="020B0503020204020204" charset="-122"/>
                <a:cs typeface="微软雅黑" panose="020B0503020204020204" charset="-122"/>
              </a:rPr>
              <a: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6411" y="583388"/>
            <a:ext cx="2650694" cy="49007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1435703" y="1925288"/>
            <a:ext cx="3294412" cy="3432906"/>
            <a:chOff x="1435703" y="1925288"/>
            <a:chExt cx="3294412" cy="3432906"/>
          </a:xfrm>
        </p:grpSpPr>
        <p:sp>
          <p:nvSpPr>
            <p:cNvPr id="3" name="AutoShape 3"/>
            <p:cNvSpPr/>
            <p:nvPr/>
          </p:nvSpPr>
          <p:spPr>
            <a:xfrm>
              <a:off x="1435703" y="1925288"/>
              <a:ext cx="3294412" cy="3294412"/>
            </a:xfrm>
            <a:prstGeom prst="blockArc">
              <a:avLst/>
            </a:prstGeom>
            <a:solidFill>
              <a:schemeClr val="accent1">
                <a:lumMod val="75000"/>
                <a:alpha val="100000"/>
              </a:schemeClr>
            </a:solidFill>
          </p:spPr>
        </p:sp>
        <p:sp>
          <p:nvSpPr>
            <p:cNvPr id="4" name="AutoShape 4"/>
            <p:cNvSpPr/>
            <p:nvPr/>
          </p:nvSpPr>
          <p:spPr>
            <a:xfrm rot="10800000">
              <a:off x="1435703" y="2063782"/>
              <a:ext cx="3294412" cy="3294412"/>
            </a:xfrm>
            <a:prstGeom prst="blockArc">
              <a:avLst/>
            </a:prstGeom>
            <a:solidFill>
              <a:schemeClr val="accent1">
                <a:alpha val="100000"/>
              </a:schemeClr>
            </a:solidFill>
          </p:spPr>
        </p:sp>
      </p:grpSp>
      <p:sp>
        <p:nvSpPr>
          <p:cNvPr id="5" name="Freeform 5"/>
          <p:cNvSpPr/>
          <p:nvPr/>
        </p:nvSpPr>
        <p:spPr>
          <a:xfrm>
            <a:off x="2699099" y="3358880"/>
            <a:ext cx="767367" cy="703933"/>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accent1">
              <a:lumMod val="75000"/>
              <a:alpha val="100000"/>
            </a:schemeClr>
          </a:solidFill>
        </p:spPr>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系统运行流程图</a:t>
              </a:r>
            </a:p>
          </p:txBody>
        </p:sp>
      </p:grpSp>
      <p:sp>
        <p:nvSpPr>
          <p:cNvPr id="28" name="AutoShape 28"/>
          <p:cNvSpPr/>
          <p:nvPr/>
        </p:nvSpPr>
        <p:spPr>
          <a:xfrm>
            <a:off x="5784437" y="1687163"/>
            <a:ext cx="4496144" cy="565817"/>
          </a:xfrm>
          <a:prstGeom prst="rect">
            <a:avLst/>
          </a:prstGeom>
          <a:solidFill>
            <a:schemeClr val="accent1">
              <a:alpha val="100000"/>
            </a:schemeClr>
          </a:solidFill>
        </p:spPr>
      </p:sp>
      <p:sp>
        <p:nvSpPr>
          <p:cNvPr id="29" name="TextBox 29"/>
          <p:cNvSpPr txBox="1"/>
          <p:nvPr/>
        </p:nvSpPr>
        <p:spPr>
          <a:xfrm>
            <a:off x="5927774" y="1687163"/>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30" name="TextBox 30"/>
          <p:cNvSpPr txBox="1"/>
          <p:nvPr/>
        </p:nvSpPr>
        <p:spPr>
          <a:xfrm>
            <a:off x="5784437" y="2262505"/>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500"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整个项目程序的运行流程如图所示</a:t>
            </a:r>
            <a:r>
              <a:rPr lang="en-US" sz="1500" dirty="0">
                <a:solidFill>
                  <a:schemeClr val="dk1">
                    <a:alpha val="100000"/>
                  </a:schemeClr>
                </a:solidFill>
                <a:latin typeface="微软雅黑" panose="020B0503020204020204" charset="-122"/>
                <a:ea typeface="微软雅黑" panose="020B0503020204020204" charset="-122"/>
                <a:cs typeface="微软雅黑" panose="020B0503020204020204" charset="-122"/>
              </a:rPr>
              <a:t>。</a:t>
            </a:r>
          </a:p>
        </p:txBody>
      </p:sp>
      <p:sp>
        <p:nvSpPr>
          <p:cNvPr id="31" name="AutoShape 31"/>
          <p:cNvSpPr/>
          <p:nvPr/>
        </p:nvSpPr>
        <p:spPr>
          <a:xfrm>
            <a:off x="5784437" y="3120755"/>
            <a:ext cx="4496144" cy="565817"/>
          </a:xfrm>
          <a:prstGeom prst="rect">
            <a:avLst/>
          </a:prstGeom>
          <a:solidFill>
            <a:schemeClr val="accent1">
              <a:lumMod val="50000"/>
              <a:alpha val="100000"/>
            </a:schemeClr>
          </a:solidFill>
        </p:spPr>
      </p:sp>
      <p:sp>
        <p:nvSpPr>
          <p:cNvPr id="32" name="TextBox 32"/>
          <p:cNvSpPr txBox="1"/>
          <p:nvPr/>
        </p:nvSpPr>
        <p:spPr>
          <a:xfrm>
            <a:off x="5927774" y="3120755"/>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33" name="TextBox 33"/>
          <p:cNvSpPr txBox="1"/>
          <p:nvPr/>
        </p:nvSpPr>
        <p:spPr>
          <a:xfrm>
            <a:off x="5784437" y="3715147"/>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200">
                <a:solidFill>
                  <a:schemeClr val="dk1">
                    <a:alpha val="100000"/>
                  </a:schemeClr>
                </a:solidFill>
                <a:latin typeface="微软雅黑" panose="020B0503020204020204" charset="-122"/>
                <a:ea typeface="微软雅黑" panose="020B0503020204020204" charset="-122"/>
                <a:cs typeface="微软雅黑" panose="020B0503020204020204" charset="-122"/>
              </a:rPr>
              <a:t>这个流程包括几个主要步骤，如项目启动、需求分析、设计开发、测试验收等。</a:t>
            </a:r>
          </a:p>
        </p:txBody>
      </p:sp>
      <p:sp>
        <p:nvSpPr>
          <p:cNvPr id="34" name="AutoShape 34"/>
          <p:cNvSpPr/>
          <p:nvPr/>
        </p:nvSpPr>
        <p:spPr>
          <a:xfrm>
            <a:off x="5784437" y="4609991"/>
            <a:ext cx="4496144" cy="565817"/>
          </a:xfrm>
          <a:prstGeom prst="rect">
            <a:avLst/>
          </a:prstGeom>
          <a:solidFill>
            <a:schemeClr val="accent1">
              <a:alpha val="100000"/>
            </a:schemeClr>
          </a:solidFill>
        </p:spPr>
      </p:sp>
      <p:sp>
        <p:nvSpPr>
          <p:cNvPr id="35" name="TextBox 35"/>
          <p:cNvSpPr txBox="1"/>
          <p:nvPr/>
        </p:nvSpPr>
        <p:spPr>
          <a:xfrm>
            <a:off x="5784437" y="5204382"/>
            <a:ext cx="4496144" cy="820535"/>
          </a:xfrm>
          <a:prstGeom prst="rect">
            <a:avLst/>
          </a:prstGeom>
        </p:spPr>
        <p:txBody>
          <a:bodyPr vert="horz" wrap="square" lIns="66008" tIns="33052" rIns="66008" bIns="33052" rtlCol="0" anchor="ctr" anchorCtr="1">
            <a:normAutofit/>
          </a:bodyPr>
          <a:lstStyle/>
          <a:p>
            <a:pPr algn="ctr">
              <a:lnSpc>
                <a:spcPct val="187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每个步骤都有相应的环节和要求，确保项目顺利进行。</a:t>
            </a:r>
          </a:p>
        </p:txBody>
      </p:sp>
      <p:sp>
        <p:nvSpPr>
          <p:cNvPr id="36" name="TextBox 36"/>
          <p:cNvSpPr txBox="1"/>
          <p:nvPr/>
        </p:nvSpPr>
        <p:spPr>
          <a:xfrm>
            <a:off x="5945582" y="4609991"/>
            <a:ext cx="4173855" cy="561199"/>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02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实现核心模块</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97491" y="810388"/>
            <a:ext cx="5298183" cy="5298183"/>
          </a:xfrm>
          <a:prstGeom prst="ellipse">
            <a:avLst/>
          </a:prstGeom>
          <a:solidFill>
            <a:schemeClr val="accent1">
              <a:alpha val="14000"/>
            </a:schemeClr>
          </a:solidFill>
        </p:spPr>
      </p:sp>
      <p:sp>
        <p:nvSpPr>
          <p:cNvPr id="3" name="AutoShape 3"/>
          <p:cNvSpPr/>
          <p:nvPr/>
        </p:nvSpPr>
        <p:spPr>
          <a:xfrm>
            <a:off x="938400" y="1451298"/>
            <a:ext cx="4016365" cy="4016365"/>
          </a:xfrm>
          <a:prstGeom prst="ellipse">
            <a:avLst/>
          </a:prstGeom>
          <a:solidFill>
            <a:schemeClr val="accent1">
              <a:alpha val="100000"/>
            </a:schemeClr>
          </a:solidFill>
        </p:spPr>
      </p:sp>
      <p:sp>
        <p:nvSpPr>
          <p:cNvPr id="4" name="TextBox 4"/>
          <p:cNvSpPr txBox="1"/>
          <p:nvPr/>
        </p:nvSpPr>
        <p:spPr>
          <a:xfrm>
            <a:off x="1231235" y="2407957"/>
            <a:ext cx="3626990" cy="2523744"/>
          </a:xfrm>
          <a:prstGeom prst="rect">
            <a:avLst/>
          </a:prstGeom>
        </p:spPr>
        <p:txBody>
          <a:bodyPr vert="horz" wrap="square" lIns="123825" tIns="123825" rIns="57150" bIns="123825" rtlCol="0" anchor="t" anchorCtr="0">
            <a:spAutoFit/>
          </a:bodyPr>
          <a:lstStyle/>
          <a:p>
            <a:pPr algn="ctr">
              <a:lnSpc>
                <a:spcPct val="186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5" name="TextBox 5"/>
          <p:cNvSpPr txBox="1"/>
          <p:nvPr/>
        </p:nvSpPr>
        <p:spPr>
          <a:xfrm>
            <a:off x="1401923" y="2066581"/>
            <a:ext cx="3089320" cy="1041654"/>
          </a:xfrm>
          <a:prstGeom prst="rect">
            <a:avLst/>
          </a:prstGeom>
        </p:spPr>
        <p:txBody>
          <a:bodyPr vert="horz" wrap="square" lIns="123825" tIns="123825" rIns="57150" bIns="123825" rtlCol="0" anchor="t" anchorCtr="0">
            <a:spAutoFit/>
          </a:bodyPr>
          <a:lstStyle/>
          <a:p>
            <a:pPr algn="ctr">
              <a:lnSpc>
                <a:spcPct val="186000"/>
              </a:lnSpc>
            </a:pPr>
            <a:r>
              <a:rPr lang="en-US" sz="2700">
                <a:solidFill>
                  <a:srgbClr val="FFFFFF">
                    <a:alpha val="100000"/>
                  </a:srgbClr>
                </a:solidFill>
                <a:latin typeface="微软雅黑" panose="020B0503020204020204" charset="-122"/>
                <a:ea typeface="微软雅黑" panose="020B0503020204020204" charset="-122"/>
                <a:cs typeface="微软雅黑" panose="020B0503020204020204" charset="-122"/>
              </a:rPr>
              <a:t>contents</a:t>
            </a:r>
          </a:p>
        </p:txBody>
      </p:sp>
      <p:sp>
        <p:nvSpPr>
          <p:cNvPr id="6" name="TextBox 6"/>
          <p:cNvSpPr txBox="1"/>
          <p:nvPr/>
        </p:nvSpPr>
        <p:spPr>
          <a:xfrm>
            <a:off x="5922569" y="1019175"/>
            <a:ext cx="5810250" cy="4819650"/>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大数据介绍</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数据库设计</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爬虫请求分析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系统组织结构和运行流程图</a:t>
            </a:r>
          </a:p>
        </p:txBody>
      </p:sp>
      <p:sp>
        <p:nvSpPr>
          <p:cNvPr id="7" name="AutoShape 7"/>
          <p:cNvSpPr/>
          <p:nvPr/>
        </p:nvSpPr>
        <p:spPr>
          <a:xfrm>
            <a:off x="11307391" y="332232"/>
            <a:ext cx="89762" cy="86430"/>
          </a:xfrm>
          <a:prstGeom prst="ellipse">
            <a:avLst/>
          </a:prstGeom>
          <a:solidFill>
            <a:schemeClr val="accent2">
              <a:alpha val="100000"/>
            </a:schemeClr>
          </a:solidFill>
        </p:spPr>
      </p:sp>
      <p:sp>
        <p:nvSpPr>
          <p:cNvPr id="8" name="AutoShape 8"/>
          <p:cNvSpPr/>
          <p:nvPr/>
        </p:nvSpPr>
        <p:spPr>
          <a:xfrm>
            <a:off x="11736478" y="332232"/>
            <a:ext cx="89762" cy="86430"/>
          </a:xfrm>
          <a:prstGeom prst="ellipse">
            <a:avLst/>
          </a:prstGeom>
          <a:solidFill>
            <a:schemeClr val="accent2">
              <a:alpha val="100000"/>
            </a:schemeClr>
          </a:solidFill>
        </p:spPr>
      </p:sp>
      <p:sp>
        <p:nvSpPr>
          <p:cNvPr id="9" name="AutoShape 9"/>
          <p:cNvSpPr/>
          <p:nvPr/>
        </p:nvSpPr>
        <p:spPr>
          <a:xfrm>
            <a:off x="11346376" y="332232"/>
            <a:ext cx="436199" cy="86430"/>
          </a:xfrm>
          <a:prstGeom prst="rect">
            <a:avLst/>
          </a:prstGeom>
          <a:solidFill>
            <a:schemeClr val="accent2">
              <a:alpha val="100000"/>
            </a:schemeClr>
          </a:solidFill>
        </p:spPr>
      </p:sp>
      <p:sp>
        <p:nvSpPr>
          <p:cNvPr id="10" name="AutoShape 10"/>
          <p:cNvSpPr/>
          <p:nvPr/>
        </p:nvSpPr>
        <p:spPr>
          <a:xfrm>
            <a:off x="11307391" y="508550"/>
            <a:ext cx="89762" cy="86430"/>
          </a:xfrm>
          <a:prstGeom prst="ellipse">
            <a:avLst/>
          </a:prstGeom>
          <a:solidFill>
            <a:schemeClr val="accent2">
              <a:alpha val="100000"/>
            </a:schemeClr>
          </a:solidFill>
        </p:spPr>
      </p:sp>
      <p:sp>
        <p:nvSpPr>
          <p:cNvPr id="11" name="AutoShape 11"/>
          <p:cNvSpPr/>
          <p:nvPr/>
        </p:nvSpPr>
        <p:spPr>
          <a:xfrm>
            <a:off x="11736478" y="508550"/>
            <a:ext cx="89762" cy="86430"/>
          </a:xfrm>
          <a:prstGeom prst="ellipse">
            <a:avLst/>
          </a:prstGeom>
          <a:solidFill>
            <a:schemeClr val="accent2">
              <a:alpha val="100000"/>
            </a:schemeClr>
          </a:solidFill>
        </p:spPr>
      </p:sp>
      <p:sp>
        <p:nvSpPr>
          <p:cNvPr id="12" name="AutoShape 12"/>
          <p:cNvSpPr/>
          <p:nvPr/>
        </p:nvSpPr>
        <p:spPr>
          <a:xfrm>
            <a:off x="11346376" y="508550"/>
            <a:ext cx="436199" cy="86430"/>
          </a:xfrm>
          <a:prstGeom prst="rect">
            <a:avLst/>
          </a:prstGeom>
          <a:solidFill>
            <a:schemeClr val="accent2">
              <a:alpha val="100000"/>
            </a:schemeClr>
          </a:solidFill>
        </p:spPr>
      </p:sp>
      <p:sp>
        <p:nvSpPr>
          <p:cNvPr id="13" name="AutoShape 13"/>
          <p:cNvSpPr/>
          <p:nvPr/>
        </p:nvSpPr>
        <p:spPr>
          <a:xfrm>
            <a:off x="11307391" y="684869"/>
            <a:ext cx="89762" cy="86430"/>
          </a:xfrm>
          <a:prstGeom prst="ellipse">
            <a:avLst/>
          </a:prstGeom>
          <a:solidFill>
            <a:schemeClr val="accent2">
              <a:alpha val="100000"/>
            </a:schemeClr>
          </a:solidFill>
        </p:spPr>
      </p:sp>
      <p:sp>
        <p:nvSpPr>
          <p:cNvPr id="14" name="AutoShape 14"/>
          <p:cNvSpPr/>
          <p:nvPr/>
        </p:nvSpPr>
        <p:spPr>
          <a:xfrm>
            <a:off x="11736478" y="684869"/>
            <a:ext cx="89762" cy="86430"/>
          </a:xfrm>
          <a:prstGeom prst="ellipse">
            <a:avLst/>
          </a:prstGeom>
          <a:solidFill>
            <a:schemeClr val="accent2">
              <a:alpha val="100000"/>
            </a:schemeClr>
          </a:solidFill>
        </p:spPr>
      </p:sp>
      <p:sp>
        <p:nvSpPr>
          <p:cNvPr id="15" name="AutoShape 15"/>
          <p:cNvSpPr/>
          <p:nvPr/>
        </p:nvSpPr>
        <p:spPr>
          <a:xfrm>
            <a:off x="11346376" y="684869"/>
            <a:ext cx="436199" cy="86430"/>
          </a:xfrm>
          <a:prstGeom prst="rect">
            <a:avLst/>
          </a:prstGeom>
          <a:solidFill>
            <a:schemeClr val="accent2">
              <a:alpha val="100000"/>
            </a:schemeClr>
          </a:solid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6087237" y="4692872"/>
            <a:ext cx="2429542" cy="1127284"/>
            <a:chOff x="6087237" y="4692872"/>
            <a:chExt cx="2429542" cy="1127284"/>
          </a:xfrm>
        </p:grpSpPr>
        <p:sp>
          <p:nvSpPr>
            <p:cNvPr id="3" name="Freeform 3"/>
            <p:cNvSpPr/>
            <p:nvPr/>
          </p:nvSpPr>
          <p:spPr>
            <a:xfrm>
              <a:off x="6087237" y="4692872"/>
              <a:ext cx="2429542" cy="1127284"/>
            </a:xfrm>
            <a:custGeom>
              <a:avLst/>
              <a:gdLst/>
              <a:ahLst/>
              <a:cxnLst/>
              <a:rect l="l" t="t" r="r" b="b"/>
              <a:pathLst>
                <a:path w="292" h="135">
                  <a:moveTo>
                    <a:pt x="130" y="19"/>
                  </a:moveTo>
                  <a:cubicBezTo>
                    <a:pt x="75" y="38"/>
                    <a:pt x="31" y="73"/>
                    <a:pt x="0" y="118"/>
                  </a:cubicBezTo>
                  <a:cubicBezTo>
                    <a:pt x="52" y="134"/>
                    <a:pt x="108" y="135"/>
                    <a:pt x="163" y="116"/>
                  </a:cubicBezTo>
                  <a:cubicBezTo>
                    <a:pt x="218" y="97"/>
                    <a:pt x="262" y="61"/>
                    <a:pt x="292" y="17"/>
                  </a:cubicBezTo>
                  <a:cubicBezTo>
                    <a:pt x="241" y="0"/>
                    <a:pt x="184" y="0"/>
                    <a:pt x="130" y="19"/>
                  </a:cubicBezTo>
                  <a:close/>
                </a:path>
              </a:pathLst>
            </a:custGeom>
            <a:solidFill>
              <a:schemeClr val="accent4">
                <a:alpha val="100000"/>
              </a:schemeClr>
            </a:solidFill>
          </p:spPr>
        </p:sp>
        <p:sp>
          <p:nvSpPr>
            <p:cNvPr id="4" name="Freeform 4"/>
            <p:cNvSpPr/>
            <p:nvPr/>
          </p:nvSpPr>
          <p:spPr>
            <a:xfrm>
              <a:off x="7421499" y="5019484"/>
              <a:ext cx="311944" cy="273653"/>
            </a:xfrm>
            <a:custGeom>
              <a:avLst/>
              <a:gdLst/>
              <a:ahLst/>
              <a:cxnLst/>
              <a:rect l="l" t="t" r="r" b="b"/>
              <a:pathLst>
                <a:path w="582612" h="511176">
                  <a:moveTo>
                    <a:pt x="563781" y="169863"/>
                  </a:moveTo>
                  <a:cubicBezTo>
                    <a:pt x="567547" y="181115"/>
                    <a:pt x="571313" y="192367"/>
                    <a:pt x="575080" y="199869"/>
                  </a:cubicBezTo>
                  <a:cubicBezTo>
                    <a:pt x="578846" y="214872"/>
                    <a:pt x="578846" y="226124"/>
                    <a:pt x="582612" y="237376"/>
                  </a:cubicBezTo>
                  <a:cubicBezTo>
                    <a:pt x="582612" y="237376"/>
                    <a:pt x="582612" y="241126"/>
                    <a:pt x="582612" y="241126"/>
                  </a:cubicBezTo>
                  <a:cubicBezTo>
                    <a:pt x="582612" y="241126"/>
                    <a:pt x="582612" y="241126"/>
                    <a:pt x="582612" y="267381"/>
                  </a:cubicBezTo>
                  <a:cubicBezTo>
                    <a:pt x="582612" y="271132"/>
                    <a:pt x="582612" y="278633"/>
                    <a:pt x="582612" y="282384"/>
                  </a:cubicBezTo>
                  <a:cubicBezTo>
                    <a:pt x="575080" y="327392"/>
                    <a:pt x="552482" y="368650"/>
                    <a:pt x="514820" y="394905"/>
                  </a:cubicBezTo>
                  <a:cubicBezTo>
                    <a:pt x="480924" y="424910"/>
                    <a:pt x="439496" y="436162"/>
                    <a:pt x="398068" y="436162"/>
                  </a:cubicBezTo>
                  <a:cubicBezTo>
                    <a:pt x="326510" y="436162"/>
                    <a:pt x="258718" y="436162"/>
                    <a:pt x="187161" y="436162"/>
                  </a:cubicBezTo>
                  <a:cubicBezTo>
                    <a:pt x="187161" y="436162"/>
                    <a:pt x="187161" y="436162"/>
                    <a:pt x="179628" y="436162"/>
                  </a:cubicBezTo>
                  <a:cubicBezTo>
                    <a:pt x="179628" y="436162"/>
                    <a:pt x="179628" y="436162"/>
                    <a:pt x="179628" y="511176"/>
                  </a:cubicBezTo>
                  <a:cubicBezTo>
                    <a:pt x="179628" y="507426"/>
                    <a:pt x="175862" y="507426"/>
                    <a:pt x="175862" y="507426"/>
                  </a:cubicBezTo>
                  <a:cubicBezTo>
                    <a:pt x="130667" y="473669"/>
                    <a:pt x="85473" y="439913"/>
                    <a:pt x="40278" y="406157"/>
                  </a:cubicBezTo>
                  <a:cubicBezTo>
                    <a:pt x="40278" y="402406"/>
                    <a:pt x="36512" y="402406"/>
                    <a:pt x="36512" y="402406"/>
                  </a:cubicBezTo>
                  <a:cubicBezTo>
                    <a:pt x="81707" y="364899"/>
                    <a:pt x="130667" y="327392"/>
                    <a:pt x="179628" y="293636"/>
                  </a:cubicBezTo>
                  <a:cubicBezTo>
                    <a:pt x="179628" y="293636"/>
                    <a:pt x="179628" y="293636"/>
                    <a:pt x="179628" y="364899"/>
                  </a:cubicBezTo>
                  <a:cubicBezTo>
                    <a:pt x="183394" y="364899"/>
                    <a:pt x="183394" y="364899"/>
                    <a:pt x="187161" y="364899"/>
                  </a:cubicBezTo>
                  <a:cubicBezTo>
                    <a:pt x="258718" y="364899"/>
                    <a:pt x="330276" y="364899"/>
                    <a:pt x="401834" y="364899"/>
                  </a:cubicBezTo>
                  <a:cubicBezTo>
                    <a:pt x="465860" y="364899"/>
                    <a:pt x="514820" y="312390"/>
                    <a:pt x="511054" y="248628"/>
                  </a:cubicBezTo>
                  <a:cubicBezTo>
                    <a:pt x="511054" y="237376"/>
                    <a:pt x="507288" y="229874"/>
                    <a:pt x="503522" y="218622"/>
                  </a:cubicBezTo>
                  <a:cubicBezTo>
                    <a:pt x="503522" y="218622"/>
                    <a:pt x="503522" y="214872"/>
                    <a:pt x="507288" y="214872"/>
                  </a:cubicBezTo>
                  <a:cubicBezTo>
                    <a:pt x="526119" y="199869"/>
                    <a:pt x="544950" y="184866"/>
                    <a:pt x="563781" y="169863"/>
                  </a:cubicBezTo>
                  <a:close/>
                  <a:moveTo>
                    <a:pt x="401388" y="0"/>
                  </a:moveTo>
                  <a:cubicBezTo>
                    <a:pt x="401388" y="0"/>
                    <a:pt x="405139" y="0"/>
                    <a:pt x="405139" y="3757"/>
                  </a:cubicBezTo>
                  <a:cubicBezTo>
                    <a:pt x="450155" y="37571"/>
                    <a:pt x="495170" y="71384"/>
                    <a:pt x="540185" y="105198"/>
                  </a:cubicBezTo>
                  <a:cubicBezTo>
                    <a:pt x="543937" y="105198"/>
                    <a:pt x="543937" y="105198"/>
                    <a:pt x="547688" y="108955"/>
                  </a:cubicBezTo>
                  <a:cubicBezTo>
                    <a:pt x="498921" y="146526"/>
                    <a:pt x="450155" y="180341"/>
                    <a:pt x="401388" y="217911"/>
                  </a:cubicBezTo>
                  <a:cubicBezTo>
                    <a:pt x="401388" y="217911"/>
                    <a:pt x="401388" y="217911"/>
                    <a:pt x="401388" y="146526"/>
                  </a:cubicBezTo>
                  <a:cubicBezTo>
                    <a:pt x="397636" y="146526"/>
                    <a:pt x="397636" y="146526"/>
                    <a:pt x="393885" y="146526"/>
                  </a:cubicBezTo>
                  <a:cubicBezTo>
                    <a:pt x="322611" y="146526"/>
                    <a:pt x="255088" y="146526"/>
                    <a:pt x="183813" y="146526"/>
                  </a:cubicBezTo>
                  <a:cubicBezTo>
                    <a:pt x="120041" y="146526"/>
                    <a:pt x="67523" y="199126"/>
                    <a:pt x="71275" y="259239"/>
                  </a:cubicBezTo>
                  <a:cubicBezTo>
                    <a:pt x="75026" y="270511"/>
                    <a:pt x="75026" y="281782"/>
                    <a:pt x="78777" y="289296"/>
                  </a:cubicBezTo>
                  <a:cubicBezTo>
                    <a:pt x="78777" y="293053"/>
                    <a:pt x="78777" y="296810"/>
                    <a:pt x="75026" y="296810"/>
                  </a:cubicBezTo>
                  <a:cubicBezTo>
                    <a:pt x="60021" y="311839"/>
                    <a:pt x="41264" y="323110"/>
                    <a:pt x="18756" y="338138"/>
                  </a:cubicBezTo>
                  <a:cubicBezTo>
                    <a:pt x="15005" y="330624"/>
                    <a:pt x="11254" y="319353"/>
                    <a:pt x="7502" y="308082"/>
                  </a:cubicBezTo>
                  <a:cubicBezTo>
                    <a:pt x="3751" y="296810"/>
                    <a:pt x="3751" y="285539"/>
                    <a:pt x="0" y="270511"/>
                  </a:cubicBezTo>
                  <a:cubicBezTo>
                    <a:pt x="0" y="270511"/>
                    <a:pt x="0" y="270511"/>
                    <a:pt x="0" y="266754"/>
                  </a:cubicBezTo>
                  <a:cubicBezTo>
                    <a:pt x="0" y="266754"/>
                    <a:pt x="0" y="266754"/>
                    <a:pt x="0" y="244211"/>
                  </a:cubicBezTo>
                  <a:cubicBezTo>
                    <a:pt x="0" y="236697"/>
                    <a:pt x="0" y="232940"/>
                    <a:pt x="0" y="225426"/>
                  </a:cubicBezTo>
                  <a:cubicBezTo>
                    <a:pt x="7502" y="180341"/>
                    <a:pt x="30010" y="142769"/>
                    <a:pt x="67523" y="112712"/>
                  </a:cubicBezTo>
                  <a:cubicBezTo>
                    <a:pt x="101285" y="86413"/>
                    <a:pt x="142549" y="71384"/>
                    <a:pt x="187565" y="71384"/>
                  </a:cubicBezTo>
                  <a:cubicBezTo>
                    <a:pt x="255088" y="71384"/>
                    <a:pt x="322611" y="71384"/>
                    <a:pt x="393885" y="71384"/>
                  </a:cubicBezTo>
                  <a:cubicBezTo>
                    <a:pt x="393885" y="71384"/>
                    <a:pt x="393885" y="71384"/>
                    <a:pt x="401388" y="71384"/>
                  </a:cubicBezTo>
                  <a:cubicBezTo>
                    <a:pt x="401388" y="71384"/>
                    <a:pt x="401388" y="71384"/>
                    <a:pt x="401388" y="0"/>
                  </a:cubicBezTo>
                  <a:close/>
                </a:path>
              </a:pathLst>
            </a:custGeom>
            <a:solidFill>
              <a:srgbClr val="FFFFFF">
                <a:alpha val="100000"/>
              </a:srgbClr>
            </a:solidFill>
          </p:spPr>
        </p:sp>
      </p:grpSp>
      <p:sp>
        <p:nvSpPr>
          <p:cNvPr id="5" name="Freeform 5"/>
          <p:cNvSpPr/>
          <p:nvPr/>
        </p:nvSpPr>
        <p:spPr>
          <a:xfrm>
            <a:off x="6087237" y="3581590"/>
            <a:ext cx="1515142" cy="2095595"/>
          </a:xfrm>
          <a:custGeom>
            <a:avLst/>
            <a:gdLst/>
            <a:ahLst/>
            <a:cxnLst/>
            <a:rect l="l" t="t" r="r" b="b"/>
            <a:pathLst>
              <a:path w="182" h="251">
                <a:moveTo>
                  <a:pt x="49" y="96"/>
                </a:moveTo>
                <a:cubicBezTo>
                  <a:pt x="15" y="143"/>
                  <a:pt x="0" y="197"/>
                  <a:pt x="1" y="251"/>
                </a:cubicBezTo>
                <a:cubicBezTo>
                  <a:pt x="52" y="235"/>
                  <a:pt x="99" y="203"/>
                  <a:pt x="132" y="156"/>
                </a:cubicBezTo>
                <a:cubicBezTo>
                  <a:pt x="166" y="109"/>
                  <a:pt x="182" y="54"/>
                  <a:pt x="181" y="0"/>
                </a:cubicBezTo>
                <a:cubicBezTo>
                  <a:pt x="130" y="16"/>
                  <a:pt x="83" y="49"/>
                  <a:pt x="49" y="96"/>
                </a:cubicBezTo>
                <a:close/>
              </a:path>
            </a:pathLst>
          </a:custGeom>
          <a:solidFill>
            <a:schemeClr val="accent1">
              <a:alpha val="100000"/>
            </a:schemeClr>
          </a:solidFill>
        </p:spPr>
      </p:sp>
      <p:grpSp>
        <p:nvGrpSpPr>
          <p:cNvPr id="6" name="Group 6"/>
          <p:cNvGrpSpPr/>
          <p:nvPr/>
        </p:nvGrpSpPr>
        <p:grpSpPr>
          <a:xfrm>
            <a:off x="6859714" y="4236053"/>
            <a:ext cx="352711" cy="269463"/>
            <a:chOff x="6859714" y="4236053"/>
            <a:chExt cx="352711" cy="269463"/>
          </a:xfrm>
        </p:grpSpPr>
        <p:sp>
          <p:nvSpPr>
            <p:cNvPr id="7" name="Freeform 7"/>
            <p:cNvSpPr/>
            <p:nvPr/>
          </p:nvSpPr>
          <p:spPr>
            <a:xfrm>
              <a:off x="6859714" y="4236053"/>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8" name="Freeform 8"/>
            <p:cNvSpPr/>
            <p:nvPr/>
          </p:nvSpPr>
          <p:spPr>
            <a:xfrm>
              <a:off x="6988873" y="4306634"/>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9" name="Group 9"/>
          <p:cNvGrpSpPr/>
          <p:nvPr/>
        </p:nvGrpSpPr>
        <p:grpSpPr>
          <a:xfrm>
            <a:off x="3667887" y="4692872"/>
            <a:ext cx="2419350" cy="1127284"/>
            <a:chOff x="3667887" y="4692872"/>
            <a:chExt cx="2419350" cy="1127284"/>
          </a:xfrm>
        </p:grpSpPr>
        <p:sp>
          <p:nvSpPr>
            <p:cNvPr id="10" name="Freeform 10"/>
            <p:cNvSpPr/>
            <p:nvPr/>
          </p:nvSpPr>
          <p:spPr>
            <a:xfrm>
              <a:off x="3667887" y="4692872"/>
              <a:ext cx="2419350" cy="1127284"/>
            </a:xfrm>
            <a:custGeom>
              <a:avLst/>
              <a:gdLst/>
              <a:ahLst/>
              <a:cxnLst/>
              <a:rect l="l" t="t" r="r" b="b"/>
              <a:pathLst>
                <a:path w="291" h="135">
                  <a:moveTo>
                    <a:pt x="162" y="19"/>
                  </a:moveTo>
                  <a:cubicBezTo>
                    <a:pt x="217" y="38"/>
                    <a:pt x="261" y="73"/>
                    <a:pt x="291" y="118"/>
                  </a:cubicBezTo>
                  <a:cubicBezTo>
                    <a:pt x="240" y="134"/>
                    <a:pt x="184" y="135"/>
                    <a:pt x="129" y="116"/>
                  </a:cubicBezTo>
                  <a:cubicBezTo>
                    <a:pt x="74" y="97"/>
                    <a:pt x="30" y="61"/>
                    <a:pt x="0" y="17"/>
                  </a:cubicBezTo>
                  <a:cubicBezTo>
                    <a:pt x="51" y="0"/>
                    <a:pt x="108" y="0"/>
                    <a:pt x="162" y="19"/>
                  </a:cubicBezTo>
                  <a:close/>
                </a:path>
              </a:pathLst>
            </a:custGeom>
            <a:solidFill>
              <a:schemeClr val="accent4">
                <a:alpha val="100000"/>
              </a:schemeClr>
            </a:solidFill>
          </p:spPr>
        </p:sp>
        <p:sp>
          <p:nvSpPr>
            <p:cNvPr id="11" name="Freeform 11"/>
            <p:cNvSpPr/>
            <p:nvPr/>
          </p:nvSpPr>
          <p:spPr>
            <a:xfrm>
              <a:off x="4465034" y="500414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2" name="Freeform 12"/>
          <p:cNvSpPr/>
          <p:nvPr/>
        </p:nvSpPr>
        <p:spPr>
          <a:xfrm>
            <a:off x="4582287" y="3581590"/>
            <a:ext cx="1513713" cy="2095595"/>
          </a:xfrm>
          <a:custGeom>
            <a:avLst/>
            <a:gdLst/>
            <a:ahLst/>
            <a:cxnLst/>
            <a:rect l="l" t="t" r="r" b="b"/>
            <a:pathLst>
              <a:path w="182" h="251">
                <a:moveTo>
                  <a:pt x="133" y="96"/>
                </a:moveTo>
                <a:cubicBezTo>
                  <a:pt x="167" y="143"/>
                  <a:pt x="182" y="197"/>
                  <a:pt x="181" y="251"/>
                </a:cubicBezTo>
                <a:cubicBezTo>
                  <a:pt x="130" y="235"/>
                  <a:pt x="83" y="203"/>
                  <a:pt x="50" y="156"/>
                </a:cubicBezTo>
                <a:cubicBezTo>
                  <a:pt x="16" y="109"/>
                  <a:pt x="0" y="54"/>
                  <a:pt x="1" y="0"/>
                </a:cubicBezTo>
                <a:cubicBezTo>
                  <a:pt x="52" y="16"/>
                  <a:pt x="99" y="49"/>
                  <a:pt x="133" y="96"/>
                </a:cubicBezTo>
                <a:close/>
              </a:path>
            </a:pathLst>
          </a:custGeom>
          <a:solidFill>
            <a:schemeClr val="accent1">
              <a:alpha val="100000"/>
            </a:schemeClr>
          </a:solidFill>
        </p:spPr>
      </p:sp>
      <p:grpSp>
        <p:nvGrpSpPr>
          <p:cNvPr id="13" name="Group 13"/>
          <p:cNvGrpSpPr/>
          <p:nvPr/>
        </p:nvGrpSpPr>
        <p:grpSpPr>
          <a:xfrm>
            <a:off x="4996434" y="4236053"/>
            <a:ext cx="313754" cy="313849"/>
            <a:chOff x="4996434" y="4236053"/>
            <a:chExt cx="313754" cy="313849"/>
          </a:xfrm>
        </p:grpSpPr>
        <p:sp>
          <p:nvSpPr>
            <p:cNvPr id="14" name="Freeform 14"/>
            <p:cNvSpPr/>
            <p:nvPr/>
          </p:nvSpPr>
          <p:spPr>
            <a:xfrm>
              <a:off x="4996434" y="4265200"/>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5" name="Freeform 15"/>
            <p:cNvSpPr/>
            <p:nvPr/>
          </p:nvSpPr>
          <p:spPr>
            <a:xfrm>
              <a:off x="5069300" y="4338066"/>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6" name="Freeform 16"/>
            <p:cNvSpPr/>
            <p:nvPr/>
          </p:nvSpPr>
          <p:spPr>
            <a:xfrm>
              <a:off x="5152644" y="4236053"/>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7" name="Freeform 17"/>
          <p:cNvSpPr/>
          <p:nvPr/>
        </p:nvSpPr>
        <p:spPr>
          <a:xfrm>
            <a:off x="5664327" y="3097435"/>
            <a:ext cx="856012" cy="2579751"/>
          </a:xfrm>
          <a:custGeom>
            <a:avLst/>
            <a:gdLst/>
            <a:ahLst/>
            <a:cxnLst/>
            <a:rect l="l" t="t" r="r" b="b"/>
            <a:pathLst>
              <a:path w="103" h="309">
                <a:moveTo>
                  <a:pt x="0" y="154"/>
                </a:moveTo>
                <a:cubicBezTo>
                  <a:pt x="0" y="212"/>
                  <a:pt x="19" y="266"/>
                  <a:pt x="51" y="309"/>
                </a:cubicBezTo>
                <a:cubicBezTo>
                  <a:pt x="84" y="266"/>
                  <a:pt x="103" y="212"/>
                  <a:pt x="103" y="154"/>
                </a:cubicBezTo>
                <a:cubicBezTo>
                  <a:pt x="103" y="97"/>
                  <a:pt x="84" y="43"/>
                  <a:pt x="51" y="0"/>
                </a:cubicBezTo>
                <a:cubicBezTo>
                  <a:pt x="19" y="43"/>
                  <a:pt x="0" y="97"/>
                  <a:pt x="0" y="154"/>
                </a:cubicBezTo>
                <a:close/>
              </a:path>
            </a:pathLst>
          </a:custGeom>
          <a:solidFill>
            <a:schemeClr val="accent4">
              <a:alpha val="100000"/>
            </a:schemeClr>
          </a:solidFill>
        </p:spPr>
      </p:sp>
      <p:sp>
        <p:nvSpPr>
          <p:cNvPr id="18" name="Freeform 18"/>
          <p:cNvSpPr/>
          <p:nvPr/>
        </p:nvSpPr>
        <p:spPr>
          <a:xfrm>
            <a:off x="5984843" y="3986974"/>
            <a:ext cx="215074" cy="313658"/>
          </a:xfrm>
          <a:custGeom>
            <a:avLst/>
            <a:gdLst/>
            <a:ahLst/>
            <a:cxnLst/>
            <a:rect l="l" t="t" r="r" b="b"/>
            <a:pathLst>
              <a:path w="107" h="156">
                <a:moveTo>
                  <a:pt x="43" y="156"/>
                </a:moveTo>
                <a:cubicBezTo>
                  <a:pt x="40" y="155"/>
                  <a:pt x="37" y="154"/>
                  <a:pt x="34" y="152"/>
                </a:cubicBezTo>
                <a:cubicBezTo>
                  <a:pt x="31" y="150"/>
                  <a:pt x="29" y="147"/>
                  <a:pt x="27" y="143"/>
                </a:cubicBezTo>
                <a:cubicBezTo>
                  <a:pt x="27" y="142"/>
                  <a:pt x="27" y="142"/>
                  <a:pt x="25" y="141"/>
                </a:cubicBezTo>
                <a:cubicBezTo>
                  <a:pt x="19" y="138"/>
                  <a:pt x="16" y="130"/>
                  <a:pt x="19" y="123"/>
                </a:cubicBezTo>
                <a:cubicBezTo>
                  <a:pt x="19" y="123"/>
                  <a:pt x="19" y="122"/>
                  <a:pt x="19" y="121"/>
                </a:cubicBezTo>
                <a:cubicBezTo>
                  <a:pt x="18" y="118"/>
                  <a:pt x="17" y="115"/>
                  <a:pt x="19" y="111"/>
                </a:cubicBezTo>
                <a:cubicBezTo>
                  <a:pt x="19" y="110"/>
                  <a:pt x="19" y="110"/>
                  <a:pt x="18" y="109"/>
                </a:cubicBezTo>
                <a:cubicBezTo>
                  <a:pt x="18" y="106"/>
                  <a:pt x="17" y="104"/>
                  <a:pt x="17" y="101"/>
                </a:cubicBezTo>
                <a:cubicBezTo>
                  <a:pt x="16" y="96"/>
                  <a:pt x="14" y="91"/>
                  <a:pt x="12" y="86"/>
                </a:cubicBezTo>
                <a:cubicBezTo>
                  <a:pt x="9" y="81"/>
                  <a:pt x="6" y="76"/>
                  <a:pt x="4" y="71"/>
                </a:cubicBezTo>
                <a:cubicBezTo>
                  <a:pt x="1" y="62"/>
                  <a:pt x="0" y="53"/>
                  <a:pt x="1" y="44"/>
                </a:cubicBezTo>
                <a:cubicBezTo>
                  <a:pt x="5" y="25"/>
                  <a:pt x="15" y="12"/>
                  <a:pt x="33" y="4"/>
                </a:cubicBezTo>
                <a:cubicBezTo>
                  <a:pt x="38" y="2"/>
                  <a:pt x="43" y="0"/>
                  <a:pt x="49" y="0"/>
                </a:cubicBezTo>
                <a:cubicBezTo>
                  <a:pt x="49" y="0"/>
                  <a:pt x="50" y="0"/>
                  <a:pt x="50" y="0"/>
                </a:cubicBezTo>
                <a:cubicBezTo>
                  <a:pt x="56" y="0"/>
                  <a:pt x="56" y="0"/>
                  <a:pt x="56" y="0"/>
                </a:cubicBezTo>
                <a:cubicBezTo>
                  <a:pt x="60" y="0"/>
                  <a:pt x="63" y="1"/>
                  <a:pt x="67" y="1"/>
                </a:cubicBezTo>
                <a:cubicBezTo>
                  <a:pt x="76" y="4"/>
                  <a:pt x="84" y="8"/>
                  <a:pt x="90" y="15"/>
                </a:cubicBezTo>
                <a:cubicBezTo>
                  <a:pt x="97" y="22"/>
                  <a:pt x="102" y="30"/>
                  <a:pt x="104" y="40"/>
                </a:cubicBezTo>
                <a:cubicBezTo>
                  <a:pt x="107" y="53"/>
                  <a:pt x="105" y="65"/>
                  <a:pt x="99" y="77"/>
                </a:cubicBezTo>
                <a:cubicBezTo>
                  <a:pt x="97" y="81"/>
                  <a:pt x="95" y="85"/>
                  <a:pt x="93" y="89"/>
                </a:cubicBezTo>
                <a:cubicBezTo>
                  <a:pt x="90" y="94"/>
                  <a:pt x="89" y="99"/>
                  <a:pt x="89" y="105"/>
                </a:cubicBezTo>
                <a:cubicBezTo>
                  <a:pt x="89" y="105"/>
                  <a:pt x="88" y="106"/>
                  <a:pt x="88" y="107"/>
                </a:cubicBezTo>
                <a:cubicBezTo>
                  <a:pt x="88" y="108"/>
                  <a:pt x="88" y="112"/>
                  <a:pt x="88" y="113"/>
                </a:cubicBezTo>
                <a:cubicBezTo>
                  <a:pt x="89" y="116"/>
                  <a:pt x="88" y="119"/>
                  <a:pt x="87" y="121"/>
                </a:cubicBezTo>
                <a:cubicBezTo>
                  <a:pt x="87" y="122"/>
                  <a:pt x="87" y="123"/>
                  <a:pt x="87" y="123"/>
                </a:cubicBezTo>
                <a:cubicBezTo>
                  <a:pt x="90" y="130"/>
                  <a:pt x="87" y="138"/>
                  <a:pt x="80" y="141"/>
                </a:cubicBezTo>
                <a:cubicBezTo>
                  <a:pt x="80" y="142"/>
                  <a:pt x="79" y="142"/>
                  <a:pt x="79" y="143"/>
                </a:cubicBezTo>
                <a:cubicBezTo>
                  <a:pt x="76" y="150"/>
                  <a:pt x="71" y="154"/>
                  <a:pt x="64" y="155"/>
                </a:cubicBezTo>
                <a:cubicBezTo>
                  <a:pt x="64" y="155"/>
                  <a:pt x="63" y="155"/>
                  <a:pt x="63" y="156"/>
                </a:cubicBezTo>
                <a:lnTo>
                  <a:pt x="43" y="156"/>
                </a:lnTo>
                <a:close/>
                <a:moveTo>
                  <a:pt x="53" y="107"/>
                </a:moveTo>
                <a:cubicBezTo>
                  <a:pt x="60" y="107"/>
                  <a:pt x="67" y="107"/>
                  <a:pt x="74" y="107"/>
                </a:cubicBezTo>
                <a:cubicBezTo>
                  <a:pt x="77" y="107"/>
                  <a:pt x="79" y="106"/>
                  <a:pt x="79" y="103"/>
                </a:cubicBezTo>
                <a:cubicBezTo>
                  <a:pt x="79" y="103"/>
                  <a:pt x="79" y="103"/>
                  <a:pt x="79" y="102"/>
                </a:cubicBezTo>
                <a:cubicBezTo>
                  <a:pt x="80" y="98"/>
                  <a:pt x="81" y="93"/>
                  <a:pt x="82" y="89"/>
                </a:cubicBezTo>
                <a:cubicBezTo>
                  <a:pt x="85" y="84"/>
                  <a:pt x="87" y="79"/>
                  <a:pt x="90" y="74"/>
                </a:cubicBezTo>
                <a:cubicBezTo>
                  <a:pt x="95" y="65"/>
                  <a:pt x="97" y="55"/>
                  <a:pt x="95" y="45"/>
                </a:cubicBezTo>
                <a:cubicBezTo>
                  <a:pt x="93" y="33"/>
                  <a:pt x="87" y="23"/>
                  <a:pt x="77" y="17"/>
                </a:cubicBezTo>
                <a:cubicBezTo>
                  <a:pt x="62" y="7"/>
                  <a:pt x="46" y="7"/>
                  <a:pt x="31" y="16"/>
                </a:cubicBezTo>
                <a:cubicBezTo>
                  <a:pt x="15" y="25"/>
                  <a:pt x="8" y="43"/>
                  <a:pt x="11" y="61"/>
                </a:cubicBezTo>
                <a:cubicBezTo>
                  <a:pt x="12" y="67"/>
                  <a:pt x="15" y="72"/>
                  <a:pt x="18" y="77"/>
                </a:cubicBezTo>
                <a:cubicBezTo>
                  <a:pt x="23" y="85"/>
                  <a:pt x="26" y="94"/>
                  <a:pt x="27" y="103"/>
                </a:cubicBezTo>
                <a:cubicBezTo>
                  <a:pt x="27" y="106"/>
                  <a:pt x="29" y="107"/>
                  <a:pt x="32" y="107"/>
                </a:cubicBezTo>
                <a:cubicBezTo>
                  <a:pt x="39" y="107"/>
                  <a:pt x="46" y="107"/>
                  <a:pt x="53" y="107"/>
                </a:cubicBezTo>
                <a:moveTo>
                  <a:pt x="53" y="120"/>
                </a:moveTo>
                <a:cubicBezTo>
                  <a:pt x="60" y="120"/>
                  <a:pt x="67" y="120"/>
                  <a:pt x="74" y="120"/>
                </a:cubicBezTo>
                <a:cubicBezTo>
                  <a:pt x="76" y="120"/>
                  <a:pt x="77" y="119"/>
                  <a:pt x="78" y="118"/>
                </a:cubicBezTo>
                <a:cubicBezTo>
                  <a:pt x="80" y="115"/>
                  <a:pt x="77" y="112"/>
                  <a:pt x="74" y="112"/>
                </a:cubicBezTo>
                <a:cubicBezTo>
                  <a:pt x="64" y="112"/>
                  <a:pt x="54" y="112"/>
                  <a:pt x="44" y="112"/>
                </a:cubicBezTo>
                <a:cubicBezTo>
                  <a:pt x="40" y="112"/>
                  <a:pt x="36" y="112"/>
                  <a:pt x="32" y="112"/>
                </a:cubicBezTo>
                <a:cubicBezTo>
                  <a:pt x="30" y="112"/>
                  <a:pt x="29" y="112"/>
                  <a:pt x="28" y="114"/>
                </a:cubicBezTo>
                <a:cubicBezTo>
                  <a:pt x="27" y="117"/>
                  <a:pt x="29" y="120"/>
                  <a:pt x="32" y="120"/>
                </a:cubicBezTo>
                <a:cubicBezTo>
                  <a:pt x="39" y="120"/>
                  <a:pt x="46" y="120"/>
                  <a:pt x="53" y="120"/>
                </a:cubicBezTo>
                <a:moveTo>
                  <a:pt x="53" y="124"/>
                </a:moveTo>
                <a:cubicBezTo>
                  <a:pt x="46" y="124"/>
                  <a:pt x="39" y="124"/>
                  <a:pt x="32" y="124"/>
                </a:cubicBezTo>
                <a:cubicBezTo>
                  <a:pt x="30" y="124"/>
                  <a:pt x="29" y="125"/>
                  <a:pt x="28" y="127"/>
                </a:cubicBezTo>
                <a:cubicBezTo>
                  <a:pt x="27" y="130"/>
                  <a:pt x="29" y="133"/>
                  <a:pt x="32" y="133"/>
                </a:cubicBezTo>
                <a:cubicBezTo>
                  <a:pt x="42" y="133"/>
                  <a:pt x="52" y="133"/>
                  <a:pt x="62" y="133"/>
                </a:cubicBezTo>
                <a:cubicBezTo>
                  <a:pt x="66" y="133"/>
                  <a:pt x="70" y="133"/>
                  <a:pt x="74" y="133"/>
                </a:cubicBezTo>
                <a:cubicBezTo>
                  <a:pt x="76" y="133"/>
                  <a:pt x="77" y="132"/>
                  <a:pt x="78" y="130"/>
                </a:cubicBezTo>
                <a:cubicBezTo>
                  <a:pt x="80" y="127"/>
                  <a:pt x="77" y="124"/>
                  <a:pt x="74" y="124"/>
                </a:cubicBezTo>
                <a:cubicBezTo>
                  <a:pt x="67" y="124"/>
                  <a:pt x="60" y="124"/>
                  <a:pt x="53" y="124"/>
                </a:cubicBezTo>
                <a:moveTo>
                  <a:pt x="70" y="137"/>
                </a:moveTo>
                <a:cubicBezTo>
                  <a:pt x="36" y="137"/>
                  <a:pt x="36" y="137"/>
                  <a:pt x="36" y="137"/>
                </a:cubicBezTo>
                <a:cubicBezTo>
                  <a:pt x="36" y="142"/>
                  <a:pt x="39" y="146"/>
                  <a:pt x="44" y="146"/>
                </a:cubicBezTo>
                <a:cubicBezTo>
                  <a:pt x="50" y="146"/>
                  <a:pt x="56" y="146"/>
                  <a:pt x="62" y="146"/>
                </a:cubicBezTo>
                <a:cubicBezTo>
                  <a:pt x="67" y="146"/>
                  <a:pt x="70" y="142"/>
                  <a:pt x="70" y="137"/>
                </a:cubicBezTo>
              </a:path>
            </a:pathLst>
          </a:custGeom>
          <a:solidFill>
            <a:srgbClr val="FFFFFF">
              <a:alpha val="100000"/>
            </a:srgbClr>
          </a:solidFill>
        </p:spPr>
      </p:sp>
      <p:grpSp>
        <p:nvGrpSpPr>
          <p:cNvPr id="19" name="Group 19"/>
          <p:cNvGrpSpPr/>
          <p:nvPr/>
        </p:nvGrpSpPr>
        <p:grpSpPr>
          <a:xfrm>
            <a:off x="454963" y="93878"/>
            <a:ext cx="10641129" cy="914400"/>
            <a:chOff x="454963" y="93878"/>
            <a:chExt cx="10641129" cy="914400"/>
          </a:xfrm>
        </p:grpSpPr>
        <p:sp>
          <p:nvSpPr>
            <p:cNvPr id="20" name="AutoShape 20"/>
            <p:cNvSpPr/>
            <p:nvPr/>
          </p:nvSpPr>
          <p:spPr>
            <a:xfrm>
              <a:off x="454963" y="331168"/>
              <a:ext cx="84147" cy="84147"/>
            </a:xfrm>
            <a:prstGeom prst="ellipse">
              <a:avLst/>
            </a:prstGeom>
            <a:solidFill>
              <a:schemeClr val="accent1">
                <a:alpha val="100000"/>
              </a:schemeClr>
            </a:solidFill>
          </p:spPr>
        </p:sp>
        <p:sp>
          <p:nvSpPr>
            <p:cNvPr id="21" name="AutoShape 21"/>
            <p:cNvSpPr/>
            <p:nvPr/>
          </p:nvSpPr>
          <p:spPr>
            <a:xfrm>
              <a:off x="575049" y="337743"/>
              <a:ext cx="78137" cy="78137"/>
            </a:xfrm>
            <a:prstGeom prst="ellipse">
              <a:avLst/>
            </a:prstGeom>
            <a:solidFill>
              <a:schemeClr val="accent1">
                <a:alpha val="80000"/>
              </a:schemeClr>
            </a:solidFill>
          </p:spPr>
        </p:sp>
        <p:sp>
          <p:nvSpPr>
            <p:cNvPr id="22" name="AutoShape 22"/>
            <p:cNvSpPr/>
            <p:nvPr/>
          </p:nvSpPr>
          <p:spPr>
            <a:xfrm>
              <a:off x="689125" y="339460"/>
              <a:ext cx="74704" cy="74704"/>
            </a:xfrm>
            <a:prstGeom prst="ellipse">
              <a:avLst/>
            </a:prstGeom>
            <a:solidFill>
              <a:schemeClr val="accent1">
                <a:alpha val="60000"/>
              </a:schemeClr>
            </a:solidFill>
          </p:spPr>
        </p:sp>
        <p:sp>
          <p:nvSpPr>
            <p:cNvPr id="23" name="AutoShape 23"/>
            <p:cNvSpPr/>
            <p:nvPr/>
          </p:nvSpPr>
          <p:spPr>
            <a:xfrm>
              <a:off x="799768" y="348430"/>
              <a:ext cx="69238" cy="69238"/>
            </a:xfrm>
            <a:prstGeom prst="ellipse">
              <a:avLst/>
            </a:prstGeom>
            <a:solidFill>
              <a:schemeClr val="accent1">
                <a:alpha val="40000"/>
              </a:schemeClr>
            </a:solidFill>
          </p:spPr>
        </p:sp>
        <p:sp>
          <p:nvSpPr>
            <p:cNvPr id="24" name="AutoShape 24"/>
            <p:cNvSpPr/>
            <p:nvPr/>
          </p:nvSpPr>
          <p:spPr>
            <a:xfrm>
              <a:off x="904945" y="344297"/>
              <a:ext cx="65594" cy="65594"/>
            </a:xfrm>
            <a:prstGeom prst="ellipse">
              <a:avLst/>
            </a:prstGeom>
            <a:solidFill>
              <a:schemeClr val="accent1">
                <a:alpha val="20000"/>
              </a:schemeClr>
            </a:solidFill>
          </p:spPr>
        </p:sp>
        <p:sp>
          <p:nvSpPr>
            <p:cNvPr id="25" name="AutoShape 25"/>
            <p:cNvSpPr/>
            <p:nvPr/>
          </p:nvSpPr>
          <p:spPr>
            <a:xfrm>
              <a:off x="454963" y="448942"/>
              <a:ext cx="84147" cy="84147"/>
            </a:xfrm>
            <a:prstGeom prst="ellipse">
              <a:avLst/>
            </a:prstGeom>
            <a:solidFill>
              <a:schemeClr val="accent1">
                <a:alpha val="100000"/>
              </a:schemeClr>
            </a:solidFill>
          </p:spPr>
        </p:sp>
        <p:sp>
          <p:nvSpPr>
            <p:cNvPr id="26" name="AutoShape 26"/>
            <p:cNvSpPr/>
            <p:nvPr/>
          </p:nvSpPr>
          <p:spPr>
            <a:xfrm>
              <a:off x="575049" y="455517"/>
              <a:ext cx="78137" cy="78137"/>
            </a:xfrm>
            <a:prstGeom prst="ellipse">
              <a:avLst/>
            </a:prstGeom>
            <a:solidFill>
              <a:schemeClr val="accent1">
                <a:alpha val="80000"/>
              </a:schemeClr>
            </a:solidFill>
          </p:spPr>
        </p:sp>
        <p:sp>
          <p:nvSpPr>
            <p:cNvPr id="27" name="AutoShape 27"/>
            <p:cNvSpPr/>
            <p:nvPr/>
          </p:nvSpPr>
          <p:spPr>
            <a:xfrm>
              <a:off x="689125" y="457233"/>
              <a:ext cx="74704" cy="74704"/>
            </a:xfrm>
            <a:prstGeom prst="ellipse">
              <a:avLst/>
            </a:prstGeom>
            <a:solidFill>
              <a:schemeClr val="accent1">
                <a:alpha val="60000"/>
              </a:schemeClr>
            </a:solidFill>
          </p:spPr>
        </p:sp>
        <p:sp>
          <p:nvSpPr>
            <p:cNvPr id="28" name="AutoShape 28"/>
            <p:cNvSpPr/>
            <p:nvPr/>
          </p:nvSpPr>
          <p:spPr>
            <a:xfrm>
              <a:off x="799768" y="466203"/>
              <a:ext cx="69238" cy="69238"/>
            </a:xfrm>
            <a:prstGeom prst="ellipse">
              <a:avLst/>
            </a:prstGeom>
            <a:solidFill>
              <a:schemeClr val="accent1">
                <a:alpha val="40000"/>
              </a:schemeClr>
            </a:solidFill>
          </p:spPr>
        </p:sp>
        <p:sp>
          <p:nvSpPr>
            <p:cNvPr id="29" name="AutoShape 29"/>
            <p:cNvSpPr/>
            <p:nvPr/>
          </p:nvSpPr>
          <p:spPr>
            <a:xfrm>
              <a:off x="904945" y="462070"/>
              <a:ext cx="65594" cy="65594"/>
            </a:xfrm>
            <a:prstGeom prst="ellipse">
              <a:avLst/>
            </a:prstGeom>
            <a:solidFill>
              <a:schemeClr val="accent1">
                <a:alpha val="20000"/>
              </a:schemeClr>
            </a:solidFill>
          </p:spPr>
        </p:sp>
        <p:sp>
          <p:nvSpPr>
            <p:cNvPr id="30" name="AutoShape 30"/>
            <p:cNvSpPr/>
            <p:nvPr/>
          </p:nvSpPr>
          <p:spPr>
            <a:xfrm>
              <a:off x="454963" y="566715"/>
              <a:ext cx="84147" cy="84147"/>
            </a:xfrm>
            <a:prstGeom prst="ellipse">
              <a:avLst/>
            </a:prstGeom>
            <a:solidFill>
              <a:schemeClr val="accent1">
                <a:alpha val="100000"/>
              </a:schemeClr>
            </a:solidFill>
          </p:spPr>
        </p:sp>
        <p:sp>
          <p:nvSpPr>
            <p:cNvPr id="31" name="AutoShape 31"/>
            <p:cNvSpPr/>
            <p:nvPr/>
          </p:nvSpPr>
          <p:spPr>
            <a:xfrm>
              <a:off x="575049" y="573291"/>
              <a:ext cx="78137" cy="78137"/>
            </a:xfrm>
            <a:prstGeom prst="ellipse">
              <a:avLst/>
            </a:prstGeom>
            <a:solidFill>
              <a:schemeClr val="accent1">
                <a:alpha val="80000"/>
              </a:schemeClr>
            </a:solidFill>
          </p:spPr>
        </p:sp>
        <p:sp>
          <p:nvSpPr>
            <p:cNvPr id="32" name="AutoShape 32"/>
            <p:cNvSpPr/>
            <p:nvPr/>
          </p:nvSpPr>
          <p:spPr>
            <a:xfrm>
              <a:off x="689125" y="575007"/>
              <a:ext cx="74704" cy="74704"/>
            </a:xfrm>
            <a:prstGeom prst="ellipse">
              <a:avLst/>
            </a:prstGeom>
            <a:solidFill>
              <a:schemeClr val="accent1">
                <a:alpha val="60000"/>
              </a:schemeClr>
            </a:solidFill>
          </p:spPr>
        </p:sp>
        <p:sp>
          <p:nvSpPr>
            <p:cNvPr id="33" name="AutoShape 33"/>
            <p:cNvSpPr/>
            <p:nvPr/>
          </p:nvSpPr>
          <p:spPr>
            <a:xfrm>
              <a:off x="799768" y="583977"/>
              <a:ext cx="69238" cy="69238"/>
            </a:xfrm>
            <a:prstGeom prst="ellipse">
              <a:avLst/>
            </a:prstGeom>
            <a:solidFill>
              <a:schemeClr val="accent1">
                <a:alpha val="40000"/>
              </a:schemeClr>
            </a:solidFill>
          </p:spPr>
        </p:sp>
        <p:sp>
          <p:nvSpPr>
            <p:cNvPr id="34" name="AutoShape 34"/>
            <p:cNvSpPr/>
            <p:nvPr/>
          </p:nvSpPr>
          <p:spPr>
            <a:xfrm>
              <a:off x="904945" y="579844"/>
              <a:ext cx="65594" cy="65594"/>
            </a:xfrm>
            <a:prstGeom prst="ellipse">
              <a:avLst/>
            </a:prstGeom>
            <a:solidFill>
              <a:schemeClr val="accent1">
                <a:alpha val="20000"/>
              </a:schemeClr>
            </a:solidFill>
          </p:spPr>
        </p:sp>
        <p:sp>
          <p:nvSpPr>
            <p:cNvPr id="35" name="AutoShape 35"/>
            <p:cNvSpPr/>
            <p:nvPr/>
          </p:nvSpPr>
          <p:spPr>
            <a:xfrm>
              <a:off x="454963" y="684489"/>
              <a:ext cx="84147" cy="84147"/>
            </a:xfrm>
            <a:prstGeom prst="ellipse">
              <a:avLst/>
            </a:prstGeom>
            <a:solidFill>
              <a:schemeClr val="accent1">
                <a:alpha val="100000"/>
              </a:schemeClr>
            </a:solidFill>
          </p:spPr>
        </p:sp>
        <p:sp>
          <p:nvSpPr>
            <p:cNvPr id="36" name="AutoShape 36"/>
            <p:cNvSpPr/>
            <p:nvPr/>
          </p:nvSpPr>
          <p:spPr>
            <a:xfrm>
              <a:off x="575049" y="691064"/>
              <a:ext cx="78137" cy="78137"/>
            </a:xfrm>
            <a:prstGeom prst="ellipse">
              <a:avLst/>
            </a:prstGeom>
            <a:solidFill>
              <a:schemeClr val="accent1">
                <a:alpha val="80000"/>
              </a:schemeClr>
            </a:solidFill>
          </p:spPr>
        </p:sp>
        <p:sp>
          <p:nvSpPr>
            <p:cNvPr id="37" name="AutoShape 37"/>
            <p:cNvSpPr/>
            <p:nvPr/>
          </p:nvSpPr>
          <p:spPr>
            <a:xfrm>
              <a:off x="689125" y="692781"/>
              <a:ext cx="74704" cy="74704"/>
            </a:xfrm>
            <a:prstGeom prst="ellipse">
              <a:avLst/>
            </a:prstGeom>
            <a:solidFill>
              <a:schemeClr val="accent1">
                <a:alpha val="60000"/>
              </a:schemeClr>
            </a:solidFill>
          </p:spPr>
        </p:sp>
        <p:sp>
          <p:nvSpPr>
            <p:cNvPr id="38" name="AutoShape 38"/>
            <p:cNvSpPr/>
            <p:nvPr/>
          </p:nvSpPr>
          <p:spPr>
            <a:xfrm>
              <a:off x="799768" y="701751"/>
              <a:ext cx="69238" cy="69238"/>
            </a:xfrm>
            <a:prstGeom prst="ellipse">
              <a:avLst/>
            </a:prstGeom>
            <a:solidFill>
              <a:schemeClr val="accent1">
                <a:alpha val="40000"/>
              </a:schemeClr>
            </a:solidFill>
          </p:spPr>
        </p:sp>
        <p:sp>
          <p:nvSpPr>
            <p:cNvPr id="39" name="AutoShape 39"/>
            <p:cNvSpPr/>
            <p:nvPr/>
          </p:nvSpPr>
          <p:spPr>
            <a:xfrm>
              <a:off x="904945" y="697618"/>
              <a:ext cx="65594" cy="65594"/>
            </a:xfrm>
            <a:prstGeom prst="ellipse">
              <a:avLst/>
            </a:prstGeom>
            <a:solidFill>
              <a:schemeClr val="accent1">
                <a:alpha val="20000"/>
              </a:schemeClr>
            </a:solidFill>
          </p:spPr>
        </p:sp>
        <p:sp>
          <p:nvSpPr>
            <p:cNvPr id="40" name="TextBox 4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HTTP请求执行</a:t>
              </a:r>
            </a:p>
          </p:txBody>
        </p:sp>
      </p:grpSp>
      <p:sp>
        <p:nvSpPr>
          <p:cNvPr id="41" name="TextBox 41"/>
          <p:cNvSpPr txBox="1"/>
          <p:nvPr/>
        </p:nvSpPr>
        <p:spPr>
          <a:xfrm>
            <a:off x="4630337" y="1360840"/>
            <a:ext cx="2931336"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在多线程的情况下有一定的出错几率，并且问题不容易排查。</a:t>
            </a:r>
          </a:p>
        </p:txBody>
      </p:sp>
      <p:sp>
        <p:nvSpPr>
          <p:cNvPr id="42" name="TextBox 42"/>
          <p:cNvSpPr txBox="1"/>
          <p:nvPr/>
        </p:nvSpPr>
        <p:spPr>
          <a:xfrm>
            <a:off x="1301868" y="2328140"/>
            <a:ext cx="2931336"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实现文件是HttpClientUtil.java，难点在于HttpClientContext这个对象不是线程安全的。</a:t>
            </a:r>
          </a:p>
        </p:txBody>
      </p:sp>
      <p:sp>
        <p:nvSpPr>
          <p:cNvPr id="43" name="TextBox 43"/>
          <p:cNvSpPr txBox="1"/>
          <p:nvPr/>
        </p:nvSpPr>
        <p:spPr>
          <a:xfrm>
            <a:off x="535601" y="4514336"/>
            <a:ext cx="2931336"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本系统是一个实战爬虫项目，最基本的功能便是实现HTTP请求。</a:t>
            </a:r>
          </a:p>
        </p:txBody>
      </p:sp>
      <p:sp>
        <p:nvSpPr>
          <p:cNvPr id="44" name="TextBox 44"/>
          <p:cNvSpPr txBox="1"/>
          <p:nvPr/>
        </p:nvSpPr>
        <p:spPr>
          <a:xfrm>
            <a:off x="7965273" y="2328140"/>
            <a:ext cx="2931336"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官方文档对这点也有说明，建议读者在写代码的过程中要养成看官方文档的习惯。</a:t>
            </a:r>
          </a:p>
        </p:txBody>
      </p:sp>
      <p:sp>
        <p:nvSpPr>
          <p:cNvPr id="45" name="TextBox 45"/>
          <p:cNvSpPr txBox="1"/>
          <p:nvPr/>
        </p:nvSpPr>
        <p:spPr>
          <a:xfrm>
            <a:off x="8683648" y="4514336"/>
            <a:ext cx="2931336"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不要遇到问题后才从搜索引擎去寻找解决方法，网上相关资料很少，一般还是通过阅读源码才能解决这个问题。</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6152" b="6152"/>
          <a:stretch>
            <a:fillRect/>
          </a:stretch>
        </p:blipFill>
        <p:spPr>
          <a:xfrm>
            <a:off x="3909691" y="1250241"/>
            <a:ext cx="7848600" cy="5248275"/>
          </a:xfrm>
          <a:prstGeom prst="rect">
            <a:avLst/>
          </a:prstGeom>
        </p:spPr>
      </p:pic>
      <p:grpSp>
        <p:nvGrpSpPr>
          <p:cNvPr id="3" name="Group 3"/>
          <p:cNvGrpSpPr/>
          <p:nvPr/>
        </p:nvGrpSpPr>
        <p:grpSpPr>
          <a:xfrm>
            <a:off x="454963" y="93878"/>
            <a:ext cx="10641129" cy="914400"/>
            <a:chOff x="454963" y="93878"/>
            <a:chExt cx="10641129" cy="914400"/>
          </a:xfrm>
        </p:grpSpPr>
        <p:sp>
          <p:nvSpPr>
            <p:cNvPr id="4" name="AutoShape 4"/>
            <p:cNvSpPr/>
            <p:nvPr/>
          </p:nvSpPr>
          <p:spPr>
            <a:xfrm>
              <a:off x="454963" y="331168"/>
              <a:ext cx="84147" cy="84147"/>
            </a:xfrm>
            <a:prstGeom prst="ellipse">
              <a:avLst/>
            </a:prstGeom>
            <a:solidFill>
              <a:schemeClr val="accent1">
                <a:alpha val="100000"/>
              </a:schemeClr>
            </a:solidFill>
          </p:spPr>
        </p:sp>
        <p:sp>
          <p:nvSpPr>
            <p:cNvPr id="5" name="AutoShape 5"/>
            <p:cNvSpPr/>
            <p:nvPr/>
          </p:nvSpPr>
          <p:spPr>
            <a:xfrm>
              <a:off x="575049" y="337743"/>
              <a:ext cx="78137" cy="78137"/>
            </a:xfrm>
            <a:prstGeom prst="ellipse">
              <a:avLst/>
            </a:prstGeom>
            <a:solidFill>
              <a:schemeClr val="accent1">
                <a:alpha val="80000"/>
              </a:schemeClr>
            </a:solidFill>
          </p:spPr>
        </p:sp>
        <p:sp>
          <p:nvSpPr>
            <p:cNvPr id="6" name="AutoShape 6"/>
            <p:cNvSpPr/>
            <p:nvPr/>
          </p:nvSpPr>
          <p:spPr>
            <a:xfrm>
              <a:off x="689125" y="339460"/>
              <a:ext cx="74704" cy="74704"/>
            </a:xfrm>
            <a:prstGeom prst="ellipse">
              <a:avLst/>
            </a:prstGeom>
            <a:solidFill>
              <a:schemeClr val="accent1">
                <a:alpha val="60000"/>
              </a:schemeClr>
            </a:solidFill>
          </p:spPr>
        </p:sp>
        <p:sp>
          <p:nvSpPr>
            <p:cNvPr id="7" name="AutoShape 7"/>
            <p:cNvSpPr/>
            <p:nvPr/>
          </p:nvSpPr>
          <p:spPr>
            <a:xfrm>
              <a:off x="799768" y="348430"/>
              <a:ext cx="69238" cy="69238"/>
            </a:xfrm>
            <a:prstGeom prst="ellipse">
              <a:avLst/>
            </a:prstGeom>
            <a:solidFill>
              <a:schemeClr val="accent1">
                <a:alpha val="40000"/>
              </a:schemeClr>
            </a:solidFill>
          </p:spPr>
        </p:sp>
        <p:sp>
          <p:nvSpPr>
            <p:cNvPr id="8" name="AutoShape 8"/>
            <p:cNvSpPr/>
            <p:nvPr/>
          </p:nvSpPr>
          <p:spPr>
            <a:xfrm>
              <a:off x="904945" y="344297"/>
              <a:ext cx="65594" cy="65594"/>
            </a:xfrm>
            <a:prstGeom prst="ellipse">
              <a:avLst/>
            </a:prstGeom>
            <a:solidFill>
              <a:schemeClr val="accent1">
                <a:alpha val="20000"/>
              </a:schemeClr>
            </a:solidFill>
          </p:spPr>
        </p:sp>
        <p:sp>
          <p:nvSpPr>
            <p:cNvPr id="9" name="AutoShape 9"/>
            <p:cNvSpPr/>
            <p:nvPr/>
          </p:nvSpPr>
          <p:spPr>
            <a:xfrm>
              <a:off x="454963" y="448942"/>
              <a:ext cx="84147" cy="84147"/>
            </a:xfrm>
            <a:prstGeom prst="ellipse">
              <a:avLst/>
            </a:prstGeom>
            <a:solidFill>
              <a:schemeClr val="accent1">
                <a:alpha val="100000"/>
              </a:schemeClr>
            </a:solidFill>
          </p:spPr>
        </p:sp>
        <p:sp>
          <p:nvSpPr>
            <p:cNvPr id="10" name="AutoShape 10"/>
            <p:cNvSpPr/>
            <p:nvPr/>
          </p:nvSpPr>
          <p:spPr>
            <a:xfrm>
              <a:off x="575049" y="455517"/>
              <a:ext cx="78137" cy="78137"/>
            </a:xfrm>
            <a:prstGeom prst="ellipse">
              <a:avLst/>
            </a:prstGeom>
            <a:solidFill>
              <a:schemeClr val="accent1">
                <a:alpha val="80000"/>
              </a:schemeClr>
            </a:solidFill>
          </p:spPr>
        </p:sp>
        <p:sp>
          <p:nvSpPr>
            <p:cNvPr id="11" name="AutoShape 11"/>
            <p:cNvSpPr/>
            <p:nvPr/>
          </p:nvSpPr>
          <p:spPr>
            <a:xfrm>
              <a:off x="689125" y="457233"/>
              <a:ext cx="74704" cy="74704"/>
            </a:xfrm>
            <a:prstGeom prst="ellipse">
              <a:avLst/>
            </a:prstGeom>
            <a:solidFill>
              <a:schemeClr val="accent1">
                <a:alpha val="60000"/>
              </a:schemeClr>
            </a:solidFill>
          </p:spPr>
        </p:sp>
        <p:sp>
          <p:nvSpPr>
            <p:cNvPr id="12" name="AutoShape 12"/>
            <p:cNvSpPr/>
            <p:nvPr/>
          </p:nvSpPr>
          <p:spPr>
            <a:xfrm>
              <a:off x="799768" y="466203"/>
              <a:ext cx="69238" cy="69238"/>
            </a:xfrm>
            <a:prstGeom prst="ellipse">
              <a:avLst/>
            </a:prstGeom>
            <a:solidFill>
              <a:schemeClr val="accent1">
                <a:alpha val="40000"/>
              </a:schemeClr>
            </a:solidFill>
          </p:spPr>
        </p:sp>
        <p:sp>
          <p:nvSpPr>
            <p:cNvPr id="13" name="AutoShape 13"/>
            <p:cNvSpPr/>
            <p:nvPr/>
          </p:nvSpPr>
          <p:spPr>
            <a:xfrm>
              <a:off x="904945" y="462070"/>
              <a:ext cx="65594" cy="65594"/>
            </a:xfrm>
            <a:prstGeom prst="ellipse">
              <a:avLst/>
            </a:prstGeom>
            <a:solidFill>
              <a:schemeClr val="accent1">
                <a:alpha val="20000"/>
              </a:schemeClr>
            </a:solidFill>
          </p:spPr>
        </p:sp>
        <p:sp>
          <p:nvSpPr>
            <p:cNvPr id="14" name="AutoShape 14"/>
            <p:cNvSpPr/>
            <p:nvPr/>
          </p:nvSpPr>
          <p:spPr>
            <a:xfrm>
              <a:off x="454963" y="566715"/>
              <a:ext cx="84147" cy="84147"/>
            </a:xfrm>
            <a:prstGeom prst="ellipse">
              <a:avLst/>
            </a:prstGeom>
            <a:solidFill>
              <a:schemeClr val="accent1">
                <a:alpha val="100000"/>
              </a:schemeClr>
            </a:solidFill>
          </p:spPr>
        </p:sp>
        <p:sp>
          <p:nvSpPr>
            <p:cNvPr id="15" name="AutoShape 15"/>
            <p:cNvSpPr/>
            <p:nvPr/>
          </p:nvSpPr>
          <p:spPr>
            <a:xfrm>
              <a:off x="575049" y="573291"/>
              <a:ext cx="78137" cy="78137"/>
            </a:xfrm>
            <a:prstGeom prst="ellipse">
              <a:avLst/>
            </a:prstGeom>
            <a:solidFill>
              <a:schemeClr val="accent1">
                <a:alpha val="80000"/>
              </a:schemeClr>
            </a:solidFill>
          </p:spPr>
        </p:sp>
        <p:sp>
          <p:nvSpPr>
            <p:cNvPr id="16" name="AutoShape 16"/>
            <p:cNvSpPr/>
            <p:nvPr/>
          </p:nvSpPr>
          <p:spPr>
            <a:xfrm>
              <a:off x="689125" y="575007"/>
              <a:ext cx="74704" cy="74704"/>
            </a:xfrm>
            <a:prstGeom prst="ellipse">
              <a:avLst/>
            </a:prstGeom>
            <a:solidFill>
              <a:schemeClr val="accent1">
                <a:alpha val="60000"/>
              </a:schemeClr>
            </a:solidFill>
          </p:spPr>
        </p:sp>
        <p:sp>
          <p:nvSpPr>
            <p:cNvPr id="17" name="AutoShape 17"/>
            <p:cNvSpPr/>
            <p:nvPr/>
          </p:nvSpPr>
          <p:spPr>
            <a:xfrm>
              <a:off x="799768" y="583977"/>
              <a:ext cx="69238" cy="69238"/>
            </a:xfrm>
            <a:prstGeom prst="ellipse">
              <a:avLst/>
            </a:prstGeom>
            <a:solidFill>
              <a:schemeClr val="accent1">
                <a:alpha val="40000"/>
              </a:schemeClr>
            </a:solidFill>
          </p:spPr>
        </p:sp>
        <p:sp>
          <p:nvSpPr>
            <p:cNvPr id="18" name="AutoShape 18"/>
            <p:cNvSpPr/>
            <p:nvPr/>
          </p:nvSpPr>
          <p:spPr>
            <a:xfrm>
              <a:off x="904945" y="579844"/>
              <a:ext cx="65594" cy="65594"/>
            </a:xfrm>
            <a:prstGeom prst="ellipse">
              <a:avLst/>
            </a:prstGeom>
            <a:solidFill>
              <a:schemeClr val="accent1">
                <a:alpha val="20000"/>
              </a:schemeClr>
            </a:solidFill>
          </p:spPr>
        </p:sp>
        <p:sp>
          <p:nvSpPr>
            <p:cNvPr id="19" name="AutoShape 19"/>
            <p:cNvSpPr/>
            <p:nvPr/>
          </p:nvSpPr>
          <p:spPr>
            <a:xfrm>
              <a:off x="454963" y="684489"/>
              <a:ext cx="84147" cy="84147"/>
            </a:xfrm>
            <a:prstGeom prst="ellipse">
              <a:avLst/>
            </a:prstGeom>
            <a:solidFill>
              <a:schemeClr val="accent1">
                <a:alpha val="100000"/>
              </a:schemeClr>
            </a:solidFill>
          </p:spPr>
        </p:sp>
        <p:sp>
          <p:nvSpPr>
            <p:cNvPr id="20" name="AutoShape 20"/>
            <p:cNvSpPr/>
            <p:nvPr/>
          </p:nvSpPr>
          <p:spPr>
            <a:xfrm>
              <a:off x="575049" y="691064"/>
              <a:ext cx="78137" cy="78137"/>
            </a:xfrm>
            <a:prstGeom prst="ellipse">
              <a:avLst/>
            </a:prstGeom>
            <a:solidFill>
              <a:schemeClr val="accent1">
                <a:alpha val="80000"/>
              </a:schemeClr>
            </a:solidFill>
          </p:spPr>
        </p:sp>
        <p:sp>
          <p:nvSpPr>
            <p:cNvPr id="21" name="AutoShape 21"/>
            <p:cNvSpPr/>
            <p:nvPr/>
          </p:nvSpPr>
          <p:spPr>
            <a:xfrm>
              <a:off x="689125" y="692781"/>
              <a:ext cx="74704" cy="74704"/>
            </a:xfrm>
            <a:prstGeom prst="ellipse">
              <a:avLst/>
            </a:prstGeom>
            <a:solidFill>
              <a:schemeClr val="accent1">
                <a:alpha val="60000"/>
              </a:schemeClr>
            </a:solidFill>
          </p:spPr>
        </p:sp>
        <p:sp>
          <p:nvSpPr>
            <p:cNvPr id="22" name="AutoShape 22"/>
            <p:cNvSpPr/>
            <p:nvPr/>
          </p:nvSpPr>
          <p:spPr>
            <a:xfrm>
              <a:off x="799768" y="701751"/>
              <a:ext cx="69238" cy="69238"/>
            </a:xfrm>
            <a:prstGeom prst="ellipse">
              <a:avLst/>
            </a:prstGeom>
            <a:solidFill>
              <a:schemeClr val="accent1">
                <a:alpha val="40000"/>
              </a:schemeClr>
            </a:solidFill>
          </p:spPr>
        </p:sp>
        <p:sp>
          <p:nvSpPr>
            <p:cNvPr id="23" name="AutoShape 23"/>
            <p:cNvSpPr/>
            <p:nvPr/>
          </p:nvSpPr>
          <p:spPr>
            <a:xfrm>
              <a:off x="904945" y="697618"/>
              <a:ext cx="65594" cy="65594"/>
            </a:xfrm>
            <a:prstGeom prst="ellipse">
              <a:avLst/>
            </a:prstGeom>
            <a:solidFill>
              <a:schemeClr val="accent1">
                <a:alpha val="20000"/>
              </a:schemeClr>
            </a:solidFill>
          </p:spPr>
        </p:sp>
        <p:sp>
          <p:nvSpPr>
            <p:cNvPr id="24" name="TextBox 2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数据库连接</a:t>
              </a:r>
            </a:p>
          </p:txBody>
        </p:sp>
      </p:grpSp>
      <p:sp>
        <p:nvSpPr>
          <p:cNvPr id="25" name="AutoShape 25"/>
          <p:cNvSpPr/>
          <p:nvPr/>
        </p:nvSpPr>
        <p:spPr>
          <a:xfrm>
            <a:off x="454963" y="3878730"/>
            <a:ext cx="3974251" cy="2162291"/>
          </a:xfrm>
          <a:prstGeom prst="rect">
            <a:avLst/>
          </a:prstGeom>
          <a:solidFill>
            <a:schemeClr val="accent1">
              <a:lumMod val="75000"/>
              <a:alpha val="76862"/>
            </a:schemeClr>
          </a:solidFill>
        </p:spPr>
      </p:sp>
      <p:sp>
        <p:nvSpPr>
          <p:cNvPr id="26" name="AutoShape 26"/>
          <p:cNvSpPr/>
          <p:nvPr/>
        </p:nvSpPr>
        <p:spPr>
          <a:xfrm>
            <a:off x="563624" y="1510084"/>
            <a:ext cx="2936423"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本系统提供了持久化知乎用户数据的功能，此功能会涉及JDBC相关技术。</a:t>
            </a:r>
            <a:endParaRPr lang="en-US" sz="1100"/>
          </a:p>
        </p:txBody>
      </p:sp>
      <p:sp>
        <p:nvSpPr>
          <p:cNvPr id="27" name="AutoShape 27"/>
          <p:cNvSpPr/>
          <p:nvPr/>
        </p:nvSpPr>
        <p:spPr>
          <a:xfrm>
            <a:off x="590191" y="4157580"/>
            <a:ext cx="3052052" cy="1604591"/>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实现文件是ConnectionManager.java，其功能是创建数据库新连接、获取数据库连接和关闭连接。</a:t>
            </a:r>
            <a:endParaRPr lang="en-US" sz="11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上一小节讲到了connection数据库连接功能，连接主要是为dao层服务的。</a:t>
            </a:r>
          </a:p>
        </p:txBody>
      </p:sp>
      <p:sp>
        <p:nvSpPr>
          <p:cNvPr id="3" name="TextBox 3"/>
          <p:cNvSpPr txBox="1"/>
          <p:nvPr/>
        </p:nvSpPr>
        <p:spPr>
          <a:xfrm>
            <a:off x="2750373"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本系统所有数据库相关操作(增、删、改、查)功能的实现。</a:t>
            </a:r>
          </a:p>
        </p:txBody>
      </p:sp>
      <p:sp>
        <p:nvSpPr>
          <p:cNvPr id="4" name="TextBox 4"/>
          <p:cNvSpPr txBox="1"/>
          <p:nvPr/>
        </p:nvSpPr>
        <p:spPr>
          <a:xfrm>
            <a:off x="5083168"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初始化表功能：根据配置的数据库连接创建数据库连接，然后查询当前库是否已经创建表，如果不存在表则初始化table。</a:t>
            </a:r>
          </a:p>
        </p:txBody>
      </p:sp>
      <p:sp>
        <p:nvSpPr>
          <p:cNvPr id="5" name="TextBox 5"/>
          <p:cNvSpPr txBox="1"/>
          <p:nvPr/>
        </p:nvSpPr>
        <p:spPr>
          <a:xfrm>
            <a:off x="7321376"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插入用户功能：此处需要先判断数据库中是否存在该用户，如果存在则不执行insert操作并返回true。如果不存在则执行insert操作，然后返回true。</a:t>
            </a:r>
          </a:p>
        </p:txBody>
      </p:sp>
      <p:sp>
        <p:nvSpPr>
          <p:cNvPr id="6" name="TextBox 6"/>
          <p:cNvSpPr txBox="1"/>
          <p:nvPr/>
        </p:nvSpPr>
        <p:spPr>
          <a:xfrm>
            <a:off x="9595840" y="2432974"/>
            <a:ext cx="2222323" cy="3535680"/>
          </a:xfrm>
          <a:prstGeom prst="rect">
            <a:avLst/>
          </a:prstGeom>
        </p:spPr>
        <p:txBody>
          <a:bodyPr vert="horz" wrap="square" lIns="123825" tIns="123825" rIns="57150" bIns="123825" rtlCol="0" anchor="t" anchorCtr="0">
            <a:spAutoFit/>
          </a:bodyPr>
          <a:lstStyle/>
          <a:p>
            <a:pPr>
              <a:lnSpc>
                <a:spcPct val="15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查询功能：根据用户user Token查询数据库中是否已爬取过该用户，如果数据库中存在该用户则返回true，否则返回false。</a:t>
            </a:r>
          </a:p>
        </p:txBody>
      </p:sp>
      <p:sp>
        <p:nvSpPr>
          <p:cNvPr id="7" name="AutoShape 7"/>
          <p:cNvSpPr/>
          <p:nvPr/>
        </p:nvSpPr>
        <p:spPr>
          <a:xfrm>
            <a:off x="578634" y="1691037"/>
            <a:ext cx="1885696" cy="639403"/>
          </a:xfrm>
          <a:prstGeom prst="homePlate">
            <a:avLst>
              <a:gd name="adj" fmla="val 50000"/>
            </a:avLst>
          </a:prstGeom>
          <a:solidFill>
            <a:schemeClr val="accent2">
              <a:alpha val="100000"/>
            </a:schemeClr>
          </a:solidFill>
        </p:spPr>
      </p:sp>
      <p:sp>
        <p:nvSpPr>
          <p:cNvPr id="8" name="TextBox 8"/>
          <p:cNvSpPr txBox="1"/>
          <p:nvPr/>
        </p:nvSpPr>
        <p:spPr>
          <a:xfrm>
            <a:off x="83104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9" name="AutoShape 9"/>
          <p:cNvSpPr/>
          <p:nvPr/>
        </p:nvSpPr>
        <p:spPr>
          <a:xfrm>
            <a:off x="2918687" y="1691037"/>
            <a:ext cx="1885696" cy="639403"/>
          </a:xfrm>
          <a:prstGeom prst="homePlate">
            <a:avLst>
              <a:gd name="adj" fmla="val 50000"/>
            </a:avLst>
          </a:prstGeom>
          <a:solidFill>
            <a:schemeClr val="accent1">
              <a:alpha val="100000"/>
            </a:schemeClr>
          </a:solidFill>
        </p:spPr>
      </p:sp>
      <p:sp>
        <p:nvSpPr>
          <p:cNvPr id="10" name="TextBox 10"/>
          <p:cNvSpPr txBox="1"/>
          <p:nvPr/>
        </p:nvSpPr>
        <p:spPr>
          <a:xfrm>
            <a:off x="3171093"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11" name="AutoShape 11"/>
          <p:cNvSpPr/>
          <p:nvPr/>
        </p:nvSpPr>
        <p:spPr>
          <a:xfrm>
            <a:off x="5251482" y="1691037"/>
            <a:ext cx="1885696" cy="639403"/>
          </a:xfrm>
          <a:prstGeom prst="homePlate">
            <a:avLst>
              <a:gd name="adj" fmla="val 50000"/>
            </a:avLst>
          </a:prstGeom>
          <a:solidFill>
            <a:schemeClr val="accent2">
              <a:alpha val="100000"/>
            </a:schemeClr>
          </a:solidFill>
        </p:spPr>
      </p:sp>
      <p:sp>
        <p:nvSpPr>
          <p:cNvPr id="12" name="TextBox 12"/>
          <p:cNvSpPr txBox="1"/>
          <p:nvPr/>
        </p:nvSpPr>
        <p:spPr>
          <a:xfrm>
            <a:off x="5503888"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13" name="AutoShape 13"/>
          <p:cNvSpPr/>
          <p:nvPr/>
        </p:nvSpPr>
        <p:spPr>
          <a:xfrm>
            <a:off x="7489690" y="1691037"/>
            <a:ext cx="1885696" cy="639403"/>
          </a:xfrm>
          <a:prstGeom prst="homePlate">
            <a:avLst>
              <a:gd name="adj" fmla="val 50000"/>
            </a:avLst>
          </a:prstGeom>
          <a:solidFill>
            <a:schemeClr val="accent1">
              <a:alpha val="100000"/>
            </a:schemeClr>
          </a:solidFill>
        </p:spPr>
      </p:sp>
      <p:sp>
        <p:nvSpPr>
          <p:cNvPr id="14" name="TextBox 14"/>
          <p:cNvSpPr txBox="1"/>
          <p:nvPr/>
        </p:nvSpPr>
        <p:spPr>
          <a:xfrm>
            <a:off x="7742096"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15" name="AutoShape 15"/>
          <p:cNvSpPr/>
          <p:nvPr/>
        </p:nvSpPr>
        <p:spPr>
          <a:xfrm>
            <a:off x="9764154" y="1691037"/>
            <a:ext cx="1885696" cy="639403"/>
          </a:xfrm>
          <a:prstGeom prst="homePlate">
            <a:avLst>
              <a:gd name="adj" fmla="val 50000"/>
            </a:avLst>
          </a:prstGeom>
          <a:solidFill>
            <a:schemeClr val="accent2">
              <a:alpha val="100000"/>
            </a:schemeClr>
          </a:solidFill>
        </p:spPr>
      </p:sp>
      <p:sp>
        <p:nvSpPr>
          <p:cNvPr id="16" name="TextBox 16"/>
          <p:cNvSpPr txBox="1"/>
          <p:nvPr/>
        </p:nvSpPr>
        <p:spPr>
          <a:xfrm>
            <a:off x="10016560" y="1645074"/>
            <a:ext cx="1112660" cy="731329"/>
          </a:xfrm>
          <a:prstGeom prst="rect">
            <a:avLst/>
          </a:prstGeom>
        </p:spPr>
        <p:txBody>
          <a:bodyPr vert="horz" wrap="square" lIns="123825" tIns="123825" rIns="57150" bIns="123825" rtlCol="0" anchor="t" anchorCtr="0">
            <a:spAutoFit/>
          </a:bodyPr>
          <a:lstStyle/>
          <a:p>
            <a:pPr algn="ctr">
              <a:lnSpc>
                <a:spcPct val="120000"/>
              </a:lnSpc>
            </a:pPr>
            <a:r>
              <a:rPr lang="en-US" sz="2015" b="1">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grpSp>
        <p:nvGrpSpPr>
          <p:cNvPr id="17" name="Group 17"/>
          <p:cNvGrpSpPr/>
          <p:nvPr/>
        </p:nvGrpSpPr>
        <p:grpSpPr>
          <a:xfrm>
            <a:off x="454963" y="93878"/>
            <a:ext cx="10641129" cy="914400"/>
            <a:chOff x="454963" y="93878"/>
            <a:chExt cx="10641129" cy="914400"/>
          </a:xfrm>
        </p:grpSpPr>
        <p:sp>
          <p:nvSpPr>
            <p:cNvPr id="18" name="AutoShape 18"/>
            <p:cNvSpPr/>
            <p:nvPr/>
          </p:nvSpPr>
          <p:spPr>
            <a:xfrm>
              <a:off x="454963" y="331168"/>
              <a:ext cx="84147" cy="84147"/>
            </a:xfrm>
            <a:prstGeom prst="ellipse">
              <a:avLst/>
            </a:prstGeom>
            <a:solidFill>
              <a:schemeClr val="accent1">
                <a:alpha val="100000"/>
              </a:schemeClr>
            </a:solidFill>
          </p:spPr>
        </p:sp>
        <p:sp>
          <p:nvSpPr>
            <p:cNvPr id="19" name="AutoShape 19"/>
            <p:cNvSpPr/>
            <p:nvPr/>
          </p:nvSpPr>
          <p:spPr>
            <a:xfrm>
              <a:off x="575049" y="337743"/>
              <a:ext cx="78137" cy="78137"/>
            </a:xfrm>
            <a:prstGeom prst="ellipse">
              <a:avLst/>
            </a:prstGeom>
            <a:solidFill>
              <a:schemeClr val="accent1">
                <a:alpha val="80000"/>
              </a:schemeClr>
            </a:solidFill>
          </p:spPr>
        </p:sp>
        <p:sp>
          <p:nvSpPr>
            <p:cNvPr id="20" name="AutoShape 20"/>
            <p:cNvSpPr/>
            <p:nvPr/>
          </p:nvSpPr>
          <p:spPr>
            <a:xfrm>
              <a:off x="689125" y="339460"/>
              <a:ext cx="74704" cy="74704"/>
            </a:xfrm>
            <a:prstGeom prst="ellipse">
              <a:avLst/>
            </a:prstGeom>
            <a:solidFill>
              <a:schemeClr val="accent1">
                <a:alpha val="60000"/>
              </a:schemeClr>
            </a:solidFill>
          </p:spPr>
        </p:sp>
        <p:sp>
          <p:nvSpPr>
            <p:cNvPr id="21" name="AutoShape 21"/>
            <p:cNvSpPr/>
            <p:nvPr/>
          </p:nvSpPr>
          <p:spPr>
            <a:xfrm>
              <a:off x="799768" y="348430"/>
              <a:ext cx="69238" cy="69238"/>
            </a:xfrm>
            <a:prstGeom prst="ellipse">
              <a:avLst/>
            </a:prstGeom>
            <a:solidFill>
              <a:schemeClr val="accent1">
                <a:alpha val="40000"/>
              </a:schemeClr>
            </a:solidFill>
          </p:spPr>
        </p:sp>
        <p:sp>
          <p:nvSpPr>
            <p:cNvPr id="22" name="AutoShape 22"/>
            <p:cNvSpPr/>
            <p:nvPr/>
          </p:nvSpPr>
          <p:spPr>
            <a:xfrm>
              <a:off x="904945" y="344297"/>
              <a:ext cx="65594" cy="65594"/>
            </a:xfrm>
            <a:prstGeom prst="ellipse">
              <a:avLst/>
            </a:prstGeom>
            <a:solidFill>
              <a:schemeClr val="accent1">
                <a:alpha val="20000"/>
              </a:schemeClr>
            </a:solidFill>
          </p:spPr>
        </p:sp>
        <p:sp>
          <p:nvSpPr>
            <p:cNvPr id="23" name="AutoShape 23"/>
            <p:cNvSpPr/>
            <p:nvPr/>
          </p:nvSpPr>
          <p:spPr>
            <a:xfrm>
              <a:off x="454963" y="448942"/>
              <a:ext cx="84147" cy="84147"/>
            </a:xfrm>
            <a:prstGeom prst="ellipse">
              <a:avLst/>
            </a:prstGeom>
            <a:solidFill>
              <a:schemeClr val="accent1">
                <a:alpha val="100000"/>
              </a:schemeClr>
            </a:solidFill>
          </p:spPr>
        </p:sp>
        <p:sp>
          <p:nvSpPr>
            <p:cNvPr id="24" name="AutoShape 24"/>
            <p:cNvSpPr/>
            <p:nvPr/>
          </p:nvSpPr>
          <p:spPr>
            <a:xfrm>
              <a:off x="575049" y="455517"/>
              <a:ext cx="78137" cy="78137"/>
            </a:xfrm>
            <a:prstGeom prst="ellipse">
              <a:avLst/>
            </a:prstGeom>
            <a:solidFill>
              <a:schemeClr val="accent1">
                <a:alpha val="80000"/>
              </a:schemeClr>
            </a:solidFill>
          </p:spPr>
        </p:sp>
        <p:sp>
          <p:nvSpPr>
            <p:cNvPr id="25" name="AutoShape 25"/>
            <p:cNvSpPr/>
            <p:nvPr/>
          </p:nvSpPr>
          <p:spPr>
            <a:xfrm>
              <a:off x="689125" y="457233"/>
              <a:ext cx="74704" cy="74704"/>
            </a:xfrm>
            <a:prstGeom prst="ellipse">
              <a:avLst/>
            </a:prstGeom>
            <a:solidFill>
              <a:schemeClr val="accent1">
                <a:alpha val="60000"/>
              </a:schemeClr>
            </a:solidFill>
          </p:spPr>
        </p:sp>
        <p:sp>
          <p:nvSpPr>
            <p:cNvPr id="26" name="AutoShape 26"/>
            <p:cNvSpPr/>
            <p:nvPr/>
          </p:nvSpPr>
          <p:spPr>
            <a:xfrm>
              <a:off x="799768" y="466203"/>
              <a:ext cx="69238" cy="69238"/>
            </a:xfrm>
            <a:prstGeom prst="ellipse">
              <a:avLst/>
            </a:prstGeom>
            <a:solidFill>
              <a:schemeClr val="accent1">
                <a:alpha val="40000"/>
              </a:schemeClr>
            </a:solidFill>
          </p:spPr>
        </p:sp>
        <p:sp>
          <p:nvSpPr>
            <p:cNvPr id="27" name="AutoShape 27"/>
            <p:cNvSpPr/>
            <p:nvPr/>
          </p:nvSpPr>
          <p:spPr>
            <a:xfrm>
              <a:off x="904945" y="462070"/>
              <a:ext cx="65594" cy="65594"/>
            </a:xfrm>
            <a:prstGeom prst="ellipse">
              <a:avLst/>
            </a:prstGeom>
            <a:solidFill>
              <a:schemeClr val="accent1">
                <a:alpha val="20000"/>
              </a:schemeClr>
            </a:solidFill>
          </p:spPr>
        </p:sp>
        <p:sp>
          <p:nvSpPr>
            <p:cNvPr id="28" name="AutoShape 28"/>
            <p:cNvSpPr/>
            <p:nvPr/>
          </p:nvSpPr>
          <p:spPr>
            <a:xfrm>
              <a:off x="454963" y="566715"/>
              <a:ext cx="84147" cy="84147"/>
            </a:xfrm>
            <a:prstGeom prst="ellipse">
              <a:avLst/>
            </a:prstGeom>
            <a:solidFill>
              <a:schemeClr val="accent1">
                <a:alpha val="100000"/>
              </a:schemeClr>
            </a:solidFill>
          </p:spPr>
        </p:sp>
        <p:sp>
          <p:nvSpPr>
            <p:cNvPr id="29" name="AutoShape 29"/>
            <p:cNvSpPr/>
            <p:nvPr/>
          </p:nvSpPr>
          <p:spPr>
            <a:xfrm>
              <a:off x="575049" y="573291"/>
              <a:ext cx="78137" cy="78137"/>
            </a:xfrm>
            <a:prstGeom prst="ellipse">
              <a:avLst/>
            </a:prstGeom>
            <a:solidFill>
              <a:schemeClr val="accent1">
                <a:alpha val="80000"/>
              </a:schemeClr>
            </a:solidFill>
          </p:spPr>
        </p:sp>
        <p:sp>
          <p:nvSpPr>
            <p:cNvPr id="30" name="AutoShape 30"/>
            <p:cNvSpPr/>
            <p:nvPr/>
          </p:nvSpPr>
          <p:spPr>
            <a:xfrm>
              <a:off x="689125" y="575007"/>
              <a:ext cx="74704" cy="74704"/>
            </a:xfrm>
            <a:prstGeom prst="ellipse">
              <a:avLst/>
            </a:prstGeom>
            <a:solidFill>
              <a:schemeClr val="accent1">
                <a:alpha val="60000"/>
              </a:schemeClr>
            </a:solidFill>
          </p:spPr>
        </p:sp>
        <p:sp>
          <p:nvSpPr>
            <p:cNvPr id="31" name="AutoShape 31"/>
            <p:cNvSpPr/>
            <p:nvPr/>
          </p:nvSpPr>
          <p:spPr>
            <a:xfrm>
              <a:off x="799768" y="583977"/>
              <a:ext cx="69238" cy="69238"/>
            </a:xfrm>
            <a:prstGeom prst="ellipse">
              <a:avLst/>
            </a:prstGeom>
            <a:solidFill>
              <a:schemeClr val="accent1">
                <a:alpha val="40000"/>
              </a:schemeClr>
            </a:solidFill>
          </p:spPr>
        </p:sp>
        <p:sp>
          <p:nvSpPr>
            <p:cNvPr id="32" name="AutoShape 32"/>
            <p:cNvSpPr/>
            <p:nvPr/>
          </p:nvSpPr>
          <p:spPr>
            <a:xfrm>
              <a:off x="904945" y="579844"/>
              <a:ext cx="65594" cy="65594"/>
            </a:xfrm>
            <a:prstGeom prst="ellipse">
              <a:avLst/>
            </a:prstGeom>
            <a:solidFill>
              <a:schemeClr val="accent1">
                <a:alpha val="20000"/>
              </a:schemeClr>
            </a:solidFill>
          </p:spPr>
        </p:sp>
        <p:sp>
          <p:nvSpPr>
            <p:cNvPr id="33" name="AutoShape 33"/>
            <p:cNvSpPr/>
            <p:nvPr/>
          </p:nvSpPr>
          <p:spPr>
            <a:xfrm>
              <a:off x="454963" y="684489"/>
              <a:ext cx="84147" cy="84147"/>
            </a:xfrm>
            <a:prstGeom prst="ellipse">
              <a:avLst/>
            </a:prstGeom>
            <a:solidFill>
              <a:schemeClr val="accent1">
                <a:alpha val="100000"/>
              </a:schemeClr>
            </a:solidFill>
          </p:spPr>
        </p:sp>
        <p:sp>
          <p:nvSpPr>
            <p:cNvPr id="34" name="AutoShape 34"/>
            <p:cNvSpPr/>
            <p:nvPr/>
          </p:nvSpPr>
          <p:spPr>
            <a:xfrm>
              <a:off x="575049" y="691064"/>
              <a:ext cx="78137" cy="78137"/>
            </a:xfrm>
            <a:prstGeom prst="ellipse">
              <a:avLst/>
            </a:prstGeom>
            <a:solidFill>
              <a:schemeClr val="accent1">
                <a:alpha val="80000"/>
              </a:schemeClr>
            </a:solidFill>
          </p:spPr>
        </p:sp>
        <p:sp>
          <p:nvSpPr>
            <p:cNvPr id="35" name="AutoShape 35"/>
            <p:cNvSpPr/>
            <p:nvPr/>
          </p:nvSpPr>
          <p:spPr>
            <a:xfrm>
              <a:off x="689125" y="692781"/>
              <a:ext cx="74704" cy="74704"/>
            </a:xfrm>
            <a:prstGeom prst="ellipse">
              <a:avLst/>
            </a:prstGeom>
            <a:solidFill>
              <a:schemeClr val="accent1">
                <a:alpha val="60000"/>
              </a:schemeClr>
            </a:solidFill>
          </p:spPr>
        </p:sp>
        <p:sp>
          <p:nvSpPr>
            <p:cNvPr id="36" name="AutoShape 36"/>
            <p:cNvSpPr/>
            <p:nvPr/>
          </p:nvSpPr>
          <p:spPr>
            <a:xfrm>
              <a:off x="799768" y="701751"/>
              <a:ext cx="69238" cy="69238"/>
            </a:xfrm>
            <a:prstGeom prst="ellipse">
              <a:avLst/>
            </a:prstGeom>
            <a:solidFill>
              <a:schemeClr val="accent1">
                <a:alpha val="40000"/>
              </a:schemeClr>
            </a:solidFill>
          </p:spPr>
        </p:sp>
        <p:sp>
          <p:nvSpPr>
            <p:cNvPr id="37" name="AutoShape 37"/>
            <p:cNvSpPr/>
            <p:nvPr/>
          </p:nvSpPr>
          <p:spPr>
            <a:xfrm>
              <a:off x="904945" y="697618"/>
              <a:ext cx="65594" cy="65594"/>
            </a:xfrm>
            <a:prstGeom prst="ellipse">
              <a:avLst/>
            </a:prstGeom>
            <a:solidFill>
              <a:schemeClr val="accent1">
                <a:alpha val="20000"/>
              </a:schemeClr>
            </a:solidFill>
          </p:spPr>
        </p:sp>
        <p:sp>
          <p:nvSpPr>
            <p:cNvPr id="38" name="TextBox 3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数据库dao操作</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66575" y="1250443"/>
            <a:ext cx="10458850" cy="2287219"/>
          </a:xfrm>
          <a:prstGeom prst="roundRect">
            <a:avLst/>
          </a:prstGeom>
          <a:solidFill>
            <a:schemeClr val="accent1">
              <a:alpha val="100000"/>
            </a:schemeClr>
          </a:solidFill>
        </p:spPr>
      </p:sp>
      <p:sp>
        <p:nvSpPr>
          <p:cNvPr id="3" name="TextBox 3"/>
          <p:cNvSpPr txBox="1"/>
          <p:nvPr/>
        </p:nvSpPr>
        <p:spPr>
          <a:xfrm>
            <a:off x="1304547" y="1787738"/>
            <a:ext cx="9582906"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实体类通常对应数据库表中的一条记录，这意味着每个实体对象代表了数据库表中的一行。</a:t>
            </a:r>
          </a:p>
        </p:txBody>
      </p:sp>
      <p:sp>
        <p:nvSpPr>
          <p:cNvPr id="4" name="AutoShape 4"/>
          <p:cNvSpPr/>
          <p:nvPr/>
        </p:nvSpPr>
        <p:spPr>
          <a:xfrm>
            <a:off x="866575" y="3830586"/>
            <a:ext cx="10458850" cy="2286677"/>
          </a:xfrm>
          <a:prstGeom prst="roundRect">
            <a:avLst/>
          </a:prstGeom>
          <a:solidFill>
            <a:schemeClr val="accent1">
              <a:alpha val="15000"/>
            </a:schemeClr>
          </a:solidFill>
        </p:spPr>
      </p:sp>
      <p:sp>
        <p:nvSpPr>
          <p:cNvPr id="5" name="TextBox 5"/>
          <p:cNvSpPr txBox="1"/>
          <p:nvPr/>
        </p:nvSpPr>
        <p:spPr>
          <a:xfrm>
            <a:off x="1218874" y="4371944"/>
            <a:ext cx="958215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accent1">
                    <a:alpha val="100000"/>
                  </a:schemeClr>
                </a:solidFill>
                <a:latin typeface="微软雅黑" panose="020B0503020204020204" charset="-122"/>
                <a:ea typeface="微软雅黑" panose="020B0503020204020204" charset="-122"/>
                <a:cs typeface="微软雅黑" panose="020B0503020204020204" charset="-122"/>
              </a:rPr>
              <a:t>实体对象中的某一列属性则表示了该行的一个特定字段或特征。</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实现相关实体类</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07</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数据抓取模块</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483105" y="1542295"/>
            <a:ext cx="480060" cy="382734"/>
          </a:xfrm>
          <a:prstGeom prst="rect">
            <a:avLst/>
          </a:prstGeom>
          <a:solidFill>
            <a:schemeClr val="accent1">
              <a:lumMod val="75000"/>
              <a:alpha val="100000"/>
            </a:schemeClr>
          </a:solidFill>
        </p:spPr>
      </p:sp>
      <p:sp>
        <p:nvSpPr>
          <p:cNvPr id="3" name="AutoShape 3"/>
          <p:cNvSpPr/>
          <p:nvPr/>
        </p:nvSpPr>
        <p:spPr>
          <a:xfrm>
            <a:off x="6483105" y="3223760"/>
            <a:ext cx="478346" cy="399410"/>
          </a:xfrm>
          <a:prstGeom prst="rect">
            <a:avLst/>
          </a:prstGeom>
          <a:solidFill>
            <a:schemeClr val="accent1">
              <a:alpha val="100000"/>
            </a:schemeClr>
          </a:solidFill>
        </p:spPr>
      </p:sp>
      <p:sp>
        <p:nvSpPr>
          <p:cNvPr id="4" name="AutoShape 4"/>
          <p:cNvSpPr/>
          <p:nvPr/>
        </p:nvSpPr>
        <p:spPr>
          <a:xfrm>
            <a:off x="6483105" y="4805669"/>
            <a:ext cx="478346" cy="413650"/>
          </a:xfrm>
          <a:prstGeom prst="rect">
            <a:avLst/>
          </a:prstGeom>
          <a:solidFill>
            <a:schemeClr val="accent1">
              <a:lumMod val="60000"/>
              <a:lumOff val="40000"/>
              <a:alpha val="100000"/>
            </a:schemeClr>
          </a:solidFill>
        </p:spPr>
      </p:sp>
      <p:grpSp>
        <p:nvGrpSpPr>
          <p:cNvPr id="5" name="Group 5"/>
          <p:cNvGrpSpPr/>
          <p:nvPr/>
        </p:nvGrpSpPr>
        <p:grpSpPr>
          <a:xfrm>
            <a:off x="454963" y="93878"/>
            <a:ext cx="10641129" cy="914400"/>
            <a:chOff x="454963" y="93878"/>
            <a:chExt cx="10641129" cy="914400"/>
          </a:xfrm>
        </p:grpSpPr>
        <p:sp>
          <p:nvSpPr>
            <p:cNvPr id="6" name="AutoShape 6"/>
            <p:cNvSpPr/>
            <p:nvPr/>
          </p:nvSpPr>
          <p:spPr>
            <a:xfrm>
              <a:off x="454963" y="331168"/>
              <a:ext cx="84147" cy="84147"/>
            </a:xfrm>
            <a:prstGeom prst="ellipse">
              <a:avLst/>
            </a:prstGeom>
            <a:solidFill>
              <a:schemeClr val="accent1">
                <a:alpha val="100000"/>
              </a:schemeClr>
            </a:solidFill>
          </p:spPr>
        </p:sp>
        <p:sp>
          <p:nvSpPr>
            <p:cNvPr id="7" name="AutoShape 7"/>
            <p:cNvSpPr/>
            <p:nvPr/>
          </p:nvSpPr>
          <p:spPr>
            <a:xfrm>
              <a:off x="575049" y="337743"/>
              <a:ext cx="78137" cy="78137"/>
            </a:xfrm>
            <a:prstGeom prst="ellipse">
              <a:avLst/>
            </a:prstGeom>
            <a:solidFill>
              <a:schemeClr val="accent1">
                <a:alpha val="80000"/>
              </a:schemeClr>
            </a:solidFill>
          </p:spPr>
        </p:sp>
        <p:sp>
          <p:nvSpPr>
            <p:cNvPr id="8" name="AutoShape 8"/>
            <p:cNvSpPr/>
            <p:nvPr/>
          </p:nvSpPr>
          <p:spPr>
            <a:xfrm>
              <a:off x="689125" y="339460"/>
              <a:ext cx="74704" cy="74704"/>
            </a:xfrm>
            <a:prstGeom prst="ellipse">
              <a:avLst/>
            </a:prstGeom>
            <a:solidFill>
              <a:schemeClr val="accent1">
                <a:alpha val="60000"/>
              </a:schemeClr>
            </a:solidFill>
          </p:spPr>
        </p:sp>
        <p:sp>
          <p:nvSpPr>
            <p:cNvPr id="9" name="AutoShape 9"/>
            <p:cNvSpPr/>
            <p:nvPr/>
          </p:nvSpPr>
          <p:spPr>
            <a:xfrm>
              <a:off x="799768" y="348430"/>
              <a:ext cx="69238" cy="69238"/>
            </a:xfrm>
            <a:prstGeom prst="ellipse">
              <a:avLst/>
            </a:prstGeom>
            <a:solidFill>
              <a:schemeClr val="accent1">
                <a:alpha val="40000"/>
              </a:schemeClr>
            </a:solidFill>
          </p:spPr>
        </p:sp>
        <p:sp>
          <p:nvSpPr>
            <p:cNvPr id="10" name="AutoShape 10"/>
            <p:cNvSpPr/>
            <p:nvPr/>
          </p:nvSpPr>
          <p:spPr>
            <a:xfrm>
              <a:off x="904945" y="344297"/>
              <a:ext cx="65594" cy="65594"/>
            </a:xfrm>
            <a:prstGeom prst="ellipse">
              <a:avLst/>
            </a:prstGeom>
            <a:solidFill>
              <a:schemeClr val="accent1">
                <a:alpha val="20000"/>
              </a:schemeClr>
            </a:solidFill>
          </p:spPr>
        </p:sp>
        <p:sp>
          <p:nvSpPr>
            <p:cNvPr id="11" name="AutoShape 11"/>
            <p:cNvSpPr/>
            <p:nvPr/>
          </p:nvSpPr>
          <p:spPr>
            <a:xfrm>
              <a:off x="454963" y="448942"/>
              <a:ext cx="84147" cy="84147"/>
            </a:xfrm>
            <a:prstGeom prst="ellipse">
              <a:avLst/>
            </a:prstGeom>
            <a:solidFill>
              <a:schemeClr val="accent1">
                <a:alpha val="100000"/>
              </a:schemeClr>
            </a:solidFill>
          </p:spPr>
        </p:sp>
        <p:sp>
          <p:nvSpPr>
            <p:cNvPr id="12" name="AutoShape 12"/>
            <p:cNvSpPr/>
            <p:nvPr/>
          </p:nvSpPr>
          <p:spPr>
            <a:xfrm>
              <a:off x="575049" y="455517"/>
              <a:ext cx="78137" cy="78137"/>
            </a:xfrm>
            <a:prstGeom prst="ellipse">
              <a:avLst/>
            </a:prstGeom>
            <a:solidFill>
              <a:schemeClr val="accent1">
                <a:alpha val="80000"/>
              </a:schemeClr>
            </a:solidFill>
          </p:spPr>
        </p:sp>
        <p:sp>
          <p:nvSpPr>
            <p:cNvPr id="13" name="AutoShape 13"/>
            <p:cNvSpPr/>
            <p:nvPr/>
          </p:nvSpPr>
          <p:spPr>
            <a:xfrm>
              <a:off x="689125" y="457233"/>
              <a:ext cx="74704" cy="74704"/>
            </a:xfrm>
            <a:prstGeom prst="ellipse">
              <a:avLst/>
            </a:prstGeom>
            <a:solidFill>
              <a:schemeClr val="accent1">
                <a:alpha val="60000"/>
              </a:schemeClr>
            </a:solidFill>
          </p:spPr>
        </p:sp>
        <p:sp>
          <p:nvSpPr>
            <p:cNvPr id="14" name="AutoShape 14"/>
            <p:cNvSpPr/>
            <p:nvPr/>
          </p:nvSpPr>
          <p:spPr>
            <a:xfrm>
              <a:off x="799768" y="466203"/>
              <a:ext cx="69238" cy="69238"/>
            </a:xfrm>
            <a:prstGeom prst="ellipse">
              <a:avLst/>
            </a:prstGeom>
            <a:solidFill>
              <a:schemeClr val="accent1">
                <a:alpha val="40000"/>
              </a:schemeClr>
            </a:solidFill>
          </p:spPr>
        </p:sp>
        <p:sp>
          <p:nvSpPr>
            <p:cNvPr id="15" name="AutoShape 15"/>
            <p:cNvSpPr/>
            <p:nvPr/>
          </p:nvSpPr>
          <p:spPr>
            <a:xfrm>
              <a:off x="904945" y="462070"/>
              <a:ext cx="65594" cy="65594"/>
            </a:xfrm>
            <a:prstGeom prst="ellipse">
              <a:avLst/>
            </a:prstGeom>
            <a:solidFill>
              <a:schemeClr val="accent1">
                <a:alpha val="20000"/>
              </a:schemeClr>
            </a:solidFill>
          </p:spPr>
        </p:sp>
        <p:sp>
          <p:nvSpPr>
            <p:cNvPr id="16" name="AutoShape 16"/>
            <p:cNvSpPr/>
            <p:nvPr/>
          </p:nvSpPr>
          <p:spPr>
            <a:xfrm>
              <a:off x="454963" y="566715"/>
              <a:ext cx="84147" cy="84147"/>
            </a:xfrm>
            <a:prstGeom prst="ellipse">
              <a:avLst/>
            </a:prstGeom>
            <a:solidFill>
              <a:schemeClr val="accent1">
                <a:alpha val="100000"/>
              </a:schemeClr>
            </a:solidFill>
          </p:spPr>
        </p:sp>
        <p:sp>
          <p:nvSpPr>
            <p:cNvPr id="17" name="AutoShape 17"/>
            <p:cNvSpPr/>
            <p:nvPr/>
          </p:nvSpPr>
          <p:spPr>
            <a:xfrm>
              <a:off x="575049" y="573291"/>
              <a:ext cx="78137" cy="78137"/>
            </a:xfrm>
            <a:prstGeom prst="ellipse">
              <a:avLst/>
            </a:prstGeom>
            <a:solidFill>
              <a:schemeClr val="accent1">
                <a:alpha val="80000"/>
              </a:schemeClr>
            </a:solidFill>
          </p:spPr>
        </p:sp>
        <p:sp>
          <p:nvSpPr>
            <p:cNvPr id="18" name="AutoShape 18"/>
            <p:cNvSpPr/>
            <p:nvPr/>
          </p:nvSpPr>
          <p:spPr>
            <a:xfrm>
              <a:off x="689125" y="575007"/>
              <a:ext cx="74704" cy="74704"/>
            </a:xfrm>
            <a:prstGeom prst="ellipse">
              <a:avLst/>
            </a:prstGeom>
            <a:solidFill>
              <a:schemeClr val="accent1">
                <a:alpha val="60000"/>
              </a:schemeClr>
            </a:solidFill>
          </p:spPr>
        </p:sp>
        <p:sp>
          <p:nvSpPr>
            <p:cNvPr id="19" name="AutoShape 19"/>
            <p:cNvSpPr/>
            <p:nvPr/>
          </p:nvSpPr>
          <p:spPr>
            <a:xfrm>
              <a:off x="799768" y="583977"/>
              <a:ext cx="69238" cy="69238"/>
            </a:xfrm>
            <a:prstGeom prst="ellipse">
              <a:avLst/>
            </a:prstGeom>
            <a:solidFill>
              <a:schemeClr val="accent1">
                <a:alpha val="40000"/>
              </a:schemeClr>
            </a:solidFill>
          </p:spPr>
        </p:sp>
        <p:sp>
          <p:nvSpPr>
            <p:cNvPr id="20" name="AutoShape 20"/>
            <p:cNvSpPr/>
            <p:nvPr/>
          </p:nvSpPr>
          <p:spPr>
            <a:xfrm>
              <a:off x="904945" y="579844"/>
              <a:ext cx="65594" cy="65594"/>
            </a:xfrm>
            <a:prstGeom prst="ellipse">
              <a:avLst/>
            </a:prstGeom>
            <a:solidFill>
              <a:schemeClr val="accent1">
                <a:alpha val="20000"/>
              </a:schemeClr>
            </a:solidFill>
          </p:spPr>
        </p:sp>
        <p:sp>
          <p:nvSpPr>
            <p:cNvPr id="21" name="AutoShape 21"/>
            <p:cNvSpPr/>
            <p:nvPr/>
          </p:nvSpPr>
          <p:spPr>
            <a:xfrm>
              <a:off x="454963" y="684489"/>
              <a:ext cx="84147" cy="84147"/>
            </a:xfrm>
            <a:prstGeom prst="ellipse">
              <a:avLst/>
            </a:prstGeom>
            <a:solidFill>
              <a:schemeClr val="accent1">
                <a:alpha val="100000"/>
              </a:schemeClr>
            </a:solidFill>
          </p:spPr>
        </p:sp>
        <p:sp>
          <p:nvSpPr>
            <p:cNvPr id="22" name="AutoShape 22"/>
            <p:cNvSpPr/>
            <p:nvPr/>
          </p:nvSpPr>
          <p:spPr>
            <a:xfrm>
              <a:off x="575049" y="691064"/>
              <a:ext cx="78137" cy="78137"/>
            </a:xfrm>
            <a:prstGeom prst="ellipse">
              <a:avLst/>
            </a:prstGeom>
            <a:solidFill>
              <a:schemeClr val="accent1">
                <a:alpha val="80000"/>
              </a:schemeClr>
            </a:solidFill>
          </p:spPr>
        </p:sp>
        <p:sp>
          <p:nvSpPr>
            <p:cNvPr id="23" name="AutoShape 23"/>
            <p:cNvSpPr/>
            <p:nvPr/>
          </p:nvSpPr>
          <p:spPr>
            <a:xfrm>
              <a:off x="689125" y="692781"/>
              <a:ext cx="74704" cy="74704"/>
            </a:xfrm>
            <a:prstGeom prst="ellipse">
              <a:avLst/>
            </a:prstGeom>
            <a:solidFill>
              <a:schemeClr val="accent1">
                <a:alpha val="60000"/>
              </a:schemeClr>
            </a:solidFill>
          </p:spPr>
        </p:sp>
        <p:sp>
          <p:nvSpPr>
            <p:cNvPr id="24" name="AutoShape 24"/>
            <p:cNvSpPr/>
            <p:nvPr/>
          </p:nvSpPr>
          <p:spPr>
            <a:xfrm>
              <a:off x="799768" y="701751"/>
              <a:ext cx="69238" cy="69238"/>
            </a:xfrm>
            <a:prstGeom prst="ellipse">
              <a:avLst/>
            </a:prstGeom>
            <a:solidFill>
              <a:schemeClr val="accent1">
                <a:alpha val="40000"/>
              </a:schemeClr>
            </a:solidFill>
          </p:spPr>
        </p:sp>
        <p:sp>
          <p:nvSpPr>
            <p:cNvPr id="25" name="AutoShape 25"/>
            <p:cNvSpPr/>
            <p:nvPr/>
          </p:nvSpPr>
          <p:spPr>
            <a:xfrm>
              <a:off x="904945" y="697618"/>
              <a:ext cx="65594" cy="65594"/>
            </a:xfrm>
            <a:prstGeom prst="ellipse">
              <a:avLst/>
            </a:prstGeom>
            <a:solidFill>
              <a:schemeClr val="accent1">
                <a:alpha val="20000"/>
              </a:schemeClr>
            </a:solidFill>
          </p:spPr>
        </p:sp>
        <p:sp>
          <p:nvSpPr>
            <p:cNvPr id="26" name="TextBox 26"/>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爬虫爬取初始化</a:t>
              </a:r>
            </a:p>
          </p:txBody>
        </p:sp>
      </p:grpSp>
      <p:sp>
        <p:nvSpPr>
          <p:cNvPr id="27" name="TextBox 27"/>
          <p:cNvSpPr txBox="1"/>
          <p:nvPr/>
        </p:nvSpPr>
        <p:spPr>
          <a:xfrm>
            <a:off x="6483105" y="2015068"/>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authorization字段的初始化需要通过浏览器抓包分析知乎网站请求，发现抓取页面的请求需要携带额外的HTTP验证头，每次请求都要携带该验证头才能成功。</a:t>
            </a:r>
          </a:p>
        </p:txBody>
      </p:sp>
      <p:sp>
        <p:nvSpPr>
          <p:cNvPr id="28" name="TextBox 28"/>
          <p:cNvSpPr txBox="1"/>
          <p:nvPr/>
        </p:nvSpPr>
        <p:spPr>
          <a:xfrm>
            <a:off x="7116604" y="3155950"/>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9" name="TextBox 29"/>
          <p:cNvSpPr txBox="1"/>
          <p:nvPr/>
        </p:nvSpPr>
        <p:spPr>
          <a:xfrm>
            <a:off x="6483105" y="3652633"/>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详细分析抓包可知authorization字段在JavaScripts脚本文件中，而JavaScripts的地址又需要通过知乎用户关注页面才能拿到，</a:t>
            </a:r>
          </a:p>
        </p:txBody>
      </p:sp>
      <p:sp>
        <p:nvSpPr>
          <p:cNvPr id="30" name="TextBox 30"/>
          <p:cNvSpPr txBox="1"/>
          <p:nvPr/>
        </p:nvSpPr>
        <p:spPr>
          <a:xfrm>
            <a:off x="7116604" y="4743284"/>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1" name="TextBox 31"/>
          <p:cNvSpPr txBox="1"/>
          <p:nvPr/>
        </p:nvSpPr>
        <p:spPr>
          <a:xfrm>
            <a:off x="6483105" y="5239966"/>
            <a:ext cx="5082159" cy="1071601"/>
          </a:xfrm>
          <a:prstGeom prst="rect">
            <a:avLst/>
          </a:prstGeom>
        </p:spPr>
        <p:txBody>
          <a:bodyPr vert="horz" wrap="square" lIns="0" tIns="33052" rIns="66008" bIns="33052" rtlCol="0" anchor="t" anchorCtr="0">
            <a:noAutofit/>
          </a:bodyPr>
          <a:lstStyle/>
          <a:p>
            <a:pPr algn="l">
              <a:lnSpc>
                <a:spcPct val="14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在初始化authorization字段时需要请求并下载关注页面，解析出authorization所在JavaScripts文件的URL。</a:t>
            </a:r>
          </a:p>
        </p:txBody>
      </p:sp>
      <p:sp>
        <p:nvSpPr>
          <p:cNvPr id="32" name="TextBox 32"/>
          <p:cNvSpPr txBox="1"/>
          <p:nvPr/>
        </p:nvSpPr>
        <p:spPr>
          <a:xfrm>
            <a:off x="7116604" y="1472796"/>
            <a:ext cx="4476083" cy="490334"/>
          </a:xfrm>
          <a:prstGeom prst="rect">
            <a:avLst/>
          </a:prstGeom>
        </p:spPr>
        <p:txBody>
          <a:bodyPr vert="horz" wrap="square" lIns="66008" tIns="33052" rIns="66008" bIns="33052" rtlCol="0" anchor="ctr" anchorCtr="0">
            <a:normAutofit/>
          </a:bodyPr>
          <a:lstStyle/>
          <a:p>
            <a:pPr algn="l">
              <a:lnSpc>
                <a:spcPct val="150000"/>
              </a:lnSpc>
            </a:pPr>
            <a:r>
              <a:rPr lang="en-US" sz="172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33" name="AutoShape 33"/>
          <p:cNvSpPr/>
          <p:nvPr/>
        </p:nvSpPr>
        <p:spPr>
          <a:xfrm>
            <a:off x="616886" y="1350481"/>
            <a:ext cx="4929007" cy="4929007"/>
          </a:xfrm>
          <a:prstGeom prst="ellipse">
            <a:avLst/>
          </a:prstGeom>
          <a:solidFill>
            <a:schemeClr val="accent1">
              <a:alpha val="30000"/>
            </a:schemeClr>
          </a:solidFill>
        </p:spPr>
      </p:sp>
      <p:sp>
        <p:nvSpPr>
          <p:cNvPr id="34" name="AutoShape 34"/>
          <p:cNvSpPr/>
          <p:nvPr/>
        </p:nvSpPr>
        <p:spPr>
          <a:xfrm>
            <a:off x="1224015" y="1957609"/>
            <a:ext cx="3714750" cy="3714750"/>
          </a:xfrm>
          <a:prstGeom prst="ellipse">
            <a:avLst/>
          </a:prstGeom>
          <a:solidFill>
            <a:schemeClr val="accent1">
              <a:alpha val="30000"/>
            </a:schemeClr>
          </a:solidFill>
        </p:spPr>
      </p:sp>
      <p:sp>
        <p:nvSpPr>
          <p:cNvPr id="35" name="AutoShape 35"/>
          <p:cNvSpPr/>
          <p:nvPr/>
        </p:nvSpPr>
        <p:spPr>
          <a:xfrm>
            <a:off x="1795515" y="2529109"/>
            <a:ext cx="2571750" cy="2571750"/>
          </a:xfrm>
          <a:prstGeom prst="ellipse">
            <a:avLst/>
          </a:prstGeom>
          <a:solidFill>
            <a:schemeClr val="accent1">
              <a:alpha val="100000"/>
            </a:schemeClr>
          </a:solidFill>
        </p:spPr>
      </p:sp>
      <p:sp>
        <p:nvSpPr>
          <p:cNvPr id="36" name="Freeform 36"/>
          <p:cNvSpPr/>
          <p:nvPr/>
        </p:nvSpPr>
        <p:spPr>
          <a:xfrm>
            <a:off x="2533112" y="3266707"/>
            <a:ext cx="1096555" cy="1096555"/>
          </a:xfrm>
          <a:custGeom>
            <a:avLst/>
            <a:gdLst/>
            <a:ahLst/>
            <a:cxnLst/>
            <a:rect l="l" t="t" r="r" b="b"/>
            <a:pathLst>
              <a:path w="304800" h="304800">
                <a:moveTo>
                  <a:pt x="167640" y="0"/>
                </a:moveTo>
                <a:lnTo>
                  <a:pt x="182880" y="0"/>
                </a:lnTo>
                <a:lnTo>
                  <a:pt x="182880" y="45720"/>
                </a:lnTo>
                <a:lnTo>
                  <a:pt x="228600" y="152400"/>
                </a:lnTo>
                <a:lnTo>
                  <a:pt x="228600" y="274320"/>
                </a:lnTo>
                <a:cubicBezTo>
                  <a:pt x="228600" y="291151"/>
                  <a:pt x="214951" y="304800"/>
                  <a:pt x="198120" y="304800"/>
                </a:cubicBezTo>
                <a:lnTo>
                  <a:pt x="198120" y="304800"/>
                </a:lnTo>
                <a:lnTo>
                  <a:pt x="76200" y="304800"/>
                </a:lnTo>
                <a:cubicBezTo>
                  <a:pt x="59436" y="304800"/>
                  <a:pt x="40996" y="291998"/>
                  <a:pt x="35052" y="276149"/>
                </a:cubicBezTo>
                <a:lnTo>
                  <a:pt x="0" y="182880"/>
                </a:lnTo>
                <a:lnTo>
                  <a:pt x="0" y="152400"/>
                </a:lnTo>
                <a:cubicBezTo>
                  <a:pt x="0" y="135569"/>
                  <a:pt x="13649" y="121920"/>
                  <a:pt x="30480" y="121920"/>
                </a:cubicBezTo>
                <a:lnTo>
                  <a:pt x="30480" y="121920"/>
                </a:lnTo>
                <a:lnTo>
                  <a:pt x="137160" y="121920"/>
                </a:lnTo>
                <a:lnTo>
                  <a:pt x="137160" y="30480"/>
                </a:lnTo>
                <a:cubicBezTo>
                  <a:pt x="137160" y="13649"/>
                  <a:pt x="150809" y="0"/>
                  <a:pt x="167640" y="0"/>
                </a:cubicBezTo>
                <a:lnTo>
                  <a:pt x="167640" y="0"/>
                </a:lnTo>
                <a:close/>
                <a:moveTo>
                  <a:pt x="259080" y="152400"/>
                </a:moveTo>
                <a:lnTo>
                  <a:pt x="304800" y="152400"/>
                </a:lnTo>
                <a:lnTo>
                  <a:pt x="304800" y="304800"/>
                </a:lnTo>
                <a:lnTo>
                  <a:pt x="259080" y="304800"/>
                </a:lnTo>
                <a:lnTo>
                  <a:pt x="259080" y="152400"/>
                </a:lnTo>
                <a:close/>
              </a:path>
            </a:pathLst>
          </a:custGeom>
          <a:solidFill>
            <a:srgbClr val="FFFFFF">
              <a:alpha val="100000"/>
            </a:srgbClr>
          </a:solidFill>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39110" y="3232606"/>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列表详情页线程池初始化采用多线程方式提高爬取速度，将每一个URL抽象成一个具体线程任务，任务在短时间内结束其生命周期。</a:t>
            </a:r>
          </a:p>
        </p:txBody>
      </p:sp>
      <p:sp>
        <p:nvSpPr>
          <p:cNvPr id="3" name="TextBox 3"/>
          <p:cNvSpPr txBox="1"/>
          <p:nvPr/>
        </p:nvSpPr>
        <p:spPr>
          <a:xfrm>
            <a:off x="539110" y="4962429"/>
            <a:ext cx="4714229" cy="971550"/>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如果每执行一个任务就创建一个线程，当任务数量达到百万级别的时候，在线程创建上的开销是很大的，所以这里采用线程池模型来执行任务。</a:t>
            </a:r>
          </a:p>
        </p:txBody>
      </p:sp>
      <p:pic>
        <p:nvPicPr>
          <p:cNvPr id="4" name="Picture 4"/>
          <p:cNvPicPr>
            <a:picLocks noChangeAspect="1"/>
          </p:cNvPicPr>
          <p:nvPr/>
        </p:nvPicPr>
        <p:blipFill>
          <a:blip r:embed="rId3"/>
          <a:srcRect l="13583" r="13583"/>
          <a:stretch>
            <a:fillRect/>
          </a:stretch>
        </p:blipFill>
        <p:spPr>
          <a:xfrm>
            <a:off x="6927890" y="1290438"/>
            <a:ext cx="4828525" cy="4828525"/>
          </a:xfrm>
          <a:prstGeom prst="ellipse">
            <a:avLst/>
          </a:prstGeom>
        </p:spPr>
      </p:pic>
      <p:grpSp>
        <p:nvGrpSpPr>
          <p:cNvPr id="5" name="Group 5"/>
          <p:cNvGrpSpPr/>
          <p:nvPr/>
        </p:nvGrpSpPr>
        <p:grpSpPr>
          <a:xfrm>
            <a:off x="5396305" y="4914086"/>
            <a:ext cx="1091477" cy="1091477"/>
            <a:chOff x="5396305" y="4914086"/>
            <a:chExt cx="1091477" cy="1091477"/>
          </a:xfrm>
        </p:grpSpPr>
        <p:sp>
          <p:nvSpPr>
            <p:cNvPr id="6" name="AutoShape 6"/>
            <p:cNvSpPr/>
            <p:nvPr/>
          </p:nvSpPr>
          <p:spPr>
            <a:xfrm>
              <a:off x="5396305" y="4914086"/>
              <a:ext cx="1091477" cy="1091477"/>
            </a:xfrm>
            <a:prstGeom prst="ellipse">
              <a:avLst/>
            </a:prstGeom>
            <a:solidFill>
              <a:schemeClr val="accent1">
                <a:alpha val="100000"/>
              </a:schemeClr>
            </a:solidFill>
          </p:spPr>
        </p:sp>
        <p:sp>
          <p:nvSpPr>
            <p:cNvPr id="7" name="Freeform 7"/>
            <p:cNvSpPr/>
            <p:nvPr/>
          </p:nvSpPr>
          <p:spPr>
            <a:xfrm>
              <a:off x="5539437" y="5154753"/>
              <a:ext cx="610142" cy="61014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close/>
                </a:path>
              </a:pathLst>
            </a:custGeom>
            <a:solidFill>
              <a:srgbClr val="FFFFFF">
                <a:alpha val="100000"/>
              </a:srgbClr>
            </a:solidFill>
          </p:spPr>
        </p:sp>
      </p:grpSp>
      <p:sp>
        <p:nvSpPr>
          <p:cNvPr id="8" name="AutoShape 8"/>
          <p:cNvSpPr/>
          <p:nvPr/>
        </p:nvSpPr>
        <p:spPr>
          <a:xfrm>
            <a:off x="5396305" y="3160304"/>
            <a:ext cx="1091477" cy="1091477"/>
          </a:xfrm>
          <a:prstGeom prst="ellipse">
            <a:avLst/>
          </a:prstGeom>
          <a:solidFill>
            <a:schemeClr val="accent1">
              <a:alpha val="100000"/>
            </a:schemeClr>
          </a:solidFill>
        </p:spPr>
      </p:sp>
      <p:sp>
        <p:nvSpPr>
          <p:cNvPr id="9" name="AutoShape 9"/>
          <p:cNvSpPr/>
          <p:nvPr/>
        </p:nvSpPr>
        <p:spPr>
          <a:xfrm>
            <a:off x="5396305" y="1478824"/>
            <a:ext cx="1091477" cy="1091477"/>
          </a:xfrm>
          <a:prstGeom prst="ellipse">
            <a:avLst/>
          </a:prstGeom>
          <a:solidFill>
            <a:schemeClr val="accent1">
              <a:alpha val="100000"/>
            </a:schemeClr>
          </a:solidFill>
        </p:spPr>
      </p:sp>
      <p:sp>
        <p:nvSpPr>
          <p:cNvPr id="10" name="Freeform 10"/>
          <p:cNvSpPr/>
          <p:nvPr/>
        </p:nvSpPr>
        <p:spPr>
          <a:xfrm>
            <a:off x="5628547" y="3392546"/>
            <a:ext cx="626995" cy="626995"/>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close/>
              </a:path>
            </a:pathLst>
          </a:custGeom>
          <a:solidFill>
            <a:srgbClr val="FFFFFF">
              <a:alpha val="100000"/>
            </a:srgbClr>
          </a:solidFill>
        </p:spPr>
      </p:sp>
      <p:sp>
        <p:nvSpPr>
          <p:cNvPr id="11" name="Freeform 11"/>
          <p:cNvSpPr/>
          <p:nvPr/>
        </p:nvSpPr>
        <p:spPr>
          <a:xfrm>
            <a:off x="5668096" y="1750615"/>
            <a:ext cx="547896" cy="547896"/>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12" name="TextBox 12"/>
          <p:cNvSpPr txBox="1"/>
          <p:nvPr/>
        </p:nvSpPr>
        <p:spPr>
          <a:xfrm>
            <a:off x="539110" y="1502783"/>
            <a:ext cx="4714229" cy="994791"/>
          </a:xfrm>
          <a:prstGeom prst="rect">
            <a:avLst/>
          </a:prstGeom>
        </p:spPr>
        <p:txBody>
          <a:bodyPr vert="horz" wrap="square" lIns="114300" tIns="57150" rIns="114300" bIns="57150" rtlCol="0" anchor="t" anchorCtr="0">
            <a:spAutoFit/>
          </a:bodyPr>
          <a:lstStyle/>
          <a:p>
            <a:pPr algn="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请求下载该URL的数据，最终解析出authorization字段。</a:t>
            </a:r>
          </a:p>
        </p:txBody>
      </p:sp>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爬虫爬取初始化</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50654" cy="914400"/>
            <a:chOff x="454963" y="93878"/>
            <a:chExt cx="10650654"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10775"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爬虫爬取初始化</a:t>
              </a:r>
            </a:p>
          </p:txBody>
        </p:sp>
      </p:grpSp>
      <p:sp>
        <p:nvSpPr>
          <p:cNvPr id="24" name="TextBox 24"/>
          <p:cNvSpPr txBox="1"/>
          <p:nvPr/>
        </p:nvSpPr>
        <p:spPr>
          <a:xfrm>
            <a:off x="970539" y="2375347"/>
            <a:ext cx="3888341" cy="3162649"/>
          </a:xfrm>
          <a:prstGeom prst="rect">
            <a:avLst/>
          </a:prstGeom>
        </p:spPr>
        <p:txBody>
          <a:bodyPr vert="horz" wrap="square" lIns="66008" tIns="33052" rIns="66008" bIns="33052" rtlCol="0" anchor="t" anchorCtr="0">
            <a:normAutofit/>
          </a:bodyPr>
          <a:lstStyle/>
          <a:p>
            <a:pPr marL="203200" lvl="0" indent="-203200" algn="l">
              <a:lnSpc>
                <a:spcPct val="150000"/>
              </a:lnSpc>
              <a:buFont typeface="Arial" panose="020B0604020202020204"/>
              <a:buChar char="•"/>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线程池适用于执行那些任务多而耗时短的操作。它的一个基本原理就是：创建指定数量的线程后，有新的任务到来时，直接从线程池中获取线程来执行任务。</a:t>
            </a:r>
          </a:p>
        </p:txBody>
      </p:sp>
      <p:sp>
        <p:nvSpPr>
          <p:cNvPr id="25" name="AutoShape 25"/>
          <p:cNvSpPr/>
          <p:nvPr/>
        </p:nvSpPr>
        <p:spPr>
          <a:xfrm>
            <a:off x="8869284" y="1724456"/>
            <a:ext cx="1112806" cy="1111282"/>
          </a:xfrm>
          <a:prstGeom prst="ellipse">
            <a:avLst/>
          </a:prstGeom>
          <a:solidFill>
            <a:schemeClr val="accent2">
              <a:alpha val="100000"/>
            </a:schemeClr>
          </a:solidFill>
        </p:spPr>
      </p:sp>
      <p:grpSp>
        <p:nvGrpSpPr>
          <p:cNvPr id="26" name="Group 26"/>
          <p:cNvGrpSpPr/>
          <p:nvPr/>
        </p:nvGrpSpPr>
        <p:grpSpPr>
          <a:xfrm>
            <a:off x="9246951" y="2006396"/>
            <a:ext cx="355759" cy="488728"/>
            <a:chOff x="9246951" y="2006396"/>
            <a:chExt cx="355759" cy="488728"/>
          </a:xfrm>
        </p:grpSpPr>
        <p:sp>
          <p:nvSpPr>
            <p:cNvPr id="27" name="AutoShape 27"/>
            <p:cNvSpPr/>
            <p:nvPr/>
          </p:nvSpPr>
          <p:spPr>
            <a:xfrm>
              <a:off x="9249427" y="2006396"/>
              <a:ext cx="350996" cy="488728"/>
            </a:xfrm>
            <a:prstGeom prst="rect">
              <a:avLst/>
            </a:prstGeom>
            <a:noFill/>
          </p:spPr>
        </p:sp>
        <p:sp>
          <p:nvSpPr>
            <p:cNvPr id="28" name="Freeform 28"/>
            <p:cNvSpPr/>
            <p:nvPr/>
          </p:nvSpPr>
          <p:spPr>
            <a:xfrm>
              <a:off x="9246951" y="2006396"/>
              <a:ext cx="355759" cy="488728"/>
            </a:xfrm>
            <a:custGeom>
              <a:avLst/>
              <a:gdLst/>
              <a:ahLst/>
              <a:cxnLst/>
              <a:rect l="l" t="t"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rgbClr val="FFFEFE">
                <a:alpha val="100000"/>
              </a:srgbClr>
            </a:solidFill>
          </p:spPr>
        </p:sp>
      </p:grpSp>
      <p:sp>
        <p:nvSpPr>
          <p:cNvPr id="29" name="AutoShape 29"/>
          <p:cNvSpPr/>
          <p:nvPr/>
        </p:nvSpPr>
        <p:spPr>
          <a:xfrm>
            <a:off x="7154784" y="2168988"/>
            <a:ext cx="754094" cy="754094"/>
          </a:xfrm>
          <a:prstGeom prst="ellipse">
            <a:avLst/>
          </a:prstGeom>
          <a:solidFill>
            <a:schemeClr val="accent1">
              <a:alpha val="100000"/>
            </a:schemeClr>
          </a:solidFill>
        </p:spPr>
      </p:sp>
      <p:sp>
        <p:nvSpPr>
          <p:cNvPr id="30" name="AutoShape 30"/>
          <p:cNvSpPr/>
          <p:nvPr/>
        </p:nvSpPr>
        <p:spPr>
          <a:xfrm>
            <a:off x="8974059" y="4475657"/>
            <a:ext cx="942975" cy="939832"/>
          </a:xfrm>
          <a:prstGeom prst="ellipse">
            <a:avLst/>
          </a:prstGeom>
          <a:solidFill>
            <a:schemeClr val="accent2">
              <a:lumMod val="60000"/>
              <a:lumOff val="40000"/>
              <a:alpha val="100000"/>
            </a:schemeClr>
          </a:solidFill>
        </p:spPr>
      </p:sp>
      <p:sp>
        <p:nvSpPr>
          <p:cNvPr id="31" name="Freeform 31"/>
          <p:cNvSpPr/>
          <p:nvPr/>
        </p:nvSpPr>
        <p:spPr>
          <a:xfrm>
            <a:off x="9253761" y="4762883"/>
            <a:ext cx="381952" cy="365379"/>
          </a:xfrm>
          <a:custGeom>
            <a:avLst/>
            <a:gdLst/>
            <a:ahLst/>
            <a:cxnLst/>
            <a:rect l="l" t="t"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FFFEFE">
              <a:alpha val="100000"/>
            </a:srgbClr>
          </a:solidFill>
        </p:spPr>
      </p:sp>
      <p:sp>
        <p:nvSpPr>
          <p:cNvPr id="32" name="AutoShape 32"/>
          <p:cNvSpPr/>
          <p:nvPr/>
        </p:nvSpPr>
        <p:spPr>
          <a:xfrm>
            <a:off x="7705615" y="2719818"/>
            <a:ext cx="1655731" cy="1655731"/>
          </a:xfrm>
          <a:prstGeom prst="ellipse">
            <a:avLst/>
          </a:prstGeom>
          <a:solidFill>
            <a:schemeClr val="accent1">
              <a:alpha val="100000"/>
            </a:schemeClr>
          </a:solidFill>
        </p:spPr>
      </p:sp>
      <p:sp>
        <p:nvSpPr>
          <p:cNvPr id="33" name="Freeform 33"/>
          <p:cNvSpPr/>
          <p:nvPr/>
        </p:nvSpPr>
        <p:spPr>
          <a:xfrm>
            <a:off x="8050039" y="3166160"/>
            <a:ext cx="965549" cy="862584"/>
          </a:xfrm>
          <a:custGeom>
            <a:avLst/>
            <a:gdLst/>
            <a:ahLst/>
            <a:cxnLst/>
            <a:rect l="l" t="t"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FFFEFE">
              <a:alpha val="100000"/>
            </a:srgbClr>
          </a:solidFill>
        </p:spPr>
      </p:sp>
      <p:sp>
        <p:nvSpPr>
          <p:cNvPr id="34" name="AutoShape 34"/>
          <p:cNvSpPr/>
          <p:nvPr/>
        </p:nvSpPr>
        <p:spPr>
          <a:xfrm>
            <a:off x="9888459" y="3223119"/>
            <a:ext cx="996982" cy="996982"/>
          </a:xfrm>
          <a:prstGeom prst="ellipse">
            <a:avLst/>
          </a:prstGeom>
          <a:solidFill>
            <a:schemeClr val="accent4">
              <a:alpha val="100000"/>
            </a:schemeClr>
          </a:solidFill>
        </p:spPr>
      </p:sp>
      <p:sp>
        <p:nvSpPr>
          <p:cNvPr id="35" name="AutoShape 35"/>
          <p:cNvSpPr/>
          <p:nvPr/>
        </p:nvSpPr>
        <p:spPr>
          <a:xfrm>
            <a:off x="6438790" y="3427907"/>
            <a:ext cx="941356" cy="939832"/>
          </a:xfrm>
          <a:prstGeom prst="ellipse">
            <a:avLst/>
          </a:prstGeom>
          <a:solidFill>
            <a:schemeClr val="accent3">
              <a:alpha val="100000"/>
            </a:schemeClr>
          </a:solidFill>
        </p:spPr>
      </p:sp>
      <p:grpSp>
        <p:nvGrpSpPr>
          <p:cNvPr id="36" name="Group 36"/>
          <p:cNvGrpSpPr/>
          <p:nvPr/>
        </p:nvGrpSpPr>
        <p:grpSpPr>
          <a:xfrm>
            <a:off x="6726064" y="3627837"/>
            <a:ext cx="376047" cy="403289"/>
            <a:chOff x="6726064" y="3627837"/>
            <a:chExt cx="376047" cy="403289"/>
          </a:xfrm>
        </p:grpSpPr>
        <p:sp>
          <p:nvSpPr>
            <p:cNvPr id="37" name="AutoShape 37"/>
            <p:cNvSpPr/>
            <p:nvPr/>
          </p:nvSpPr>
          <p:spPr>
            <a:xfrm>
              <a:off x="6728064" y="3627837"/>
              <a:ext cx="374047" cy="403289"/>
            </a:xfrm>
            <a:prstGeom prst="rect">
              <a:avLst/>
            </a:prstGeom>
            <a:noFill/>
          </p:spPr>
        </p:sp>
        <p:sp>
          <p:nvSpPr>
            <p:cNvPr id="38" name="Freeform 38"/>
            <p:cNvSpPr/>
            <p:nvPr/>
          </p:nvSpPr>
          <p:spPr>
            <a:xfrm>
              <a:off x="6855318" y="3629837"/>
              <a:ext cx="246793" cy="278987"/>
            </a:xfrm>
            <a:custGeom>
              <a:avLst/>
              <a:gdLst/>
              <a:ahLst/>
              <a:cxnLst/>
              <a:rect l="l" t="t"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rgbClr val="FFFEFE">
                <a:alpha val="100000"/>
              </a:srgbClr>
            </a:solidFill>
          </p:spPr>
        </p:sp>
        <p:sp>
          <p:nvSpPr>
            <p:cNvPr id="39" name="Freeform 39"/>
            <p:cNvSpPr/>
            <p:nvPr/>
          </p:nvSpPr>
          <p:spPr>
            <a:xfrm>
              <a:off x="6726064" y="3753090"/>
              <a:ext cx="246793" cy="278035"/>
            </a:xfrm>
            <a:custGeom>
              <a:avLst/>
              <a:gdLst/>
              <a:ahLst/>
              <a:cxnLst/>
              <a:rect l="l" t="t"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rgbClr val="FFFEFE">
                <a:alpha val="100000"/>
              </a:srgbClr>
            </a:solidFill>
          </p:spPr>
        </p:sp>
      </p:grpSp>
      <p:sp>
        <p:nvSpPr>
          <p:cNvPr id="40" name="AutoShape 40"/>
          <p:cNvSpPr/>
          <p:nvPr/>
        </p:nvSpPr>
        <p:spPr>
          <a:xfrm>
            <a:off x="7334997" y="4608940"/>
            <a:ext cx="1147763" cy="1147763"/>
          </a:xfrm>
          <a:prstGeom prst="ellipse">
            <a:avLst/>
          </a:prstGeom>
          <a:solidFill>
            <a:schemeClr val="accent1">
              <a:lumMod val="60000"/>
              <a:lumOff val="40000"/>
              <a:alpha val="100000"/>
            </a:schemeClr>
          </a:solidFill>
        </p:spPr>
      </p:sp>
      <p:grpSp>
        <p:nvGrpSpPr>
          <p:cNvPr id="41" name="Group 41"/>
          <p:cNvGrpSpPr/>
          <p:nvPr/>
        </p:nvGrpSpPr>
        <p:grpSpPr>
          <a:xfrm>
            <a:off x="7679450" y="4875395"/>
            <a:ext cx="458857" cy="474497"/>
            <a:chOff x="7679450" y="4875395"/>
            <a:chExt cx="458857" cy="474497"/>
          </a:xfrm>
        </p:grpSpPr>
        <p:sp>
          <p:nvSpPr>
            <p:cNvPr id="42" name="AutoShape 42"/>
            <p:cNvSpPr/>
            <p:nvPr/>
          </p:nvSpPr>
          <p:spPr>
            <a:xfrm>
              <a:off x="7805622" y="4875395"/>
              <a:ext cx="206512" cy="224827"/>
            </a:xfrm>
            <a:prstGeom prst="ellipse">
              <a:avLst/>
            </a:prstGeom>
            <a:solidFill>
              <a:srgbClr val="FFFEFE">
                <a:alpha val="100000"/>
              </a:srgbClr>
            </a:solidFill>
          </p:spPr>
        </p:sp>
        <p:sp>
          <p:nvSpPr>
            <p:cNvPr id="43" name="Freeform 43"/>
            <p:cNvSpPr/>
            <p:nvPr/>
          </p:nvSpPr>
          <p:spPr>
            <a:xfrm>
              <a:off x="7679450" y="5135348"/>
              <a:ext cx="458857" cy="214544"/>
            </a:xfrm>
            <a:custGeom>
              <a:avLst/>
              <a:gdLst/>
              <a:ahLst/>
              <a:cxnLst/>
              <a:rect l="l" t="t"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FFEFE">
                <a:alpha val="100000"/>
              </a:srgbClr>
            </a:solidFill>
          </p:spPr>
        </p:sp>
      </p:grpSp>
      <p:sp>
        <p:nvSpPr>
          <p:cNvPr id="44" name="Freeform 44"/>
          <p:cNvSpPr/>
          <p:nvPr/>
        </p:nvSpPr>
        <p:spPr>
          <a:xfrm>
            <a:off x="10218660" y="3455593"/>
            <a:ext cx="412781" cy="412781"/>
          </a:xfrm>
          <a:custGeom>
            <a:avLst/>
            <a:gdLst/>
            <a:ahLst/>
            <a:cxnLst/>
            <a:rect l="l" t="t" r="r" b="b"/>
            <a:pathLst>
              <a:path w="20512" h="21600">
                <a:moveTo>
                  <a:pt x="13692" y="8626"/>
                </a:moveTo>
                <a:lnTo>
                  <a:pt x="12040" y="10330"/>
                </a:lnTo>
                <a:cubicBezTo>
                  <a:pt x="12133" y="10461"/>
                  <a:pt x="12223" y="10598"/>
                  <a:pt x="12309" y="10739"/>
                </a:cubicBezTo>
                <a:cubicBezTo>
                  <a:pt x="13857" y="13353"/>
                  <a:pt x="13057" y="16782"/>
                  <a:pt x="10523" y="18381"/>
                </a:cubicBezTo>
                <a:cubicBezTo>
                  <a:pt x="9676" y="18917"/>
                  <a:pt x="8707" y="19199"/>
                  <a:pt x="7721" y="19199"/>
                </a:cubicBezTo>
                <a:cubicBezTo>
                  <a:pt x="5825" y="19199"/>
                  <a:pt x="4105" y="18206"/>
                  <a:pt x="3118" y="16540"/>
                </a:cubicBezTo>
                <a:cubicBezTo>
                  <a:pt x="2367" y="15274"/>
                  <a:pt x="2141" y="13783"/>
                  <a:pt x="2477" y="12337"/>
                </a:cubicBezTo>
                <a:cubicBezTo>
                  <a:pt x="2815" y="10895"/>
                  <a:pt x="3674" y="9673"/>
                  <a:pt x="4902" y="8899"/>
                </a:cubicBezTo>
                <a:cubicBezTo>
                  <a:pt x="5751" y="8364"/>
                  <a:pt x="6720" y="8081"/>
                  <a:pt x="7707" y="8081"/>
                </a:cubicBezTo>
                <a:cubicBezTo>
                  <a:pt x="8723" y="8081"/>
                  <a:pt x="9686" y="8368"/>
                  <a:pt x="10517" y="8891"/>
                </a:cubicBezTo>
                <a:lnTo>
                  <a:pt x="9430" y="10070"/>
                </a:lnTo>
                <a:cubicBezTo>
                  <a:pt x="8906" y="9801"/>
                  <a:pt x="8322" y="9649"/>
                  <a:pt x="7711" y="9649"/>
                </a:cubicBezTo>
                <a:cubicBezTo>
                  <a:pt x="7000" y="9649"/>
                  <a:pt x="6303" y="9853"/>
                  <a:pt x="5695" y="10236"/>
                </a:cubicBezTo>
                <a:cubicBezTo>
                  <a:pt x="3875" y="11384"/>
                  <a:pt x="3302" y="13845"/>
                  <a:pt x="4414" y="15722"/>
                </a:cubicBezTo>
                <a:cubicBezTo>
                  <a:pt x="5123" y="16918"/>
                  <a:pt x="6358" y="17632"/>
                  <a:pt x="7715" y="17632"/>
                </a:cubicBezTo>
                <a:cubicBezTo>
                  <a:pt x="8425" y="17632"/>
                  <a:pt x="9122" y="17428"/>
                  <a:pt x="9730" y="17045"/>
                </a:cubicBezTo>
                <a:cubicBezTo>
                  <a:pt x="10611" y="16490"/>
                  <a:pt x="11230" y="15614"/>
                  <a:pt x="11471" y="14577"/>
                </a:cubicBezTo>
                <a:cubicBezTo>
                  <a:pt x="11713" y="13538"/>
                  <a:pt x="11550" y="12468"/>
                  <a:pt x="11010" y="11560"/>
                </a:cubicBezTo>
                <a:cubicBezTo>
                  <a:pt x="10991" y="11525"/>
                  <a:pt x="10967" y="11494"/>
                  <a:pt x="10946" y="11460"/>
                </a:cubicBezTo>
                <a:lnTo>
                  <a:pt x="8192" y="14304"/>
                </a:lnTo>
                <a:cubicBezTo>
                  <a:pt x="8116" y="14383"/>
                  <a:pt x="8016" y="14422"/>
                  <a:pt x="7917" y="14422"/>
                </a:cubicBezTo>
                <a:cubicBezTo>
                  <a:pt x="7819" y="14422"/>
                  <a:pt x="7718" y="14383"/>
                  <a:pt x="7644" y="14304"/>
                </a:cubicBezTo>
                <a:cubicBezTo>
                  <a:pt x="7490" y="14146"/>
                  <a:pt x="7490" y="13895"/>
                  <a:pt x="7644" y="13739"/>
                </a:cubicBezTo>
                <a:lnTo>
                  <a:pt x="17851" y="3203"/>
                </a:lnTo>
                <a:lnTo>
                  <a:pt x="17079" y="2942"/>
                </a:lnTo>
                <a:lnTo>
                  <a:pt x="15933" y="0"/>
                </a:lnTo>
                <a:lnTo>
                  <a:pt x="11871" y="4408"/>
                </a:lnTo>
                <a:lnTo>
                  <a:pt x="12605" y="6622"/>
                </a:lnTo>
                <a:lnTo>
                  <a:pt x="12142" y="7125"/>
                </a:lnTo>
                <a:cubicBezTo>
                  <a:pt x="10838" y="6182"/>
                  <a:pt x="9285" y="5680"/>
                  <a:pt x="7706" y="5680"/>
                </a:cubicBezTo>
                <a:cubicBezTo>
                  <a:pt x="6334" y="5680"/>
                  <a:pt x="4945" y="6058"/>
                  <a:pt x="3690" y="6850"/>
                </a:cubicBezTo>
                <a:cubicBezTo>
                  <a:pt x="56" y="9143"/>
                  <a:pt x="-1088" y="14042"/>
                  <a:pt x="1135" y="17791"/>
                </a:cubicBezTo>
                <a:cubicBezTo>
                  <a:pt x="2588" y="20245"/>
                  <a:pt x="5125" y="21600"/>
                  <a:pt x="7722" y="21600"/>
                </a:cubicBezTo>
                <a:cubicBezTo>
                  <a:pt x="9093" y="21600"/>
                  <a:pt x="10482" y="21221"/>
                  <a:pt x="11738" y="20430"/>
                </a:cubicBezTo>
                <a:cubicBezTo>
                  <a:pt x="15371" y="18135"/>
                  <a:pt x="16514" y="13237"/>
                  <a:pt x="14292" y="9487"/>
                </a:cubicBezTo>
                <a:cubicBezTo>
                  <a:pt x="14111" y="9179"/>
                  <a:pt x="13906" y="8898"/>
                  <a:pt x="13692" y="8626"/>
                </a:cubicBezTo>
                <a:moveTo>
                  <a:pt x="18676" y="3481"/>
                </a:moveTo>
                <a:lnTo>
                  <a:pt x="14381" y="7915"/>
                </a:lnTo>
                <a:lnTo>
                  <a:pt x="16451" y="8512"/>
                </a:lnTo>
                <a:lnTo>
                  <a:pt x="20512" y="4103"/>
                </a:lnTo>
                <a:lnTo>
                  <a:pt x="18676" y="3481"/>
                </a:lnTo>
                <a:close/>
              </a:path>
            </a:pathLst>
          </a:custGeom>
          <a:solidFill>
            <a:srgbClr val="FFFEFE">
              <a:alpha val="100000"/>
            </a:srgbClr>
          </a:solidFill>
        </p:spPr>
      </p:sp>
      <p:grpSp>
        <p:nvGrpSpPr>
          <p:cNvPr id="45" name="Group 45"/>
          <p:cNvGrpSpPr/>
          <p:nvPr/>
        </p:nvGrpSpPr>
        <p:grpSpPr>
          <a:xfrm>
            <a:off x="7380145" y="2375347"/>
            <a:ext cx="272942" cy="241109"/>
            <a:chOff x="7380145" y="2375347"/>
            <a:chExt cx="272942" cy="241109"/>
          </a:xfrm>
        </p:grpSpPr>
        <p:sp>
          <p:nvSpPr>
            <p:cNvPr id="46" name="Freeform 46"/>
            <p:cNvSpPr/>
            <p:nvPr/>
          </p:nvSpPr>
          <p:spPr>
            <a:xfrm>
              <a:off x="7399265" y="2485735"/>
              <a:ext cx="233260" cy="130721"/>
            </a:xfrm>
            <a:custGeom>
              <a:avLst/>
              <a:gdLst/>
              <a:ahLst/>
              <a:cxnLst/>
              <a:rect l="l" t="t" r="r" b="b"/>
              <a:pathLst>
                <a:path w="21600" h="21600">
                  <a:moveTo>
                    <a:pt x="0" y="21600"/>
                  </a:moveTo>
                  <a:lnTo>
                    <a:pt x="21600" y="21600"/>
                  </a:lnTo>
                  <a:lnTo>
                    <a:pt x="10800" y="0"/>
                  </a:lnTo>
                  <a:close/>
                </a:path>
              </a:pathLst>
            </a:custGeom>
            <a:solidFill>
              <a:srgbClr val="FFFEFE">
                <a:alpha val="100000"/>
              </a:srgbClr>
            </a:solidFill>
          </p:spPr>
        </p:sp>
        <p:sp>
          <p:nvSpPr>
            <p:cNvPr id="47" name="Freeform 47"/>
            <p:cNvSpPr/>
            <p:nvPr/>
          </p:nvSpPr>
          <p:spPr>
            <a:xfrm>
              <a:off x="7380145" y="2375347"/>
              <a:ext cx="272942" cy="161597"/>
            </a:xfrm>
            <a:custGeom>
              <a:avLst/>
              <a:gdLst/>
              <a:ahLst/>
              <a:cxnLst/>
              <a:rect l="l" t="t" r="r" b="b"/>
              <a:pathLst>
                <a:path w="21600" h="21600">
                  <a:moveTo>
                    <a:pt x="0" y="0"/>
                  </a:moveTo>
                  <a:lnTo>
                    <a:pt x="0" y="21600"/>
                  </a:lnTo>
                  <a:lnTo>
                    <a:pt x="5023" y="21600"/>
                  </a:lnTo>
                  <a:lnTo>
                    <a:pt x="6823" y="18190"/>
                  </a:lnTo>
                  <a:lnTo>
                    <a:pt x="2314" y="18190"/>
                  </a:lnTo>
                  <a:lnTo>
                    <a:pt x="2314" y="3410"/>
                  </a:lnTo>
                  <a:lnTo>
                    <a:pt x="19286" y="3410"/>
                  </a:lnTo>
                  <a:lnTo>
                    <a:pt x="19286" y="18190"/>
                  </a:lnTo>
                  <a:lnTo>
                    <a:pt x="14777" y="18190"/>
                  </a:lnTo>
                  <a:lnTo>
                    <a:pt x="16577" y="21600"/>
                  </a:lnTo>
                  <a:lnTo>
                    <a:pt x="21600" y="21600"/>
                  </a:lnTo>
                  <a:lnTo>
                    <a:pt x="21600" y="0"/>
                  </a:lnTo>
                  <a:close/>
                </a:path>
              </a:pathLst>
            </a:custGeom>
            <a:solidFill>
              <a:srgbClr val="FFFEFE">
                <a:alpha val="100000"/>
              </a:srgbClr>
            </a:solidFill>
          </p:spPr>
        </p:sp>
      </p:grpSp>
      <p:sp>
        <p:nvSpPr>
          <p:cNvPr id="48" name="AutoShape 48"/>
          <p:cNvSpPr/>
          <p:nvPr/>
        </p:nvSpPr>
        <p:spPr>
          <a:xfrm>
            <a:off x="1066267" y="2006396"/>
            <a:ext cx="1203412" cy="161687"/>
          </a:xfrm>
          <a:prstGeom prst="rect">
            <a:avLst/>
          </a:prstGeom>
          <a:solidFill>
            <a:schemeClr val="accent1">
              <a:alpha val="100000"/>
            </a:schemeClr>
          </a:solidFill>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1209188" y="1216578"/>
            <a:ext cx="0" cy="5645486"/>
          </a:xfrm>
          <a:prstGeom prst="line">
            <a:avLst/>
          </a:prstGeom>
          <a:ln w="19050">
            <a:solidFill>
              <a:schemeClr val="accent2"/>
            </a:solidFill>
            <a:prstDash val="solid"/>
            <a:headEnd type="oval"/>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873196" y="1466458"/>
            <a:ext cx="669478" cy="669478"/>
          </a:xfrm>
          <a:prstGeom prst="ellipse">
            <a:avLst/>
          </a:prstGeom>
          <a:solidFill>
            <a:schemeClr val="accent2">
              <a:alpha val="30000"/>
            </a:schemeClr>
          </a:solidFill>
        </p:spPr>
      </p:sp>
      <p:sp>
        <p:nvSpPr>
          <p:cNvPr id="4" name="AutoShape 4"/>
          <p:cNvSpPr/>
          <p:nvPr/>
        </p:nvSpPr>
        <p:spPr>
          <a:xfrm>
            <a:off x="988282" y="1581544"/>
            <a:ext cx="439305" cy="439305"/>
          </a:xfrm>
          <a:prstGeom prst="ellipse">
            <a:avLst/>
          </a:prstGeom>
          <a:solidFill>
            <a:schemeClr val="accent2">
              <a:alpha val="100000"/>
            </a:schemeClr>
          </a:solidFill>
        </p:spPr>
      </p:sp>
      <p:sp>
        <p:nvSpPr>
          <p:cNvPr id="5" name="AutoShape 5"/>
          <p:cNvSpPr/>
          <p:nvPr/>
        </p:nvSpPr>
        <p:spPr>
          <a:xfrm>
            <a:off x="2152036" y="1443018"/>
            <a:ext cx="9189734" cy="1219200"/>
          </a:xfrm>
          <a:prstGeom prst="roundRect">
            <a:avLst/>
          </a:prstGeom>
          <a:solidFill>
            <a:schemeClr val="accent1">
              <a:alpha val="100000"/>
            </a:schemeClr>
          </a:solidFill>
        </p:spPr>
      </p:sp>
      <p:sp>
        <p:nvSpPr>
          <p:cNvPr id="6" name="AutoShape 6"/>
          <p:cNvSpPr/>
          <p:nvPr/>
        </p:nvSpPr>
        <p:spPr>
          <a:xfrm rot="-5400000">
            <a:off x="1919801" y="1608012"/>
            <a:ext cx="276816" cy="314563"/>
          </a:xfrm>
          <a:prstGeom prst="triangle">
            <a:avLst/>
          </a:prstGeom>
          <a:solidFill>
            <a:schemeClr val="accent1">
              <a:alpha val="100000"/>
            </a:schemeClr>
          </a:solidFill>
        </p:spPr>
      </p:sp>
      <p:sp>
        <p:nvSpPr>
          <p:cNvPr id="7" name="AutoShape 7"/>
          <p:cNvSpPr/>
          <p:nvPr/>
        </p:nvSpPr>
        <p:spPr>
          <a:xfrm>
            <a:off x="2152036" y="3201439"/>
            <a:ext cx="9189734" cy="1219200"/>
          </a:xfrm>
          <a:prstGeom prst="roundRect">
            <a:avLst/>
          </a:prstGeom>
          <a:solidFill>
            <a:schemeClr val="accent1">
              <a:alpha val="100000"/>
            </a:schemeClr>
          </a:solidFill>
        </p:spPr>
      </p:sp>
      <p:sp>
        <p:nvSpPr>
          <p:cNvPr id="8" name="AutoShape 8"/>
          <p:cNvSpPr/>
          <p:nvPr/>
        </p:nvSpPr>
        <p:spPr>
          <a:xfrm rot="-5400000">
            <a:off x="1919801" y="3366432"/>
            <a:ext cx="276816" cy="314563"/>
          </a:xfrm>
          <a:prstGeom prst="triangle">
            <a:avLst/>
          </a:prstGeom>
          <a:solidFill>
            <a:schemeClr val="accent1">
              <a:alpha val="100000"/>
            </a:schemeClr>
          </a:solidFill>
        </p:spPr>
      </p:sp>
      <p:sp>
        <p:nvSpPr>
          <p:cNvPr id="9" name="AutoShape 9"/>
          <p:cNvSpPr/>
          <p:nvPr/>
        </p:nvSpPr>
        <p:spPr>
          <a:xfrm>
            <a:off x="2152036" y="4959859"/>
            <a:ext cx="9189734" cy="1219200"/>
          </a:xfrm>
          <a:prstGeom prst="roundRect">
            <a:avLst/>
          </a:prstGeom>
          <a:solidFill>
            <a:schemeClr val="accent1">
              <a:alpha val="100000"/>
            </a:schemeClr>
          </a:solidFill>
        </p:spPr>
      </p:sp>
      <p:sp>
        <p:nvSpPr>
          <p:cNvPr id="10" name="AutoShape 10"/>
          <p:cNvSpPr/>
          <p:nvPr/>
        </p:nvSpPr>
        <p:spPr>
          <a:xfrm rot="-5400000">
            <a:off x="1919801" y="5124852"/>
            <a:ext cx="276816" cy="314563"/>
          </a:xfrm>
          <a:prstGeom prst="triangle">
            <a:avLst/>
          </a:prstGeom>
          <a:solidFill>
            <a:schemeClr val="accent1">
              <a:alpha val="100000"/>
            </a:schemeClr>
          </a:solidFill>
        </p:spPr>
      </p:sp>
      <p:sp>
        <p:nvSpPr>
          <p:cNvPr id="11" name="TextBox 11"/>
          <p:cNvSpPr txBox="1"/>
          <p:nvPr/>
        </p:nvSpPr>
        <p:spPr>
          <a:xfrm>
            <a:off x="2392658" y="1638090"/>
            <a:ext cx="8708491"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这样就少了频繁创建线程的开销。</a:t>
            </a:r>
          </a:p>
        </p:txBody>
      </p:sp>
      <p:sp>
        <p:nvSpPr>
          <p:cNvPr id="12" name="AutoShape 12"/>
          <p:cNvSpPr/>
          <p:nvPr/>
        </p:nvSpPr>
        <p:spPr>
          <a:xfrm>
            <a:off x="873196" y="3201439"/>
            <a:ext cx="669478" cy="669478"/>
          </a:xfrm>
          <a:prstGeom prst="ellipse">
            <a:avLst/>
          </a:prstGeom>
          <a:solidFill>
            <a:schemeClr val="accent2">
              <a:alpha val="30000"/>
            </a:schemeClr>
          </a:solidFill>
        </p:spPr>
      </p:sp>
      <p:sp>
        <p:nvSpPr>
          <p:cNvPr id="13" name="AutoShape 13"/>
          <p:cNvSpPr/>
          <p:nvPr/>
        </p:nvSpPr>
        <p:spPr>
          <a:xfrm>
            <a:off x="988282" y="3316525"/>
            <a:ext cx="439305" cy="439305"/>
          </a:xfrm>
          <a:prstGeom prst="ellipse">
            <a:avLst/>
          </a:prstGeom>
          <a:solidFill>
            <a:schemeClr val="accent2">
              <a:alpha val="100000"/>
            </a:schemeClr>
          </a:solidFill>
        </p:spPr>
      </p:sp>
      <p:sp>
        <p:nvSpPr>
          <p:cNvPr id="14" name="AutoShape 14"/>
          <p:cNvSpPr/>
          <p:nvPr/>
        </p:nvSpPr>
        <p:spPr>
          <a:xfrm>
            <a:off x="873196" y="4959859"/>
            <a:ext cx="669478" cy="669478"/>
          </a:xfrm>
          <a:prstGeom prst="ellipse">
            <a:avLst/>
          </a:prstGeom>
          <a:solidFill>
            <a:schemeClr val="accent2">
              <a:alpha val="30000"/>
            </a:schemeClr>
          </a:solidFill>
        </p:spPr>
      </p:sp>
      <p:sp>
        <p:nvSpPr>
          <p:cNvPr id="15" name="AutoShape 15"/>
          <p:cNvSpPr/>
          <p:nvPr/>
        </p:nvSpPr>
        <p:spPr>
          <a:xfrm>
            <a:off x="988282" y="5074945"/>
            <a:ext cx="439305" cy="439305"/>
          </a:xfrm>
          <a:prstGeom prst="ellipse">
            <a:avLst/>
          </a:prstGeom>
          <a:solidFill>
            <a:schemeClr val="accent2">
              <a:alpha val="100000"/>
            </a:schemeClr>
          </a:solidFill>
        </p:spPr>
      </p:sp>
      <p:sp>
        <p:nvSpPr>
          <p:cNvPr id="16" name="TextBox 16"/>
          <p:cNvSpPr txBox="1"/>
          <p:nvPr/>
        </p:nvSpPr>
        <p:spPr>
          <a:xfrm>
            <a:off x="2322285" y="5154931"/>
            <a:ext cx="8849237"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方法是轮询检测detailListPageThreadPool线程池执行情况，当完成指定任务数后关闭该线程池，不再接受新的任务。</a:t>
            </a:r>
          </a:p>
        </p:txBody>
      </p:sp>
      <p:sp>
        <p:nvSpPr>
          <p:cNvPr id="17" name="TextBox 17"/>
          <p:cNvSpPr txBox="1"/>
          <p:nvPr/>
        </p:nvSpPr>
        <p:spPr>
          <a:xfrm>
            <a:off x="2332022" y="3396511"/>
            <a:ext cx="8829763" cy="829056"/>
          </a:xfrm>
          <a:prstGeom prst="rect">
            <a:avLst/>
          </a:prstGeom>
        </p:spPr>
        <p:txBody>
          <a:bodyPr vert="horz" wrap="square" lIns="123825" tIns="123825" rIns="57150" bIns="123825" rtlCol="0" anchor="t" anchorCtr="0">
            <a:spAutoFit/>
          </a:bodyPr>
          <a:lstStyle/>
          <a:p>
            <a:pPr>
              <a:lnSpc>
                <a:spcPct val="12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管理ZhiHuHttpClient，整个项目启动后，不可能无休止地运行下去。当爬取指定数量的网页后，需要平滑地关闭整个爬虫功能。</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爬虫爬取初始化</a:t>
              </a: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cxnSp>
        <p:nvCxnSpPr>
          <p:cNvPr id="2" name="Connector 2"/>
          <p:cNvCxnSpPr/>
          <p:nvPr/>
        </p:nvCxnSpPr>
        <p:spPr>
          <a:xfrm>
            <a:off x="4385648" y="3298301"/>
            <a:ext cx="7773409" cy="0"/>
          </a:xfrm>
          <a:prstGeom prst="line">
            <a:avLst/>
          </a:prstGeom>
          <a:ln w="14288">
            <a:solidFill>
              <a:schemeClr val="accent2">
                <a:lumMod val="60000"/>
                <a:lumOff val="40000"/>
              </a:schemeClr>
            </a:solidFill>
            <a:prstDash val="dash"/>
            <a:headEnd type="none"/>
            <a:tailEnd type="none"/>
          </a:ln>
        </p:spPr>
        <p:style>
          <a:lnRef idx="0">
            <a:schemeClr val="accent2"/>
          </a:lnRef>
          <a:fillRef idx="1">
            <a:schemeClr val="accent2"/>
          </a:fillRef>
          <a:effectRef idx="0">
            <a:schemeClr val="accent2"/>
          </a:effectRef>
          <a:fontRef idx="minor">
            <a:schemeClr val="lt1"/>
          </a:fontRef>
        </p:style>
      </p:cxnSp>
      <p:sp>
        <p:nvSpPr>
          <p:cNvPr id="3" name="AutoShape 3"/>
          <p:cNvSpPr/>
          <p:nvPr/>
        </p:nvSpPr>
        <p:spPr>
          <a:xfrm>
            <a:off x="3684179" y="3236263"/>
            <a:ext cx="701468" cy="122998"/>
          </a:xfrm>
          <a:prstGeom prst="rect">
            <a:avLst/>
          </a:prstGeom>
          <a:solidFill>
            <a:schemeClr val="accent2">
              <a:lumMod val="60000"/>
              <a:lumOff val="40000"/>
              <a:alpha val="100000"/>
            </a:schemeClr>
          </a:solidFill>
        </p:spPr>
      </p:sp>
      <p:sp>
        <p:nvSpPr>
          <p:cNvPr id="4" name="AutoShape 4"/>
          <p:cNvSpPr/>
          <p:nvPr/>
        </p:nvSpPr>
        <p:spPr>
          <a:xfrm>
            <a:off x="3631268" y="3236263"/>
            <a:ext cx="122998" cy="122998"/>
          </a:xfrm>
          <a:prstGeom prst="ellipse">
            <a:avLst/>
          </a:prstGeom>
          <a:solidFill>
            <a:schemeClr val="accent2">
              <a:lumMod val="60000"/>
              <a:lumOff val="40000"/>
              <a:alpha val="100000"/>
            </a:schemeClr>
          </a:solidFill>
        </p:spPr>
      </p:sp>
      <p:sp>
        <p:nvSpPr>
          <p:cNvPr id="5" name="AutoShape 5"/>
          <p:cNvSpPr/>
          <p:nvPr/>
        </p:nvSpPr>
        <p:spPr>
          <a:xfrm>
            <a:off x="4314020" y="3236263"/>
            <a:ext cx="122998" cy="122998"/>
          </a:xfrm>
          <a:prstGeom prst="ellipse">
            <a:avLst/>
          </a:prstGeom>
          <a:solidFill>
            <a:schemeClr val="accent2">
              <a:lumMod val="60000"/>
              <a:lumOff val="40000"/>
              <a:alpha val="100000"/>
            </a:schemeClr>
          </a:solidFill>
        </p:spPr>
      </p:sp>
      <p:sp>
        <p:nvSpPr>
          <p:cNvPr id="6" name="AutoShape 6"/>
          <p:cNvSpPr/>
          <p:nvPr/>
        </p:nvSpPr>
        <p:spPr>
          <a:xfrm>
            <a:off x="1236382" y="5823339"/>
            <a:ext cx="701468" cy="122998"/>
          </a:xfrm>
          <a:prstGeom prst="rect">
            <a:avLst/>
          </a:prstGeom>
          <a:solidFill>
            <a:schemeClr val="accent1">
              <a:alpha val="100000"/>
            </a:schemeClr>
          </a:solidFill>
        </p:spPr>
      </p:sp>
      <p:sp>
        <p:nvSpPr>
          <p:cNvPr id="7" name="AutoShape 7"/>
          <p:cNvSpPr/>
          <p:nvPr/>
        </p:nvSpPr>
        <p:spPr>
          <a:xfrm>
            <a:off x="1183471" y="5823339"/>
            <a:ext cx="122998" cy="122998"/>
          </a:xfrm>
          <a:prstGeom prst="ellipse">
            <a:avLst/>
          </a:prstGeom>
          <a:solidFill>
            <a:schemeClr val="accent1">
              <a:alpha val="100000"/>
            </a:schemeClr>
          </a:solidFill>
        </p:spPr>
      </p:sp>
      <p:sp>
        <p:nvSpPr>
          <p:cNvPr id="8" name="AutoShape 8"/>
          <p:cNvSpPr/>
          <p:nvPr/>
        </p:nvSpPr>
        <p:spPr>
          <a:xfrm>
            <a:off x="1866223" y="5823339"/>
            <a:ext cx="122998" cy="122998"/>
          </a:xfrm>
          <a:prstGeom prst="ellipse">
            <a:avLst/>
          </a:prstGeom>
          <a:solidFill>
            <a:schemeClr val="accent1">
              <a:alpha val="100000"/>
            </a:schemeClr>
          </a:solidFill>
        </p:spPr>
      </p:sp>
      <p:cxnSp>
        <p:nvCxnSpPr>
          <p:cNvPr id="9" name="Connector 9"/>
          <p:cNvCxnSpPr/>
          <p:nvPr/>
        </p:nvCxnSpPr>
        <p:spPr>
          <a:xfrm>
            <a:off x="1937851" y="5897569"/>
            <a:ext cx="10254150"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TextBox 10"/>
          <p:cNvSpPr txBox="1"/>
          <p:nvPr/>
        </p:nvSpPr>
        <p:spPr>
          <a:xfrm>
            <a:off x="3560911" y="1781514"/>
            <a:ext cx="77724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需要关闭线程池监视工具类。当detailListPageThreadPool关闭完成后，关闭线程池连接和ProxyHttpClient类的proxyTestThreadExecutor线程池和proxyDownloadThreadExecutor线程池。</a:t>
            </a:r>
          </a:p>
        </p:txBody>
      </p:sp>
      <p:sp>
        <p:nvSpPr>
          <p:cNvPr id="11" name="TextBox 11"/>
          <p:cNvSpPr txBox="1"/>
          <p:nvPr/>
        </p:nvSpPr>
        <p:spPr>
          <a:xfrm>
            <a:off x="1183471" y="4329642"/>
            <a:ext cx="7810500"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通过配置startUserToken，可以指定从哪一个知乎用户开始爬取。</a:t>
            </a:r>
          </a:p>
        </p:txBody>
      </p:sp>
      <p:grpSp>
        <p:nvGrpSpPr>
          <p:cNvPr id="12" name="Group 12"/>
          <p:cNvGrpSpPr/>
          <p:nvPr/>
        </p:nvGrpSpPr>
        <p:grpSpPr>
          <a:xfrm>
            <a:off x="454963" y="93878"/>
            <a:ext cx="10641129" cy="914400"/>
            <a:chOff x="454963" y="93878"/>
            <a:chExt cx="10641129" cy="914400"/>
          </a:xfrm>
        </p:grpSpPr>
        <p:sp>
          <p:nvSpPr>
            <p:cNvPr id="13" name="AutoShape 13"/>
            <p:cNvSpPr/>
            <p:nvPr/>
          </p:nvSpPr>
          <p:spPr>
            <a:xfrm>
              <a:off x="454963" y="331168"/>
              <a:ext cx="84147" cy="84147"/>
            </a:xfrm>
            <a:prstGeom prst="ellipse">
              <a:avLst/>
            </a:prstGeom>
            <a:solidFill>
              <a:schemeClr val="accent1">
                <a:alpha val="100000"/>
              </a:schemeClr>
            </a:solidFill>
          </p:spPr>
        </p:sp>
        <p:sp>
          <p:nvSpPr>
            <p:cNvPr id="14" name="AutoShape 14"/>
            <p:cNvSpPr/>
            <p:nvPr/>
          </p:nvSpPr>
          <p:spPr>
            <a:xfrm>
              <a:off x="575049" y="337743"/>
              <a:ext cx="78137" cy="78137"/>
            </a:xfrm>
            <a:prstGeom prst="ellipse">
              <a:avLst/>
            </a:prstGeom>
            <a:solidFill>
              <a:schemeClr val="accent1">
                <a:alpha val="80000"/>
              </a:schemeClr>
            </a:solidFill>
          </p:spPr>
        </p:sp>
        <p:sp>
          <p:nvSpPr>
            <p:cNvPr id="15" name="AutoShape 15"/>
            <p:cNvSpPr/>
            <p:nvPr/>
          </p:nvSpPr>
          <p:spPr>
            <a:xfrm>
              <a:off x="689125" y="339460"/>
              <a:ext cx="74704" cy="74704"/>
            </a:xfrm>
            <a:prstGeom prst="ellipse">
              <a:avLst/>
            </a:prstGeom>
            <a:solidFill>
              <a:schemeClr val="accent1">
                <a:alpha val="60000"/>
              </a:schemeClr>
            </a:solidFill>
          </p:spPr>
        </p:sp>
        <p:sp>
          <p:nvSpPr>
            <p:cNvPr id="16" name="AutoShape 16"/>
            <p:cNvSpPr/>
            <p:nvPr/>
          </p:nvSpPr>
          <p:spPr>
            <a:xfrm>
              <a:off x="799768" y="348430"/>
              <a:ext cx="69238" cy="69238"/>
            </a:xfrm>
            <a:prstGeom prst="ellipse">
              <a:avLst/>
            </a:prstGeom>
            <a:solidFill>
              <a:schemeClr val="accent1">
                <a:alpha val="40000"/>
              </a:schemeClr>
            </a:solidFill>
          </p:spPr>
        </p:sp>
        <p:sp>
          <p:nvSpPr>
            <p:cNvPr id="17" name="AutoShape 17"/>
            <p:cNvSpPr/>
            <p:nvPr/>
          </p:nvSpPr>
          <p:spPr>
            <a:xfrm>
              <a:off x="904945" y="344297"/>
              <a:ext cx="65594" cy="65594"/>
            </a:xfrm>
            <a:prstGeom prst="ellipse">
              <a:avLst/>
            </a:prstGeom>
            <a:solidFill>
              <a:schemeClr val="accent1">
                <a:alpha val="20000"/>
              </a:schemeClr>
            </a:solidFill>
          </p:spPr>
        </p:sp>
        <p:sp>
          <p:nvSpPr>
            <p:cNvPr id="18" name="AutoShape 18"/>
            <p:cNvSpPr/>
            <p:nvPr/>
          </p:nvSpPr>
          <p:spPr>
            <a:xfrm>
              <a:off x="454963" y="448942"/>
              <a:ext cx="84147" cy="84147"/>
            </a:xfrm>
            <a:prstGeom prst="ellipse">
              <a:avLst/>
            </a:prstGeom>
            <a:solidFill>
              <a:schemeClr val="accent1">
                <a:alpha val="100000"/>
              </a:schemeClr>
            </a:solidFill>
          </p:spPr>
        </p:sp>
        <p:sp>
          <p:nvSpPr>
            <p:cNvPr id="19" name="AutoShape 19"/>
            <p:cNvSpPr/>
            <p:nvPr/>
          </p:nvSpPr>
          <p:spPr>
            <a:xfrm>
              <a:off x="575049" y="455517"/>
              <a:ext cx="78137" cy="78137"/>
            </a:xfrm>
            <a:prstGeom prst="ellipse">
              <a:avLst/>
            </a:prstGeom>
            <a:solidFill>
              <a:schemeClr val="accent1">
                <a:alpha val="80000"/>
              </a:schemeClr>
            </a:solidFill>
          </p:spPr>
        </p:sp>
        <p:sp>
          <p:nvSpPr>
            <p:cNvPr id="20" name="AutoShape 20"/>
            <p:cNvSpPr/>
            <p:nvPr/>
          </p:nvSpPr>
          <p:spPr>
            <a:xfrm>
              <a:off x="689125" y="457233"/>
              <a:ext cx="74704" cy="74704"/>
            </a:xfrm>
            <a:prstGeom prst="ellipse">
              <a:avLst/>
            </a:prstGeom>
            <a:solidFill>
              <a:schemeClr val="accent1">
                <a:alpha val="60000"/>
              </a:schemeClr>
            </a:solidFill>
          </p:spPr>
        </p:sp>
        <p:sp>
          <p:nvSpPr>
            <p:cNvPr id="21" name="AutoShape 21"/>
            <p:cNvSpPr/>
            <p:nvPr/>
          </p:nvSpPr>
          <p:spPr>
            <a:xfrm>
              <a:off x="799768" y="466203"/>
              <a:ext cx="69238" cy="69238"/>
            </a:xfrm>
            <a:prstGeom prst="ellipse">
              <a:avLst/>
            </a:prstGeom>
            <a:solidFill>
              <a:schemeClr val="accent1">
                <a:alpha val="40000"/>
              </a:schemeClr>
            </a:solidFill>
          </p:spPr>
        </p:sp>
        <p:sp>
          <p:nvSpPr>
            <p:cNvPr id="22" name="AutoShape 22"/>
            <p:cNvSpPr/>
            <p:nvPr/>
          </p:nvSpPr>
          <p:spPr>
            <a:xfrm>
              <a:off x="904945" y="462070"/>
              <a:ext cx="65594" cy="65594"/>
            </a:xfrm>
            <a:prstGeom prst="ellipse">
              <a:avLst/>
            </a:prstGeom>
            <a:solidFill>
              <a:schemeClr val="accent1">
                <a:alpha val="20000"/>
              </a:schemeClr>
            </a:solidFill>
          </p:spPr>
        </p:sp>
        <p:sp>
          <p:nvSpPr>
            <p:cNvPr id="23" name="AutoShape 23"/>
            <p:cNvSpPr/>
            <p:nvPr/>
          </p:nvSpPr>
          <p:spPr>
            <a:xfrm>
              <a:off x="454963" y="566715"/>
              <a:ext cx="84147" cy="84147"/>
            </a:xfrm>
            <a:prstGeom prst="ellipse">
              <a:avLst/>
            </a:prstGeom>
            <a:solidFill>
              <a:schemeClr val="accent1">
                <a:alpha val="100000"/>
              </a:schemeClr>
            </a:solidFill>
          </p:spPr>
        </p:sp>
        <p:sp>
          <p:nvSpPr>
            <p:cNvPr id="24" name="AutoShape 24"/>
            <p:cNvSpPr/>
            <p:nvPr/>
          </p:nvSpPr>
          <p:spPr>
            <a:xfrm>
              <a:off x="575049" y="573291"/>
              <a:ext cx="78137" cy="78137"/>
            </a:xfrm>
            <a:prstGeom prst="ellipse">
              <a:avLst/>
            </a:prstGeom>
            <a:solidFill>
              <a:schemeClr val="accent1">
                <a:alpha val="80000"/>
              </a:schemeClr>
            </a:solidFill>
          </p:spPr>
        </p:sp>
        <p:sp>
          <p:nvSpPr>
            <p:cNvPr id="25" name="AutoShape 25"/>
            <p:cNvSpPr/>
            <p:nvPr/>
          </p:nvSpPr>
          <p:spPr>
            <a:xfrm>
              <a:off x="689125" y="575007"/>
              <a:ext cx="74704" cy="74704"/>
            </a:xfrm>
            <a:prstGeom prst="ellipse">
              <a:avLst/>
            </a:prstGeom>
            <a:solidFill>
              <a:schemeClr val="accent1">
                <a:alpha val="60000"/>
              </a:schemeClr>
            </a:solidFill>
          </p:spPr>
        </p:sp>
        <p:sp>
          <p:nvSpPr>
            <p:cNvPr id="26" name="AutoShape 26"/>
            <p:cNvSpPr/>
            <p:nvPr/>
          </p:nvSpPr>
          <p:spPr>
            <a:xfrm>
              <a:off x="799768" y="583977"/>
              <a:ext cx="69238" cy="69238"/>
            </a:xfrm>
            <a:prstGeom prst="ellipse">
              <a:avLst/>
            </a:prstGeom>
            <a:solidFill>
              <a:schemeClr val="accent1">
                <a:alpha val="40000"/>
              </a:schemeClr>
            </a:solidFill>
          </p:spPr>
        </p:sp>
        <p:sp>
          <p:nvSpPr>
            <p:cNvPr id="27" name="AutoShape 27"/>
            <p:cNvSpPr/>
            <p:nvPr/>
          </p:nvSpPr>
          <p:spPr>
            <a:xfrm>
              <a:off x="904945" y="579844"/>
              <a:ext cx="65594" cy="65594"/>
            </a:xfrm>
            <a:prstGeom prst="ellipse">
              <a:avLst/>
            </a:prstGeom>
            <a:solidFill>
              <a:schemeClr val="accent1">
                <a:alpha val="20000"/>
              </a:schemeClr>
            </a:solidFill>
          </p:spPr>
        </p:sp>
        <p:sp>
          <p:nvSpPr>
            <p:cNvPr id="28" name="AutoShape 28"/>
            <p:cNvSpPr/>
            <p:nvPr/>
          </p:nvSpPr>
          <p:spPr>
            <a:xfrm>
              <a:off x="454963" y="684489"/>
              <a:ext cx="84147" cy="84147"/>
            </a:xfrm>
            <a:prstGeom prst="ellipse">
              <a:avLst/>
            </a:prstGeom>
            <a:solidFill>
              <a:schemeClr val="accent1">
                <a:alpha val="100000"/>
              </a:schemeClr>
            </a:solidFill>
          </p:spPr>
        </p:sp>
        <p:sp>
          <p:nvSpPr>
            <p:cNvPr id="29" name="AutoShape 29"/>
            <p:cNvSpPr/>
            <p:nvPr/>
          </p:nvSpPr>
          <p:spPr>
            <a:xfrm>
              <a:off x="575049" y="691064"/>
              <a:ext cx="78137" cy="78137"/>
            </a:xfrm>
            <a:prstGeom prst="ellipse">
              <a:avLst/>
            </a:prstGeom>
            <a:solidFill>
              <a:schemeClr val="accent1">
                <a:alpha val="80000"/>
              </a:schemeClr>
            </a:solidFill>
          </p:spPr>
        </p:sp>
        <p:sp>
          <p:nvSpPr>
            <p:cNvPr id="30" name="AutoShape 30"/>
            <p:cNvSpPr/>
            <p:nvPr/>
          </p:nvSpPr>
          <p:spPr>
            <a:xfrm>
              <a:off x="689125" y="692781"/>
              <a:ext cx="74704" cy="74704"/>
            </a:xfrm>
            <a:prstGeom prst="ellipse">
              <a:avLst/>
            </a:prstGeom>
            <a:solidFill>
              <a:schemeClr val="accent1">
                <a:alpha val="60000"/>
              </a:schemeClr>
            </a:solidFill>
          </p:spPr>
        </p:sp>
        <p:sp>
          <p:nvSpPr>
            <p:cNvPr id="31" name="AutoShape 31"/>
            <p:cNvSpPr/>
            <p:nvPr/>
          </p:nvSpPr>
          <p:spPr>
            <a:xfrm>
              <a:off x="799768" y="701751"/>
              <a:ext cx="69238" cy="69238"/>
            </a:xfrm>
            <a:prstGeom prst="ellipse">
              <a:avLst/>
            </a:prstGeom>
            <a:solidFill>
              <a:schemeClr val="accent1">
                <a:alpha val="40000"/>
              </a:schemeClr>
            </a:solidFill>
          </p:spPr>
        </p:sp>
        <p:sp>
          <p:nvSpPr>
            <p:cNvPr id="32" name="AutoShape 32"/>
            <p:cNvSpPr/>
            <p:nvPr/>
          </p:nvSpPr>
          <p:spPr>
            <a:xfrm>
              <a:off x="904945" y="697618"/>
              <a:ext cx="65594" cy="65594"/>
            </a:xfrm>
            <a:prstGeom prst="ellipse">
              <a:avLst/>
            </a:prstGeom>
            <a:solidFill>
              <a:schemeClr val="accent1">
                <a:alpha val="20000"/>
              </a:schemeClr>
            </a:solidFill>
          </p:spPr>
        </p:sp>
        <p:sp>
          <p:nvSpPr>
            <p:cNvPr id="33" name="TextBox 3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爬虫爬取初始化</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97491" y="810388"/>
            <a:ext cx="5298183" cy="5298183"/>
          </a:xfrm>
          <a:prstGeom prst="ellipse">
            <a:avLst/>
          </a:prstGeom>
          <a:solidFill>
            <a:schemeClr val="accent1">
              <a:alpha val="14000"/>
            </a:schemeClr>
          </a:solidFill>
        </p:spPr>
      </p:sp>
      <p:sp>
        <p:nvSpPr>
          <p:cNvPr id="3" name="AutoShape 3"/>
          <p:cNvSpPr/>
          <p:nvPr/>
        </p:nvSpPr>
        <p:spPr>
          <a:xfrm>
            <a:off x="938400" y="1451298"/>
            <a:ext cx="4016365" cy="4016365"/>
          </a:xfrm>
          <a:prstGeom prst="ellipse">
            <a:avLst/>
          </a:prstGeom>
          <a:solidFill>
            <a:schemeClr val="accent1">
              <a:alpha val="100000"/>
            </a:schemeClr>
          </a:solidFill>
        </p:spPr>
      </p:sp>
      <p:sp>
        <p:nvSpPr>
          <p:cNvPr id="4" name="TextBox 4"/>
          <p:cNvSpPr txBox="1"/>
          <p:nvPr/>
        </p:nvSpPr>
        <p:spPr>
          <a:xfrm>
            <a:off x="1231235" y="2407957"/>
            <a:ext cx="3626990" cy="2523744"/>
          </a:xfrm>
          <a:prstGeom prst="rect">
            <a:avLst/>
          </a:prstGeom>
        </p:spPr>
        <p:txBody>
          <a:bodyPr vert="horz" wrap="square" lIns="123825" tIns="123825" rIns="57150" bIns="123825" rtlCol="0" anchor="t" anchorCtr="0">
            <a:spAutoFit/>
          </a:bodyPr>
          <a:lstStyle/>
          <a:p>
            <a:pPr algn="ctr">
              <a:lnSpc>
                <a:spcPct val="186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目录</a:t>
            </a:r>
          </a:p>
        </p:txBody>
      </p:sp>
      <p:sp>
        <p:nvSpPr>
          <p:cNvPr id="5" name="TextBox 5"/>
          <p:cNvSpPr txBox="1"/>
          <p:nvPr/>
        </p:nvSpPr>
        <p:spPr>
          <a:xfrm>
            <a:off x="1401923" y="2066581"/>
            <a:ext cx="3089320" cy="1041654"/>
          </a:xfrm>
          <a:prstGeom prst="rect">
            <a:avLst/>
          </a:prstGeom>
        </p:spPr>
        <p:txBody>
          <a:bodyPr vert="horz" wrap="square" lIns="123825" tIns="123825" rIns="57150" bIns="123825" rtlCol="0" anchor="t" anchorCtr="0">
            <a:spAutoFit/>
          </a:bodyPr>
          <a:lstStyle/>
          <a:p>
            <a:pPr algn="ctr">
              <a:lnSpc>
                <a:spcPct val="186000"/>
              </a:lnSpc>
            </a:pPr>
            <a:r>
              <a:rPr lang="en-US" sz="2700">
                <a:solidFill>
                  <a:srgbClr val="FFFFFF">
                    <a:alpha val="100000"/>
                  </a:srgbClr>
                </a:solidFill>
                <a:latin typeface="微软雅黑" panose="020B0503020204020204" charset="-122"/>
                <a:ea typeface="微软雅黑" panose="020B0503020204020204" charset="-122"/>
                <a:cs typeface="微软雅黑" panose="020B0503020204020204" charset="-122"/>
              </a:rPr>
              <a:t>contents</a:t>
            </a:r>
          </a:p>
        </p:txBody>
      </p:sp>
      <p:sp>
        <p:nvSpPr>
          <p:cNvPr id="6" name="TextBox 6"/>
          <p:cNvSpPr txBox="1"/>
          <p:nvPr/>
        </p:nvSpPr>
        <p:spPr>
          <a:xfrm>
            <a:off x="5922569" y="1019175"/>
            <a:ext cx="5810250" cy="4819650"/>
          </a:xfrm>
          <a:prstGeom prst="rect">
            <a:avLst/>
          </a:prstGeom>
        </p:spPr>
        <p:txBody>
          <a:bodyPr vert="horz" wrap="square" lIns="123825" tIns="123825" rIns="57150" bIns="123825" rtlCol="0" anchor="ctr" anchorCtr="0">
            <a:spAutoFit/>
          </a:bodyPr>
          <a:lstStyle/>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实现核心模块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数据抓取模块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代理功能模块</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数据可视化分析</a:t>
            </a:r>
          </a:p>
          <a:p>
            <a:pPr marL="203200" lvl="0" indent="-203200">
              <a:lnSpc>
                <a:spcPct val="150000"/>
              </a:lnSpc>
              <a:buFont typeface="Arial" panose="020B0604020202020204"/>
              <a:buChar char="•"/>
            </a:pPr>
            <a:r>
              <a:rPr lang="en-US" sz="24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项目开发难点分析</a:t>
            </a:r>
          </a:p>
        </p:txBody>
      </p:sp>
      <p:sp>
        <p:nvSpPr>
          <p:cNvPr id="7" name="AutoShape 7"/>
          <p:cNvSpPr/>
          <p:nvPr/>
        </p:nvSpPr>
        <p:spPr>
          <a:xfrm>
            <a:off x="11307391" y="332232"/>
            <a:ext cx="89762" cy="86430"/>
          </a:xfrm>
          <a:prstGeom prst="ellipse">
            <a:avLst/>
          </a:prstGeom>
          <a:solidFill>
            <a:schemeClr val="accent2">
              <a:alpha val="100000"/>
            </a:schemeClr>
          </a:solidFill>
        </p:spPr>
      </p:sp>
      <p:sp>
        <p:nvSpPr>
          <p:cNvPr id="8" name="AutoShape 8"/>
          <p:cNvSpPr/>
          <p:nvPr/>
        </p:nvSpPr>
        <p:spPr>
          <a:xfrm>
            <a:off x="11736478" y="332232"/>
            <a:ext cx="89762" cy="86430"/>
          </a:xfrm>
          <a:prstGeom prst="ellipse">
            <a:avLst/>
          </a:prstGeom>
          <a:solidFill>
            <a:schemeClr val="accent2">
              <a:alpha val="100000"/>
            </a:schemeClr>
          </a:solidFill>
        </p:spPr>
      </p:sp>
      <p:sp>
        <p:nvSpPr>
          <p:cNvPr id="9" name="AutoShape 9"/>
          <p:cNvSpPr/>
          <p:nvPr/>
        </p:nvSpPr>
        <p:spPr>
          <a:xfrm>
            <a:off x="11346376" y="332232"/>
            <a:ext cx="436199" cy="86430"/>
          </a:xfrm>
          <a:prstGeom prst="rect">
            <a:avLst/>
          </a:prstGeom>
          <a:solidFill>
            <a:schemeClr val="accent2">
              <a:alpha val="100000"/>
            </a:schemeClr>
          </a:solidFill>
        </p:spPr>
      </p:sp>
      <p:sp>
        <p:nvSpPr>
          <p:cNvPr id="10" name="AutoShape 10"/>
          <p:cNvSpPr/>
          <p:nvPr/>
        </p:nvSpPr>
        <p:spPr>
          <a:xfrm>
            <a:off x="11307391" y="508550"/>
            <a:ext cx="89762" cy="86430"/>
          </a:xfrm>
          <a:prstGeom prst="ellipse">
            <a:avLst/>
          </a:prstGeom>
          <a:solidFill>
            <a:schemeClr val="accent2">
              <a:alpha val="100000"/>
            </a:schemeClr>
          </a:solidFill>
        </p:spPr>
      </p:sp>
      <p:sp>
        <p:nvSpPr>
          <p:cNvPr id="11" name="AutoShape 11"/>
          <p:cNvSpPr/>
          <p:nvPr/>
        </p:nvSpPr>
        <p:spPr>
          <a:xfrm>
            <a:off x="11736478" y="508550"/>
            <a:ext cx="89762" cy="86430"/>
          </a:xfrm>
          <a:prstGeom prst="ellipse">
            <a:avLst/>
          </a:prstGeom>
          <a:solidFill>
            <a:schemeClr val="accent2">
              <a:alpha val="100000"/>
            </a:schemeClr>
          </a:solidFill>
        </p:spPr>
      </p:sp>
      <p:sp>
        <p:nvSpPr>
          <p:cNvPr id="12" name="AutoShape 12"/>
          <p:cNvSpPr/>
          <p:nvPr/>
        </p:nvSpPr>
        <p:spPr>
          <a:xfrm>
            <a:off x="11346376" y="508550"/>
            <a:ext cx="436199" cy="86430"/>
          </a:xfrm>
          <a:prstGeom prst="rect">
            <a:avLst/>
          </a:prstGeom>
          <a:solidFill>
            <a:schemeClr val="accent2">
              <a:alpha val="100000"/>
            </a:schemeClr>
          </a:solidFill>
        </p:spPr>
      </p:sp>
      <p:sp>
        <p:nvSpPr>
          <p:cNvPr id="13" name="AutoShape 13"/>
          <p:cNvSpPr/>
          <p:nvPr/>
        </p:nvSpPr>
        <p:spPr>
          <a:xfrm>
            <a:off x="11307391" y="684869"/>
            <a:ext cx="89762" cy="86430"/>
          </a:xfrm>
          <a:prstGeom prst="ellipse">
            <a:avLst/>
          </a:prstGeom>
          <a:solidFill>
            <a:schemeClr val="accent2">
              <a:alpha val="100000"/>
            </a:schemeClr>
          </a:solidFill>
        </p:spPr>
      </p:sp>
      <p:sp>
        <p:nvSpPr>
          <p:cNvPr id="14" name="AutoShape 14"/>
          <p:cNvSpPr/>
          <p:nvPr/>
        </p:nvSpPr>
        <p:spPr>
          <a:xfrm>
            <a:off x="11736478" y="684869"/>
            <a:ext cx="89762" cy="86430"/>
          </a:xfrm>
          <a:prstGeom prst="ellipse">
            <a:avLst/>
          </a:prstGeom>
          <a:solidFill>
            <a:schemeClr val="accent2">
              <a:alpha val="100000"/>
            </a:schemeClr>
          </a:solidFill>
        </p:spPr>
      </p:sp>
      <p:sp>
        <p:nvSpPr>
          <p:cNvPr id="15" name="AutoShape 15"/>
          <p:cNvSpPr/>
          <p:nvPr/>
        </p:nvSpPr>
        <p:spPr>
          <a:xfrm>
            <a:off x="11346376" y="684869"/>
            <a:ext cx="436199" cy="86430"/>
          </a:xfrm>
          <a:prstGeom prst="rect">
            <a:avLst/>
          </a:prstGeom>
          <a:solidFill>
            <a:schemeClr val="accent2">
              <a:alpha val="100000"/>
            </a:schemeClr>
          </a:solidFill>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36075" y="5949378"/>
            <a:ext cx="4507652" cy="4507652"/>
          </a:xfrm>
          <a:prstGeom prst="ellipse">
            <a:avLst/>
          </a:prstGeom>
          <a:solidFill>
            <a:schemeClr val="accent2">
              <a:alpha val="13000"/>
            </a:schemeClr>
          </a:solidFill>
        </p:spPr>
      </p:sp>
      <p:sp>
        <p:nvSpPr>
          <p:cNvPr id="3" name="AutoShape 3"/>
          <p:cNvSpPr/>
          <p:nvPr/>
        </p:nvSpPr>
        <p:spPr>
          <a:xfrm>
            <a:off x="8824897" y="-3412461"/>
            <a:ext cx="4507652" cy="4507652"/>
          </a:xfrm>
          <a:prstGeom prst="ellipse">
            <a:avLst/>
          </a:prstGeom>
          <a:solidFill>
            <a:schemeClr val="accent2">
              <a:alpha val="13000"/>
            </a:schemeClr>
          </a:solidFill>
        </p:spPr>
      </p:sp>
      <p:sp>
        <p:nvSpPr>
          <p:cNvPr id="4" name="AutoShape 4"/>
          <p:cNvSpPr/>
          <p:nvPr/>
        </p:nvSpPr>
        <p:spPr>
          <a:xfrm>
            <a:off x="779391" y="1754944"/>
            <a:ext cx="638131" cy="638131"/>
          </a:xfrm>
          <a:prstGeom prst="ellipse">
            <a:avLst/>
          </a:prstGeom>
          <a:solidFill>
            <a:schemeClr val="accent1">
              <a:alpha val="20000"/>
            </a:schemeClr>
          </a:solidFill>
        </p:spPr>
      </p:sp>
      <p:sp>
        <p:nvSpPr>
          <p:cNvPr id="5" name="AutoShape 5"/>
          <p:cNvSpPr/>
          <p:nvPr/>
        </p:nvSpPr>
        <p:spPr>
          <a:xfrm>
            <a:off x="914135" y="1889688"/>
            <a:ext cx="368642" cy="368642"/>
          </a:xfrm>
          <a:prstGeom prst="ellipse">
            <a:avLst/>
          </a:prstGeom>
          <a:solidFill>
            <a:schemeClr val="accent1">
              <a:alpha val="100000"/>
            </a:schemeClr>
          </a:solidFill>
        </p:spPr>
      </p:sp>
      <p:cxnSp>
        <p:nvCxnSpPr>
          <p:cNvPr id="6" name="Connector 6"/>
          <p:cNvCxnSpPr/>
          <p:nvPr/>
        </p:nvCxnSpPr>
        <p:spPr>
          <a:xfrm>
            <a:off x="1098456"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7" name="AutoShape 7"/>
          <p:cNvSpPr/>
          <p:nvPr/>
        </p:nvSpPr>
        <p:spPr>
          <a:xfrm>
            <a:off x="11078723" y="5451328"/>
            <a:ext cx="569999" cy="569999"/>
          </a:xfrm>
          <a:prstGeom prst="ellipse">
            <a:avLst/>
          </a:prstGeom>
          <a:solidFill>
            <a:schemeClr val="accent2">
              <a:alpha val="30000"/>
            </a:schemeClr>
          </a:solidFill>
        </p:spPr>
      </p:sp>
      <p:sp>
        <p:nvSpPr>
          <p:cNvPr id="8" name="AutoShape 8"/>
          <p:cNvSpPr/>
          <p:nvPr/>
        </p:nvSpPr>
        <p:spPr>
          <a:xfrm>
            <a:off x="779391" y="3803200"/>
            <a:ext cx="638131" cy="638131"/>
          </a:xfrm>
          <a:prstGeom prst="ellipse">
            <a:avLst/>
          </a:prstGeom>
          <a:solidFill>
            <a:schemeClr val="accent1">
              <a:alpha val="20000"/>
            </a:schemeClr>
          </a:solidFill>
        </p:spPr>
      </p:sp>
      <p:sp>
        <p:nvSpPr>
          <p:cNvPr id="9" name="AutoShape 9"/>
          <p:cNvSpPr/>
          <p:nvPr/>
        </p:nvSpPr>
        <p:spPr>
          <a:xfrm>
            <a:off x="914135" y="3937944"/>
            <a:ext cx="368642" cy="368642"/>
          </a:xfrm>
          <a:prstGeom prst="ellipse">
            <a:avLst/>
          </a:prstGeom>
          <a:solidFill>
            <a:schemeClr val="accent1">
              <a:alpha val="100000"/>
            </a:schemeClr>
          </a:solidFill>
        </p:spPr>
      </p:sp>
      <p:cxnSp>
        <p:nvCxnSpPr>
          <p:cNvPr id="10" name="Connector 10"/>
          <p:cNvCxnSpPr/>
          <p:nvPr/>
        </p:nvCxnSpPr>
        <p:spPr>
          <a:xfrm>
            <a:off x="1098456"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1" name="AutoShape 11"/>
          <p:cNvSpPr/>
          <p:nvPr/>
        </p:nvSpPr>
        <p:spPr>
          <a:xfrm>
            <a:off x="6360328" y="1754944"/>
            <a:ext cx="638131" cy="638131"/>
          </a:xfrm>
          <a:prstGeom prst="ellipse">
            <a:avLst/>
          </a:prstGeom>
          <a:solidFill>
            <a:schemeClr val="accent1">
              <a:alpha val="20000"/>
            </a:schemeClr>
          </a:solidFill>
        </p:spPr>
      </p:sp>
      <p:sp>
        <p:nvSpPr>
          <p:cNvPr id="12" name="AutoShape 12"/>
          <p:cNvSpPr/>
          <p:nvPr/>
        </p:nvSpPr>
        <p:spPr>
          <a:xfrm>
            <a:off x="6495073" y="1889688"/>
            <a:ext cx="368642" cy="368642"/>
          </a:xfrm>
          <a:prstGeom prst="ellipse">
            <a:avLst/>
          </a:prstGeom>
          <a:solidFill>
            <a:schemeClr val="accent1">
              <a:alpha val="100000"/>
            </a:schemeClr>
          </a:solidFill>
        </p:spPr>
      </p:sp>
      <p:cxnSp>
        <p:nvCxnSpPr>
          <p:cNvPr id="13" name="Connector 13"/>
          <p:cNvCxnSpPr/>
          <p:nvPr/>
        </p:nvCxnSpPr>
        <p:spPr>
          <a:xfrm>
            <a:off x="6679393" y="2393075"/>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4" name="AutoShape 14"/>
          <p:cNvSpPr/>
          <p:nvPr/>
        </p:nvSpPr>
        <p:spPr>
          <a:xfrm>
            <a:off x="6360328" y="3803200"/>
            <a:ext cx="638131" cy="638131"/>
          </a:xfrm>
          <a:prstGeom prst="ellipse">
            <a:avLst/>
          </a:prstGeom>
          <a:solidFill>
            <a:schemeClr val="accent1">
              <a:alpha val="20000"/>
            </a:schemeClr>
          </a:solidFill>
        </p:spPr>
      </p:sp>
      <p:sp>
        <p:nvSpPr>
          <p:cNvPr id="15" name="AutoShape 15"/>
          <p:cNvSpPr/>
          <p:nvPr/>
        </p:nvSpPr>
        <p:spPr>
          <a:xfrm>
            <a:off x="6495073" y="3937944"/>
            <a:ext cx="368642" cy="368642"/>
          </a:xfrm>
          <a:prstGeom prst="ellipse">
            <a:avLst/>
          </a:prstGeom>
          <a:solidFill>
            <a:schemeClr val="accent1">
              <a:alpha val="100000"/>
            </a:schemeClr>
          </a:solidFill>
        </p:spPr>
      </p:sp>
      <p:cxnSp>
        <p:nvCxnSpPr>
          <p:cNvPr id="16" name="Connector 16"/>
          <p:cNvCxnSpPr/>
          <p:nvPr/>
        </p:nvCxnSpPr>
        <p:spPr>
          <a:xfrm>
            <a:off x="6679393" y="4441331"/>
            <a:ext cx="0" cy="872548"/>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TextBox 17"/>
          <p:cNvSpPr txBox="1"/>
          <p:nvPr/>
        </p:nvSpPr>
        <p:spPr>
          <a:xfrm>
            <a:off x="1574907"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知乎HTTP请求抽象页任务实现，在爬取过程中需要处理各种可能的请求失败，以及是否使用代理、使用代理失败的后续处理逻辑、代理的耗时统计等。</a:t>
            </a:r>
          </a:p>
        </p:txBody>
      </p:sp>
      <p:sp>
        <p:nvSpPr>
          <p:cNvPr id="18" name="TextBox 18"/>
          <p:cNvSpPr txBox="1"/>
          <p:nvPr/>
        </p:nvSpPr>
        <p:spPr>
          <a:xfrm>
            <a:off x="1574907"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本功能的难点是DetailListPageTask执行任务时，又构造新的DetailListPageTask添加至线程池中。注意，当爬取到一定数量的用户后，某一次任务爬取的用户全是已经爬取过的用户，</a:t>
            </a:r>
          </a:p>
        </p:txBody>
      </p:sp>
      <p:sp>
        <p:nvSpPr>
          <p:cNvPr id="19" name="TextBox 19"/>
          <p:cNvSpPr txBox="1"/>
          <p:nvPr/>
        </p:nvSpPr>
        <p:spPr>
          <a:xfrm>
            <a:off x="7316589" y="3803200"/>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这时就没有新的任务添加至线程池了，从而导致线程池一直处于空任务的状态。</a:t>
            </a:r>
          </a:p>
        </p:txBody>
      </p:sp>
      <p:sp>
        <p:nvSpPr>
          <p:cNvPr id="20" name="TextBox 20"/>
          <p:cNvSpPr txBox="1"/>
          <p:nvPr/>
        </p:nvSpPr>
        <p:spPr>
          <a:xfrm>
            <a:off x="7316589" y="1754944"/>
            <a:ext cx="3905833" cy="1839468"/>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知乎详情列表页任务功能，对下载成功的用户详情列表页进行后续处理，解析出用户资料并入库，包括对URL的去重处理、构造待爬取的DetailListPageTask任务。</a:t>
            </a:r>
          </a:p>
        </p:txBody>
      </p:sp>
      <p:grpSp>
        <p:nvGrpSpPr>
          <p:cNvPr id="21" name="Group 21"/>
          <p:cNvGrpSpPr/>
          <p:nvPr/>
        </p:nvGrpSpPr>
        <p:grpSpPr>
          <a:xfrm>
            <a:off x="454963" y="93878"/>
            <a:ext cx="10641129" cy="914400"/>
            <a:chOff x="454963" y="93878"/>
            <a:chExt cx="10641129" cy="914400"/>
          </a:xfrm>
        </p:grpSpPr>
        <p:sp>
          <p:nvSpPr>
            <p:cNvPr id="22" name="AutoShape 22"/>
            <p:cNvSpPr/>
            <p:nvPr/>
          </p:nvSpPr>
          <p:spPr>
            <a:xfrm>
              <a:off x="454963" y="331168"/>
              <a:ext cx="84147" cy="84147"/>
            </a:xfrm>
            <a:prstGeom prst="ellipse">
              <a:avLst/>
            </a:prstGeom>
            <a:solidFill>
              <a:schemeClr val="accent1">
                <a:alpha val="100000"/>
              </a:schemeClr>
            </a:solidFill>
          </p:spPr>
        </p:sp>
        <p:sp>
          <p:nvSpPr>
            <p:cNvPr id="23" name="AutoShape 23"/>
            <p:cNvSpPr/>
            <p:nvPr/>
          </p:nvSpPr>
          <p:spPr>
            <a:xfrm>
              <a:off x="575049" y="337743"/>
              <a:ext cx="78137" cy="78137"/>
            </a:xfrm>
            <a:prstGeom prst="ellipse">
              <a:avLst/>
            </a:prstGeom>
            <a:solidFill>
              <a:schemeClr val="accent1">
                <a:alpha val="80000"/>
              </a:schemeClr>
            </a:solidFill>
          </p:spPr>
        </p:sp>
        <p:sp>
          <p:nvSpPr>
            <p:cNvPr id="24" name="AutoShape 24"/>
            <p:cNvSpPr/>
            <p:nvPr/>
          </p:nvSpPr>
          <p:spPr>
            <a:xfrm>
              <a:off x="689125" y="339460"/>
              <a:ext cx="74704" cy="74704"/>
            </a:xfrm>
            <a:prstGeom prst="ellipse">
              <a:avLst/>
            </a:prstGeom>
            <a:solidFill>
              <a:schemeClr val="accent1">
                <a:alpha val="60000"/>
              </a:schemeClr>
            </a:solidFill>
          </p:spPr>
        </p:sp>
        <p:sp>
          <p:nvSpPr>
            <p:cNvPr id="25" name="AutoShape 25"/>
            <p:cNvSpPr/>
            <p:nvPr/>
          </p:nvSpPr>
          <p:spPr>
            <a:xfrm>
              <a:off x="799768" y="348430"/>
              <a:ext cx="69238" cy="69238"/>
            </a:xfrm>
            <a:prstGeom prst="ellipse">
              <a:avLst/>
            </a:prstGeom>
            <a:solidFill>
              <a:schemeClr val="accent1">
                <a:alpha val="40000"/>
              </a:schemeClr>
            </a:solidFill>
          </p:spPr>
        </p:sp>
        <p:sp>
          <p:nvSpPr>
            <p:cNvPr id="26" name="AutoShape 26"/>
            <p:cNvSpPr/>
            <p:nvPr/>
          </p:nvSpPr>
          <p:spPr>
            <a:xfrm>
              <a:off x="904945" y="344297"/>
              <a:ext cx="65594" cy="65594"/>
            </a:xfrm>
            <a:prstGeom prst="ellipse">
              <a:avLst/>
            </a:prstGeom>
            <a:solidFill>
              <a:schemeClr val="accent1">
                <a:alpha val="20000"/>
              </a:schemeClr>
            </a:solidFill>
          </p:spPr>
        </p:sp>
        <p:sp>
          <p:nvSpPr>
            <p:cNvPr id="27" name="AutoShape 27"/>
            <p:cNvSpPr/>
            <p:nvPr/>
          </p:nvSpPr>
          <p:spPr>
            <a:xfrm>
              <a:off x="454963" y="448942"/>
              <a:ext cx="84147" cy="84147"/>
            </a:xfrm>
            <a:prstGeom prst="ellipse">
              <a:avLst/>
            </a:prstGeom>
            <a:solidFill>
              <a:schemeClr val="accent1">
                <a:alpha val="100000"/>
              </a:schemeClr>
            </a:solidFill>
          </p:spPr>
        </p:sp>
        <p:sp>
          <p:nvSpPr>
            <p:cNvPr id="28" name="AutoShape 28"/>
            <p:cNvSpPr/>
            <p:nvPr/>
          </p:nvSpPr>
          <p:spPr>
            <a:xfrm>
              <a:off x="575049" y="455517"/>
              <a:ext cx="78137" cy="78137"/>
            </a:xfrm>
            <a:prstGeom prst="ellipse">
              <a:avLst/>
            </a:prstGeom>
            <a:solidFill>
              <a:schemeClr val="accent1">
                <a:alpha val="80000"/>
              </a:schemeClr>
            </a:solidFill>
          </p:spPr>
        </p:sp>
        <p:sp>
          <p:nvSpPr>
            <p:cNvPr id="29" name="AutoShape 29"/>
            <p:cNvSpPr/>
            <p:nvPr/>
          </p:nvSpPr>
          <p:spPr>
            <a:xfrm>
              <a:off x="689125" y="457233"/>
              <a:ext cx="74704" cy="74704"/>
            </a:xfrm>
            <a:prstGeom prst="ellipse">
              <a:avLst/>
            </a:prstGeom>
            <a:solidFill>
              <a:schemeClr val="accent1">
                <a:alpha val="60000"/>
              </a:schemeClr>
            </a:solidFill>
          </p:spPr>
        </p:sp>
        <p:sp>
          <p:nvSpPr>
            <p:cNvPr id="30" name="AutoShape 30"/>
            <p:cNvSpPr/>
            <p:nvPr/>
          </p:nvSpPr>
          <p:spPr>
            <a:xfrm>
              <a:off x="799768" y="466203"/>
              <a:ext cx="69238" cy="69238"/>
            </a:xfrm>
            <a:prstGeom prst="ellipse">
              <a:avLst/>
            </a:prstGeom>
            <a:solidFill>
              <a:schemeClr val="accent1">
                <a:alpha val="40000"/>
              </a:schemeClr>
            </a:solidFill>
          </p:spPr>
        </p:sp>
        <p:sp>
          <p:nvSpPr>
            <p:cNvPr id="31" name="AutoShape 31"/>
            <p:cNvSpPr/>
            <p:nvPr/>
          </p:nvSpPr>
          <p:spPr>
            <a:xfrm>
              <a:off x="904945" y="462070"/>
              <a:ext cx="65594" cy="65594"/>
            </a:xfrm>
            <a:prstGeom prst="ellipse">
              <a:avLst/>
            </a:prstGeom>
            <a:solidFill>
              <a:schemeClr val="accent1">
                <a:alpha val="20000"/>
              </a:schemeClr>
            </a:solidFill>
          </p:spPr>
        </p:sp>
        <p:sp>
          <p:nvSpPr>
            <p:cNvPr id="32" name="AutoShape 32"/>
            <p:cNvSpPr/>
            <p:nvPr/>
          </p:nvSpPr>
          <p:spPr>
            <a:xfrm>
              <a:off x="454963" y="566715"/>
              <a:ext cx="84147" cy="84147"/>
            </a:xfrm>
            <a:prstGeom prst="ellipse">
              <a:avLst/>
            </a:prstGeom>
            <a:solidFill>
              <a:schemeClr val="accent1">
                <a:alpha val="100000"/>
              </a:schemeClr>
            </a:solidFill>
          </p:spPr>
        </p:sp>
        <p:sp>
          <p:nvSpPr>
            <p:cNvPr id="33" name="AutoShape 33"/>
            <p:cNvSpPr/>
            <p:nvPr/>
          </p:nvSpPr>
          <p:spPr>
            <a:xfrm>
              <a:off x="575049" y="573291"/>
              <a:ext cx="78137" cy="78137"/>
            </a:xfrm>
            <a:prstGeom prst="ellipse">
              <a:avLst/>
            </a:prstGeom>
            <a:solidFill>
              <a:schemeClr val="accent1">
                <a:alpha val="80000"/>
              </a:schemeClr>
            </a:solidFill>
          </p:spPr>
        </p:sp>
        <p:sp>
          <p:nvSpPr>
            <p:cNvPr id="34" name="AutoShape 34"/>
            <p:cNvSpPr/>
            <p:nvPr/>
          </p:nvSpPr>
          <p:spPr>
            <a:xfrm>
              <a:off x="689125" y="575007"/>
              <a:ext cx="74704" cy="74704"/>
            </a:xfrm>
            <a:prstGeom prst="ellipse">
              <a:avLst/>
            </a:prstGeom>
            <a:solidFill>
              <a:schemeClr val="accent1">
                <a:alpha val="60000"/>
              </a:schemeClr>
            </a:solidFill>
          </p:spPr>
        </p:sp>
        <p:sp>
          <p:nvSpPr>
            <p:cNvPr id="35" name="AutoShape 35"/>
            <p:cNvSpPr/>
            <p:nvPr/>
          </p:nvSpPr>
          <p:spPr>
            <a:xfrm>
              <a:off x="799768" y="583977"/>
              <a:ext cx="69238" cy="69238"/>
            </a:xfrm>
            <a:prstGeom prst="ellipse">
              <a:avLst/>
            </a:prstGeom>
            <a:solidFill>
              <a:schemeClr val="accent1">
                <a:alpha val="40000"/>
              </a:schemeClr>
            </a:solidFill>
          </p:spPr>
        </p:sp>
        <p:sp>
          <p:nvSpPr>
            <p:cNvPr id="36" name="AutoShape 36"/>
            <p:cNvSpPr/>
            <p:nvPr/>
          </p:nvSpPr>
          <p:spPr>
            <a:xfrm>
              <a:off x="904945" y="579844"/>
              <a:ext cx="65594" cy="65594"/>
            </a:xfrm>
            <a:prstGeom prst="ellipse">
              <a:avLst/>
            </a:prstGeom>
            <a:solidFill>
              <a:schemeClr val="accent1">
                <a:alpha val="20000"/>
              </a:schemeClr>
            </a:solidFill>
          </p:spPr>
        </p:sp>
        <p:sp>
          <p:nvSpPr>
            <p:cNvPr id="37" name="AutoShape 37"/>
            <p:cNvSpPr/>
            <p:nvPr/>
          </p:nvSpPr>
          <p:spPr>
            <a:xfrm>
              <a:off x="454963" y="684489"/>
              <a:ext cx="84147" cy="84147"/>
            </a:xfrm>
            <a:prstGeom prst="ellipse">
              <a:avLst/>
            </a:prstGeom>
            <a:solidFill>
              <a:schemeClr val="accent1">
                <a:alpha val="100000"/>
              </a:schemeClr>
            </a:solidFill>
          </p:spPr>
        </p:sp>
        <p:sp>
          <p:nvSpPr>
            <p:cNvPr id="38" name="AutoShape 38"/>
            <p:cNvSpPr/>
            <p:nvPr/>
          </p:nvSpPr>
          <p:spPr>
            <a:xfrm>
              <a:off x="575049" y="691064"/>
              <a:ext cx="78137" cy="78137"/>
            </a:xfrm>
            <a:prstGeom prst="ellipse">
              <a:avLst/>
            </a:prstGeom>
            <a:solidFill>
              <a:schemeClr val="accent1">
                <a:alpha val="80000"/>
              </a:schemeClr>
            </a:solidFill>
          </p:spPr>
        </p:sp>
        <p:sp>
          <p:nvSpPr>
            <p:cNvPr id="39" name="AutoShape 39"/>
            <p:cNvSpPr/>
            <p:nvPr/>
          </p:nvSpPr>
          <p:spPr>
            <a:xfrm>
              <a:off x="689125" y="692781"/>
              <a:ext cx="74704" cy="74704"/>
            </a:xfrm>
            <a:prstGeom prst="ellipse">
              <a:avLst/>
            </a:prstGeom>
            <a:solidFill>
              <a:schemeClr val="accent1">
                <a:alpha val="60000"/>
              </a:schemeClr>
            </a:solidFill>
          </p:spPr>
        </p:sp>
        <p:sp>
          <p:nvSpPr>
            <p:cNvPr id="40" name="AutoShape 40"/>
            <p:cNvSpPr/>
            <p:nvPr/>
          </p:nvSpPr>
          <p:spPr>
            <a:xfrm>
              <a:off x="799768" y="701751"/>
              <a:ext cx="69238" cy="69238"/>
            </a:xfrm>
            <a:prstGeom prst="ellipse">
              <a:avLst/>
            </a:prstGeom>
            <a:solidFill>
              <a:schemeClr val="accent1">
                <a:alpha val="40000"/>
              </a:schemeClr>
            </a:solidFill>
          </p:spPr>
        </p:sp>
        <p:sp>
          <p:nvSpPr>
            <p:cNvPr id="41" name="AutoShape 41"/>
            <p:cNvSpPr/>
            <p:nvPr/>
          </p:nvSpPr>
          <p:spPr>
            <a:xfrm>
              <a:off x="904945" y="697618"/>
              <a:ext cx="65594" cy="65594"/>
            </a:xfrm>
            <a:prstGeom prst="ellipse">
              <a:avLst/>
            </a:prstGeom>
            <a:solidFill>
              <a:schemeClr val="accent1">
                <a:alpha val="20000"/>
              </a:schemeClr>
            </a:solidFill>
          </p:spPr>
        </p:sp>
        <p:sp>
          <p:nvSpPr>
            <p:cNvPr id="42" name="TextBox 42"/>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知乎网页下载</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185766" y="1751287"/>
            <a:ext cx="5242663" cy="4234459"/>
          </a:xfrm>
          <a:prstGeom prst="roundRect">
            <a:avLst/>
          </a:prstGeom>
          <a:solidFill>
            <a:schemeClr val="accent1">
              <a:alpha val="15000"/>
            </a:schemeClr>
          </a:solidFill>
        </p:spPr>
      </p:sp>
      <p:sp>
        <p:nvSpPr>
          <p:cNvPr id="3" name="AutoShape 3"/>
          <p:cNvSpPr/>
          <p:nvPr/>
        </p:nvSpPr>
        <p:spPr>
          <a:xfrm>
            <a:off x="763571" y="1751287"/>
            <a:ext cx="5242663" cy="4234459"/>
          </a:xfrm>
          <a:prstGeom prst="roundRect">
            <a:avLst/>
          </a:prstGeom>
          <a:solidFill>
            <a:schemeClr val="accent1">
              <a:alpha val="100000"/>
            </a:schemeClr>
          </a:solidFill>
        </p:spPr>
      </p:sp>
      <p:sp>
        <p:nvSpPr>
          <p:cNvPr id="4" name="AutoShape 4"/>
          <p:cNvSpPr/>
          <p:nvPr/>
        </p:nvSpPr>
        <p:spPr>
          <a:xfrm>
            <a:off x="4552349" y="2452189"/>
            <a:ext cx="3087301" cy="3087301"/>
          </a:xfrm>
          <a:prstGeom prst="ellipse">
            <a:avLst/>
          </a:prstGeom>
          <a:solidFill>
            <a:schemeClr val="lt1">
              <a:alpha val="48000"/>
            </a:schemeClr>
          </a:solidFill>
        </p:spPr>
      </p:sp>
      <p:sp>
        <p:nvSpPr>
          <p:cNvPr id="5" name="AutoShape 5"/>
          <p:cNvSpPr/>
          <p:nvPr/>
        </p:nvSpPr>
        <p:spPr>
          <a:xfrm>
            <a:off x="4721546" y="2621386"/>
            <a:ext cx="2748908" cy="2748908"/>
          </a:xfrm>
          <a:prstGeom prst="ellipse">
            <a:avLst/>
          </a:prstGeom>
          <a:solidFill>
            <a:schemeClr val="accent3">
              <a:alpha val="100000"/>
            </a:schemeClr>
          </a:solidFill>
        </p:spPr>
      </p:sp>
      <p:sp>
        <p:nvSpPr>
          <p:cNvPr id="6" name="TextBox 6"/>
          <p:cNvSpPr txBox="1"/>
          <p:nvPr/>
        </p:nvSpPr>
        <p:spPr>
          <a:xfrm>
            <a:off x="4969025" y="2959520"/>
            <a:ext cx="2253950" cy="2072640"/>
          </a:xfrm>
          <a:prstGeom prst="rect">
            <a:avLst/>
          </a:prstGeom>
        </p:spPr>
        <p:txBody>
          <a:bodyPr vert="horz" wrap="square" lIns="123825" tIns="123825" rIns="57150" bIns="123825" rtlCol="0" anchor="t" anchorCtr="0">
            <a:spAutoFit/>
          </a:bodyPr>
          <a:lstStyle/>
          <a:p>
            <a:pPr algn="ctr">
              <a:lnSpc>
                <a:spcPct val="150000"/>
              </a:lnSpc>
            </a:pPr>
            <a:r>
              <a:rPr lang="en-US" sz="7650" b="1">
                <a:solidFill>
                  <a:srgbClr val="FFFFFF">
                    <a:alpha val="100000"/>
                  </a:srgbClr>
                </a:solidFill>
                <a:latin typeface="微软雅黑" panose="020B0503020204020204" charset="-122"/>
                <a:ea typeface="微软雅黑" panose="020B0503020204020204" charset="-122"/>
                <a:cs typeface="微软雅黑" panose="020B0503020204020204" charset="-122"/>
              </a:rPr>
              <a:t>VS</a:t>
            </a:r>
          </a:p>
        </p:txBody>
      </p:sp>
      <p:sp>
        <p:nvSpPr>
          <p:cNvPr id="7" name="TextBox 7"/>
          <p:cNvSpPr txBox="1"/>
          <p:nvPr/>
        </p:nvSpPr>
        <p:spPr>
          <a:xfrm>
            <a:off x="1094226" y="2244504"/>
            <a:ext cx="3267075" cy="3248025"/>
          </a:xfrm>
          <a:prstGeom prst="rect">
            <a:avLst/>
          </a:prstGeom>
        </p:spPr>
        <p:txBody>
          <a:bodyPr vert="horz" wrap="square" lIns="123825" tIns="123825" rIns="57150" bIns="123825" rtlCol="0" anchor="t" anchorCtr="0">
            <a:spAutoFit/>
          </a:bodyPr>
          <a:lstStyle/>
          <a:p>
            <a:pPr>
              <a:lnSpc>
                <a:spcPct val="140000"/>
              </a:lnSpc>
            </a:pPr>
            <a:r>
              <a:rPr lang="en-US" sz="1500">
                <a:solidFill>
                  <a:srgbClr val="FFFFFF">
                    <a:alpha val="100000"/>
                  </a:srgbClr>
                </a:solidFill>
                <a:latin typeface="微软雅黑" panose="020B0503020204020204" charset="-122"/>
                <a:ea typeface="微软雅黑" panose="020B0503020204020204" charset="-122"/>
                <a:cs typeface="微软雅黑" panose="020B0503020204020204" charset="-122"/>
              </a:rPr>
              <a:t>由于本项目中的爬虫模块抓取的页面并不是普通的HTML标签文档，而直接是json格式的数据文档，所以使用jsonPath库来解析数据。</a:t>
            </a:r>
          </a:p>
        </p:txBody>
      </p:sp>
      <p:sp>
        <p:nvSpPr>
          <p:cNvPr id="8" name="TextBox 8"/>
          <p:cNvSpPr txBox="1"/>
          <p:nvPr/>
        </p:nvSpPr>
        <p:spPr>
          <a:xfrm>
            <a:off x="7808528" y="2244504"/>
            <a:ext cx="3286125" cy="3248025"/>
          </a:xfrm>
          <a:prstGeom prst="rect">
            <a:avLst/>
          </a:prstGeom>
        </p:spPr>
        <p:txBody>
          <a:bodyPr vert="horz" wrap="square" lIns="123825" tIns="123825" rIns="57150" bIns="123825" rtlCol="0" anchor="t" anchorCtr="0">
            <a:spAutoFit/>
          </a:bodyPr>
          <a:lstStyle/>
          <a:p>
            <a:pPr>
              <a:lnSpc>
                <a:spcPct val="140000"/>
              </a:lnSpc>
            </a:pPr>
            <a:r>
              <a:rPr lang="en-US" sz="1500">
                <a:solidFill>
                  <a:schemeClr val="accent1">
                    <a:alpha val="100000"/>
                  </a:schemeClr>
                </a:solidFill>
                <a:latin typeface="微软雅黑" panose="020B0503020204020204" charset="-122"/>
                <a:ea typeface="微软雅黑" panose="020B0503020204020204" charset="-122"/>
                <a:cs typeface="微软雅黑" panose="020B0503020204020204" charset="-122"/>
              </a:rPr>
              <a:t>在实现本功能时需要注意，为了兼容以前的代码，知乎服务器所返回的数据字段与本地user对象字段名大多不一样，所以这里是采用反射的方式直接将值注入对象中。</a:t>
            </a:r>
          </a:p>
        </p:txBody>
      </p:sp>
      <p:grpSp>
        <p:nvGrpSpPr>
          <p:cNvPr id="9" name="Group 9"/>
          <p:cNvGrpSpPr/>
          <p:nvPr/>
        </p:nvGrpSpPr>
        <p:grpSpPr>
          <a:xfrm>
            <a:off x="454963" y="93878"/>
            <a:ext cx="10641129" cy="914400"/>
            <a:chOff x="454963" y="93878"/>
            <a:chExt cx="10641129" cy="914400"/>
          </a:xfrm>
        </p:grpSpPr>
        <p:sp>
          <p:nvSpPr>
            <p:cNvPr id="10" name="AutoShape 10"/>
            <p:cNvSpPr/>
            <p:nvPr/>
          </p:nvSpPr>
          <p:spPr>
            <a:xfrm>
              <a:off x="454963" y="331168"/>
              <a:ext cx="84147" cy="84147"/>
            </a:xfrm>
            <a:prstGeom prst="ellipse">
              <a:avLst/>
            </a:prstGeom>
            <a:solidFill>
              <a:schemeClr val="accent1">
                <a:alpha val="100000"/>
              </a:schemeClr>
            </a:solidFill>
          </p:spPr>
        </p:sp>
        <p:sp>
          <p:nvSpPr>
            <p:cNvPr id="11" name="AutoShape 11"/>
            <p:cNvSpPr/>
            <p:nvPr/>
          </p:nvSpPr>
          <p:spPr>
            <a:xfrm>
              <a:off x="575049" y="337743"/>
              <a:ext cx="78137" cy="78137"/>
            </a:xfrm>
            <a:prstGeom prst="ellipse">
              <a:avLst/>
            </a:prstGeom>
            <a:solidFill>
              <a:schemeClr val="accent1">
                <a:alpha val="80000"/>
              </a:schemeClr>
            </a:solidFill>
          </p:spPr>
        </p:sp>
        <p:sp>
          <p:nvSpPr>
            <p:cNvPr id="12" name="AutoShape 12"/>
            <p:cNvSpPr/>
            <p:nvPr/>
          </p:nvSpPr>
          <p:spPr>
            <a:xfrm>
              <a:off x="689125" y="339460"/>
              <a:ext cx="74704" cy="74704"/>
            </a:xfrm>
            <a:prstGeom prst="ellipse">
              <a:avLst/>
            </a:prstGeom>
            <a:solidFill>
              <a:schemeClr val="accent1">
                <a:alpha val="60000"/>
              </a:schemeClr>
            </a:solidFill>
          </p:spPr>
        </p:sp>
        <p:sp>
          <p:nvSpPr>
            <p:cNvPr id="13" name="AutoShape 13"/>
            <p:cNvSpPr/>
            <p:nvPr/>
          </p:nvSpPr>
          <p:spPr>
            <a:xfrm>
              <a:off x="799768" y="348430"/>
              <a:ext cx="69238" cy="69238"/>
            </a:xfrm>
            <a:prstGeom prst="ellipse">
              <a:avLst/>
            </a:prstGeom>
            <a:solidFill>
              <a:schemeClr val="accent1">
                <a:alpha val="40000"/>
              </a:schemeClr>
            </a:solidFill>
          </p:spPr>
        </p:sp>
        <p:sp>
          <p:nvSpPr>
            <p:cNvPr id="14" name="AutoShape 14"/>
            <p:cNvSpPr/>
            <p:nvPr/>
          </p:nvSpPr>
          <p:spPr>
            <a:xfrm>
              <a:off x="904945" y="344297"/>
              <a:ext cx="65594" cy="65594"/>
            </a:xfrm>
            <a:prstGeom prst="ellipse">
              <a:avLst/>
            </a:prstGeom>
            <a:solidFill>
              <a:schemeClr val="accent1">
                <a:alpha val="20000"/>
              </a:schemeClr>
            </a:solidFill>
          </p:spPr>
        </p:sp>
        <p:sp>
          <p:nvSpPr>
            <p:cNvPr id="15" name="AutoShape 15"/>
            <p:cNvSpPr/>
            <p:nvPr/>
          </p:nvSpPr>
          <p:spPr>
            <a:xfrm>
              <a:off x="454963" y="448942"/>
              <a:ext cx="84147" cy="84147"/>
            </a:xfrm>
            <a:prstGeom prst="ellipse">
              <a:avLst/>
            </a:prstGeom>
            <a:solidFill>
              <a:schemeClr val="accent1">
                <a:alpha val="100000"/>
              </a:schemeClr>
            </a:solidFill>
          </p:spPr>
        </p:sp>
        <p:sp>
          <p:nvSpPr>
            <p:cNvPr id="16" name="AutoShape 16"/>
            <p:cNvSpPr/>
            <p:nvPr/>
          </p:nvSpPr>
          <p:spPr>
            <a:xfrm>
              <a:off x="575049" y="455517"/>
              <a:ext cx="78137" cy="78137"/>
            </a:xfrm>
            <a:prstGeom prst="ellipse">
              <a:avLst/>
            </a:prstGeom>
            <a:solidFill>
              <a:schemeClr val="accent1">
                <a:alpha val="80000"/>
              </a:schemeClr>
            </a:solidFill>
          </p:spPr>
        </p:sp>
        <p:sp>
          <p:nvSpPr>
            <p:cNvPr id="17" name="AutoShape 17"/>
            <p:cNvSpPr/>
            <p:nvPr/>
          </p:nvSpPr>
          <p:spPr>
            <a:xfrm>
              <a:off x="689125" y="457233"/>
              <a:ext cx="74704" cy="74704"/>
            </a:xfrm>
            <a:prstGeom prst="ellipse">
              <a:avLst/>
            </a:prstGeom>
            <a:solidFill>
              <a:schemeClr val="accent1">
                <a:alpha val="60000"/>
              </a:schemeClr>
            </a:solidFill>
          </p:spPr>
        </p:sp>
        <p:sp>
          <p:nvSpPr>
            <p:cNvPr id="18" name="AutoShape 18"/>
            <p:cNvSpPr/>
            <p:nvPr/>
          </p:nvSpPr>
          <p:spPr>
            <a:xfrm>
              <a:off x="799768" y="466203"/>
              <a:ext cx="69238" cy="69238"/>
            </a:xfrm>
            <a:prstGeom prst="ellipse">
              <a:avLst/>
            </a:prstGeom>
            <a:solidFill>
              <a:schemeClr val="accent1">
                <a:alpha val="40000"/>
              </a:schemeClr>
            </a:solidFill>
          </p:spPr>
        </p:sp>
        <p:sp>
          <p:nvSpPr>
            <p:cNvPr id="19" name="AutoShape 19"/>
            <p:cNvSpPr/>
            <p:nvPr/>
          </p:nvSpPr>
          <p:spPr>
            <a:xfrm>
              <a:off x="904945" y="462070"/>
              <a:ext cx="65594" cy="65594"/>
            </a:xfrm>
            <a:prstGeom prst="ellipse">
              <a:avLst/>
            </a:prstGeom>
            <a:solidFill>
              <a:schemeClr val="accent1">
                <a:alpha val="20000"/>
              </a:schemeClr>
            </a:solidFill>
          </p:spPr>
        </p:sp>
        <p:sp>
          <p:nvSpPr>
            <p:cNvPr id="20" name="AutoShape 20"/>
            <p:cNvSpPr/>
            <p:nvPr/>
          </p:nvSpPr>
          <p:spPr>
            <a:xfrm>
              <a:off x="454963" y="566715"/>
              <a:ext cx="84147" cy="84147"/>
            </a:xfrm>
            <a:prstGeom prst="ellipse">
              <a:avLst/>
            </a:prstGeom>
            <a:solidFill>
              <a:schemeClr val="accent1">
                <a:alpha val="100000"/>
              </a:schemeClr>
            </a:solidFill>
          </p:spPr>
        </p:sp>
        <p:sp>
          <p:nvSpPr>
            <p:cNvPr id="21" name="AutoShape 21"/>
            <p:cNvSpPr/>
            <p:nvPr/>
          </p:nvSpPr>
          <p:spPr>
            <a:xfrm>
              <a:off x="575049" y="573291"/>
              <a:ext cx="78137" cy="78137"/>
            </a:xfrm>
            <a:prstGeom prst="ellipse">
              <a:avLst/>
            </a:prstGeom>
            <a:solidFill>
              <a:schemeClr val="accent1">
                <a:alpha val="80000"/>
              </a:schemeClr>
            </a:solidFill>
          </p:spPr>
        </p:sp>
        <p:sp>
          <p:nvSpPr>
            <p:cNvPr id="22" name="AutoShape 22"/>
            <p:cNvSpPr/>
            <p:nvPr/>
          </p:nvSpPr>
          <p:spPr>
            <a:xfrm>
              <a:off x="689125" y="575007"/>
              <a:ext cx="74704" cy="74704"/>
            </a:xfrm>
            <a:prstGeom prst="ellipse">
              <a:avLst/>
            </a:prstGeom>
            <a:solidFill>
              <a:schemeClr val="accent1">
                <a:alpha val="60000"/>
              </a:schemeClr>
            </a:solidFill>
          </p:spPr>
        </p:sp>
        <p:sp>
          <p:nvSpPr>
            <p:cNvPr id="23" name="AutoShape 23"/>
            <p:cNvSpPr/>
            <p:nvPr/>
          </p:nvSpPr>
          <p:spPr>
            <a:xfrm>
              <a:off x="799768" y="583977"/>
              <a:ext cx="69238" cy="69238"/>
            </a:xfrm>
            <a:prstGeom prst="ellipse">
              <a:avLst/>
            </a:prstGeom>
            <a:solidFill>
              <a:schemeClr val="accent1">
                <a:alpha val="40000"/>
              </a:schemeClr>
            </a:solidFill>
          </p:spPr>
        </p:sp>
        <p:sp>
          <p:nvSpPr>
            <p:cNvPr id="24" name="AutoShape 24"/>
            <p:cNvSpPr/>
            <p:nvPr/>
          </p:nvSpPr>
          <p:spPr>
            <a:xfrm>
              <a:off x="904945" y="579844"/>
              <a:ext cx="65594" cy="65594"/>
            </a:xfrm>
            <a:prstGeom prst="ellipse">
              <a:avLst/>
            </a:prstGeom>
            <a:solidFill>
              <a:schemeClr val="accent1">
                <a:alpha val="20000"/>
              </a:schemeClr>
            </a:solidFill>
          </p:spPr>
        </p:sp>
        <p:sp>
          <p:nvSpPr>
            <p:cNvPr id="25" name="AutoShape 25"/>
            <p:cNvSpPr/>
            <p:nvPr/>
          </p:nvSpPr>
          <p:spPr>
            <a:xfrm>
              <a:off x="454963" y="684489"/>
              <a:ext cx="84147" cy="84147"/>
            </a:xfrm>
            <a:prstGeom prst="ellipse">
              <a:avLst/>
            </a:prstGeom>
            <a:solidFill>
              <a:schemeClr val="accent1">
                <a:alpha val="100000"/>
              </a:schemeClr>
            </a:solidFill>
          </p:spPr>
        </p:sp>
        <p:sp>
          <p:nvSpPr>
            <p:cNvPr id="26" name="AutoShape 26"/>
            <p:cNvSpPr/>
            <p:nvPr/>
          </p:nvSpPr>
          <p:spPr>
            <a:xfrm>
              <a:off x="575049" y="691064"/>
              <a:ext cx="78137" cy="78137"/>
            </a:xfrm>
            <a:prstGeom prst="ellipse">
              <a:avLst/>
            </a:prstGeom>
            <a:solidFill>
              <a:schemeClr val="accent1">
                <a:alpha val="80000"/>
              </a:schemeClr>
            </a:solidFill>
          </p:spPr>
        </p:sp>
        <p:sp>
          <p:nvSpPr>
            <p:cNvPr id="27" name="AutoShape 27"/>
            <p:cNvSpPr/>
            <p:nvPr/>
          </p:nvSpPr>
          <p:spPr>
            <a:xfrm>
              <a:off x="689125" y="692781"/>
              <a:ext cx="74704" cy="74704"/>
            </a:xfrm>
            <a:prstGeom prst="ellipse">
              <a:avLst/>
            </a:prstGeom>
            <a:solidFill>
              <a:schemeClr val="accent1">
                <a:alpha val="60000"/>
              </a:schemeClr>
            </a:solidFill>
          </p:spPr>
        </p:sp>
        <p:sp>
          <p:nvSpPr>
            <p:cNvPr id="28" name="AutoShape 28"/>
            <p:cNvSpPr/>
            <p:nvPr/>
          </p:nvSpPr>
          <p:spPr>
            <a:xfrm>
              <a:off x="799768" y="701751"/>
              <a:ext cx="69238" cy="69238"/>
            </a:xfrm>
            <a:prstGeom prst="ellipse">
              <a:avLst/>
            </a:prstGeom>
            <a:solidFill>
              <a:schemeClr val="accent1">
                <a:alpha val="40000"/>
              </a:schemeClr>
            </a:solidFill>
          </p:spPr>
        </p:sp>
        <p:sp>
          <p:nvSpPr>
            <p:cNvPr id="29" name="AutoShape 29"/>
            <p:cNvSpPr/>
            <p:nvPr/>
          </p:nvSpPr>
          <p:spPr>
            <a:xfrm>
              <a:off x="904945" y="697618"/>
              <a:ext cx="65594" cy="65594"/>
            </a:xfrm>
            <a:prstGeom prst="ellipse">
              <a:avLst/>
            </a:prstGeom>
            <a:solidFill>
              <a:schemeClr val="accent1">
                <a:alpha val="20000"/>
              </a:schemeClr>
            </a:solidFill>
          </p:spPr>
        </p:sp>
        <p:sp>
          <p:nvSpPr>
            <p:cNvPr id="30" name="TextBox 30"/>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解析知乎详情列表页</a:t>
              </a: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08</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代理功能模块</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576302" y="2035960"/>
            <a:ext cx="3553224" cy="1998628"/>
          </a:xfrm>
          <a:prstGeom prst="roundRect">
            <a:avLst/>
          </a:prstGeom>
          <a:solidFill>
            <a:schemeClr val="accent2">
              <a:alpha val="25000"/>
            </a:schemeClr>
          </a:solidFill>
        </p:spPr>
      </p:sp>
      <p:sp>
        <p:nvSpPr>
          <p:cNvPr id="3" name="AutoShape 3"/>
          <p:cNvSpPr/>
          <p:nvPr/>
        </p:nvSpPr>
        <p:spPr>
          <a:xfrm>
            <a:off x="3260531" y="3557475"/>
            <a:ext cx="656574" cy="127249"/>
          </a:xfrm>
          <a:prstGeom prst="roundRect">
            <a:avLst/>
          </a:prstGeom>
          <a:solidFill>
            <a:schemeClr val="accent1">
              <a:alpha val="100000"/>
            </a:schemeClr>
          </a:solidFill>
        </p:spPr>
      </p:sp>
      <p:sp>
        <p:nvSpPr>
          <p:cNvPr id="4" name="TextBox 4"/>
          <p:cNvSpPr txBox="1"/>
          <p:nvPr/>
        </p:nvSpPr>
        <p:spPr>
          <a:xfrm>
            <a:off x="2778017" y="247444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5" name="TextBox 5"/>
          <p:cNvSpPr txBox="1"/>
          <p:nvPr/>
        </p:nvSpPr>
        <p:spPr>
          <a:xfrm>
            <a:off x="801021" y="2433294"/>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Proxy(代理类)的定义</a:t>
            </a:r>
          </a:p>
        </p:txBody>
      </p:sp>
      <p:sp>
        <p:nvSpPr>
          <p:cNvPr id="6" name="AutoShape 6"/>
          <p:cNvSpPr/>
          <p:nvPr/>
        </p:nvSpPr>
        <p:spPr>
          <a:xfrm>
            <a:off x="4318541" y="2035960"/>
            <a:ext cx="3553224" cy="1998628"/>
          </a:xfrm>
          <a:prstGeom prst="roundRect">
            <a:avLst/>
          </a:prstGeom>
          <a:solidFill>
            <a:schemeClr val="accent2">
              <a:alpha val="25000"/>
            </a:schemeClr>
          </a:solidFill>
        </p:spPr>
      </p:sp>
      <p:sp>
        <p:nvSpPr>
          <p:cNvPr id="7" name="AutoShape 7"/>
          <p:cNvSpPr/>
          <p:nvPr/>
        </p:nvSpPr>
        <p:spPr>
          <a:xfrm>
            <a:off x="7002770" y="3557475"/>
            <a:ext cx="656574" cy="127249"/>
          </a:xfrm>
          <a:prstGeom prst="roundRect">
            <a:avLst/>
          </a:prstGeom>
          <a:solidFill>
            <a:schemeClr val="accent1">
              <a:alpha val="100000"/>
            </a:schemeClr>
          </a:solidFill>
        </p:spPr>
      </p:sp>
      <p:sp>
        <p:nvSpPr>
          <p:cNvPr id="8" name="TextBox 8"/>
          <p:cNvSpPr txBox="1"/>
          <p:nvPr/>
        </p:nvSpPr>
        <p:spPr>
          <a:xfrm>
            <a:off x="6502382" y="247444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9" name="TextBox 9"/>
          <p:cNvSpPr txBox="1"/>
          <p:nvPr/>
        </p:nvSpPr>
        <p:spPr>
          <a:xfrm>
            <a:off x="4502110" y="2433294"/>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为了提高代理的可重用性，同一个Proxy的请求速率会被限制。</a:t>
            </a:r>
          </a:p>
        </p:txBody>
      </p:sp>
      <p:sp>
        <p:nvSpPr>
          <p:cNvPr id="10" name="AutoShape 10"/>
          <p:cNvSpPr/>
          <p:nvPr/>
        </p:nvSpPr>
        <p:spPr>
          <a:xfrm>
            <a:off x="8060781" y="2035960"/>
            <a:ext cx="3553224" cy="1998628"/>
          </a:xfrm>
          <a:prstGeom prst="roundRect">
            <a:avLst/>
          </a:prstGeom>
          <a:solidFill>
            <a:schemeClr val="accent2">
              <a:alpha val="25000"/>
            </a:schemeClr>
          </a:solidFill>
        </p:spPr>
      </p:sp>
      <p:sp>
        <p:nvSpPr>
          <p:cNvPr id="11" name="AutoShape 11"/>
          <p:cNvSpPr/>
          <p:nvPr/>
        </p:nvSpPr>
        <p:spPr>
          <a:xfrm>
            <a:off x="10757202" y="3557475"/>
            <a:ext cx="656574" cy="127249"/>
          </a:xfrm>
          <a:prstGeom prst="roundRect">
            <a:avLst/>
          </a:prstGeom>
          <a:solidFill>
            <a:schemeClr val="accent1">
              <a:alpha val="100000"/>
            </a:schemeClr>
          </a:solidFill>
        </p:spPr>
      </p:sp>
      <p:sp>
        <p:nvSpPr>
          <p:cNvPr id="12" name="TextBox 12"/>
          <p:cNvSpPr txBox="1"/>
          <p:nvPr/>
        </p:nvSpPr>
        <p:spPr>
          <a:xfrm>
            <a:off x="10243446" y="247444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13" name="TextBox 13"/>
          <p:cNvSpPr txBox="1"/>
          <p:nvPr/>
        </p:nvSpPr>
        <p:spPr>
          <a:xfrm>
            <a:off x="8256542" y="2433294"/>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该类正是通过JDK中的DelayQueue(延时队列)来实现这一功能的。</a:t>
            </a:r>
          </a:p>
        </p:txBody>
      </p:sp>
      <p:sp>
        <p:nvSpPr>
          <p:cNvPr id="14" name="AutoShape 14"/>
          <p:cNvSpPr/>
          <p:nvPr/>
        </p:nvSpPr>
        <p:spPr>
          <a:xfrm>
            <a:off x="576302" y="4282090"/>
            <a:ext cx="3553224" cy="1998628"/>
          </a:xfrm>
          <a:prstGeom prst="roundRect">
            <a:avLst/>
          </a:prstGeom>
          <a:solidFill>
            <a:schemeClr val="accent2">
              <a:alpha val="25000"/>
            </a:schemeClr>
          </a:solidFill>
        </p:spPr>
      </p:sp>
      <p:sp>
        <p:nvSpPr>
          <p:cNvPr id="15" name="AutoShape 15"/>
          <p:cNvSpPr/>
          <p:nvPr/>
        </p:nvSpPr>
        <p:spPr>
          <a:xfrm>
            <a:off x="3260531" y="5817193"/>
            <a:ext cx="656574" cy="127249"/>
          </a:xfrm>
          <a:prstGeom prst="roundRect">
            <a:avLst/>
          </a:prstGeom>
          <a:solidFill>
            <a:schemeClr val="accent1">
              <a:alpha val="100000"/>
            </a:schemeClr>
          </a:solidFill>
        </p:spPr>
      </p:sp>
      <p:sp>
        <p:nvSpPr>
          <p:cNvPr id="16" name="TextBox 16"/>
          <p:cNvSpPr txBox="1"/>
          <p:nvPr/>
        </p:nvSpPr>
        <p:spPr>
          <a:xfrm>
            <a:off x="2758967" y="472057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17" name="TextBox 17"/>
          <p:cNvSpPr txBox="1"/>
          <p:nvPr/>
        </p:nvSpPr>
        <p:spPr>
          <a:xfrm>
            <a:off x="801021" y="4679425"/>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DelayQueue队列的元素必须实现Delayed接口。</a:t>
            </a:r>
          </a:p>
        </p:txBody>
      </p:sp>
      <p:sp>
        <p:nvSpPr>
          <p:cNvPr id="18" name="AutoShape 18"/>
          <p:cNvSpPr/>
          <p:nvPr/>
        </p:nvSpPr>
        <p:spPr>
          <a:xfrm>
            <a:off x="4318541" y="4282090"/>
            <a:ext cx="3553224" cy="1998628"/>
          </a:xfrm>
          <a:prstGeom prst="roundRect">
            <a:avLst/>
          </a:prstGeom>
          <a:solidFill>
            <a:schemeClr val="accent2">
              <a:alpha val="25000"/>
            </a:schemeClr>
          </a:solidFill>
        </p:spPr>
      </p:sp>
      <p:sp>
        <p:nvSpPr>
          <p:cNvPr id="19" name="AutoShape 19"/>
          <p:cNvSpPr/>
          <p:nvPr/>
        </p:nvSpPr>
        <p:spPr>
          <a:xfrm>
            <a:off x="7002770" y="5817193"/>
            <a:ext cx="656574" cy="127249"/>
          </a:xfrm>
          <a:prstGeom prst="roundRect">
            <a:avLst/>
          </a:prstGeom>
          <a:solidFill>
            <a:schemeClr val="accent1">
              <a:alpha val="100000"/>
            </a:schemeClr>
          </a:solidFill>
        </p:spPr>
      </p:sp>
      <p:sp>
        <p:nvSpPr>
          <p:cNvPr id="20" name="TextBox 20"/>
          <p:cNvSpPr txBox="1"/>
          <p:nvPr/>
        </p:nvSpPr>
        <p:spPr>
          <a:xfrm>
            <a:off x="6501206" y="472057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21" name="TextBox 21"/>
          <p:cNvSpPr txBox="1"/>
          <p:nvPr/>
        </p:nvSpPr>
        <p:spPr>
          <a:xfrm>
            <a:off x="4502110" y="4679425"/>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在这个类中增加了一些额外的属性，用于统计代理的一些请求信息。</a:t>
            </a:r>
          </a:p>
        </p:txBody>
      </p:sp>
      <p:sp>
        <p:nvSpPr>
          <p:cNvPr id="22" name="AutoShape 22"/>
          <p:cNvSpPr/>
          <p:nvPr/>
        </p:nvSpPr>
        <p:spPr>
          <a:xfrm>
            <a:off x="8060781" y="4282090"/>
            <a:ext cx="3553224" cy="1998628"/>
          </a:xfrm>
          <a:prstGeom prst="roundRect">
            <a:avLst/>
          </a:prstGeom>
          <a:solidFill>
            <a:schemeClr val="accent2">
              <a:alpha val="25000"/>
            </a:schemeClr>
          </a:solidFill>
        </p:spPr>
      </p:sp>
      <p:sp>
        <p:nvSpPr>
          <p:cNvPr id="23" name="AutoShape 23"/>
          <p:cNvSpPr/>
          <p:nvPr/>
        </p:nvSpPr>
        <p:spPr>
          <a:xfrm>
            <a:off x="10757202" y="5817193"/>
            <a:ext cx="656574" cy="127249"/>
          </a:xfrm>
          <a:prstGeom prst="roundRect">
            <a:avLst/>
          </a:prstGeom>
          <a:solidFill>
            <a:schemeClr val="accent1">
              <a:alpha val="100000"/>
            </a:schemeClr>
          </a:solidFill>
        </p:spPr>
      </p:sp>
      <p:sp>
        <p:nvSpPr>
          <p:cNvPr id="24" name="TextBox 24"/>
          <p:cNvSpPr txBox="1"/>
          <p:nvPr/>
        </p:nvSpPr>
        <p:spPr>
          <a:xfrm>
            <a:off x="10243446" y="4720573"/>
            <a:ext cx="1581150" cy="1600200"/>
          </a:xfrm>
          <a:prstGeom prst="rect">
            <a:avLst/>
          </a:prstGeom>
        </p:spPr>
        <p:txBody>
          <a:bodyPr vert="horz" wrap="square" lIns="123825" tIns="123825" rIns="57150" bIns="123825" rtlCol="0" anchor="t" anchorCtr="0">
            <a:spAutoFit/>
          </a:bodyPr>
          <a:lstStyle/>
          <a:p>
            <a:pPr algn="ctr">
              <a:lnSpc>
                <a:spcPct val="186000"/>
              </a:lnSpc>
              <a:spcBef>
                <a:spcPts val="450"/>
              </a:spcBef>
            </a:pPr>
            <a:r>
              <a:rPr lang="en-US" sz="4575"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25" name="TextBox 25"/>
          <p:cNvSpPr txBox="1"/>
          <p:nvPr/>
        </p:nvSpPr>
        <p:spPr>
          <a:xfrm>
            <a:off x="8256542" y="4679425"/>
            <a:ext cx="25050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便于对代理进行打分。</a:t>
            </a:r>
          </a:p>
        </p:txBody>
      </p:sp>
      <p:grpSp>
        <p:nvGrpSpPr>
          <p:cNvPr id="26" name="Group 26"/>
          <p:cNvGrpSpPr/>
          <p:nvPr/>
        </p:nvGrpSpPr>
        <p:grpSpPr>
          <a:xfrm>
            <a:off x="454963" y="93878"/>
            <a:ext cx="10641129" cy="914400"/>
            <a:chOff x="454963" y="93878"/>
            <a:chExt cx="10641129" cy="914400"/>
          </a:xfrm>
        </p:grpSpPr>
        <p:sp>
          <p:nvSpPr>
            <p:cNvPr id="27" name="AutoShape 27"/>
            <p:cNvSpPr/>
            <p:nvPr/>
          </p:nvSpPr>
          <p:spPr>
            <a:xfrm>
              <a:off x="454963" y="331168"/>
              <a:ext cx="84147" cy="84147"/>
            </a:xfrm>
            <a:prstGeom prst="ellipse">
              <a:avLst/>
            </a:prstGeom>
            <a:solidFill>
              <a:schemeClr val="accent1">
                <a:alpha val="100000"/>
              </a:schemeClr>
            </a:solidFill>
          </p:spPr>
        </p:sp>
        <p:sp>
          <p:nvSpPr>
            <p:cNvPr id="28" name="AutoShape 28"/>
            <p:cNvSpPr/>
            <p:nvPr/>
          </p:nvSpPr>
          <p:spPr>
            <a:xfrm>
              <a:off x="575049" y="337743"/>
              <a:ext cx="78137" cy="78137"/>
            </a:xfrm>
            <a:prstGeom prst="ellipse">
              <a:avLst/>
            </a:prstGeom>
            <a:solidFill>
              <a:schemeClr val="accent1">
                <a:alpha val="80000"/>
              </a:schemeClr>
            </a:solidFill>
          </p:spPr>
        </p:sp>
        <p:sp>
          <p:nvSpPr>
            <p:cNvPr id="29" name="AutoShape 29"/>
            <p:cNvSpPr/>
            <p:nvPr/>
          </p:nvSpPr>
          <p:spPr>
            <a:xfrm>
              <a:off x="689125" y="339460"/>
              <a:ext cx="74704" cy="74704"/>
            </a:xfrm>
            <a:prstGeom prst="ellipse">
              <a:avLst/>
            </a:prstGeom>
            <a:solidFill>
              <a:schemeClr val="accent1">
                <a:alpha val="60000"/>
              </a:schemeClr>
            </a:solidFill>
          </p:spPr>
        </p:sp>
        <p:sp>
          <p:nvSpPr>
            <p:cNvPr id="30" name="AutoShape 30"/>
            <p:cNvSpPr/>
            <p:nvPr/>
          </p:nvSpPr>
          <p:spPr>
            <a:xfrm>
              <a:off x="799768" y="348430"/>
              <a:ext cx="69238" cy="69238"/>
            </a:xfrm>
            <a:prstGeom prst="ellipse">
              <a:avLst/>
            </a:prstGeom>
            <a:solidFill>
              <a:schemeClr val="accent1">
                <a:alpha val="40000"/>
              </a:schemeClr>
            </a:solidFill>
          </p:spPr>
        </p:sp>
        <p:sp>
          <p:nvSpPr>
            <p:cNvPr id="31" name="AutoShape 31"/>
            <p:cNvSpPr/>
            <p:nvPr/>
          </p:nvSpPr>
          <p:spPr>
            <a:xfrm>
              <a:off x="904945" y="344297"/>
              <a:ext cx="65594" cy="65594"/>
            </a:xfrm>
            <a:prstGeom prst="ellipse">
              <a:avLst/>
            </a:prstGeom>
            <a:solidFill>
              <a:schemeClr val="accent1">
                <a:alpha val="20000"/>
              </a:schemeClr>
            </a:solidFill>
          </p:spPr>
        </p:sp>
        <p:sp>
          <p:nvSpPr>
            <p:cNvPr id="32" name="AutoShape 32"/>
            <p:cNvSpPr/>
            <p:nvPr/>
          </p:nvSpPr>
          <p:spPr>
            <a:xfrm>
              <a:off x="454963" y="448942"/>
              <a:ext cx="84147" cy="84147"/>
            </a:xfrm>
            <a:prstGeom prst="ellipse">
              <a:avLst/>
            </a:prstGeom>
            <a:solidFill>
              <a:schemeClr val="accent1">
                <a:alpha val="100000"/>
              </a:schemeClr>
            </a:solidFill>
          </p:spPr>
        </p:sp>
        <p:sp>
          <p:nvSpPr>
            <p:cNvPr id="33" name="AutoShape 33"/>
            <p:cNvSpPr/>
            <p:nvPr/>
          </p:nvSpPr>
          <p:spPr>
            <a:xfrm>
              <a:off x="575049" y="455517"/>
              <a:ext cx="78137" cy="78137"/>
            </a:xfrm>
            <a:prstGeom prst="ellipse">
              <a:avLst/>
            </a:prstGeom>
            <a:solidFill>
              <a:schemeClr val="accent1">
                <a:alpha val="80000"/>
              </a:schemeClr>
            </a:solidFill>
          </p:spPr>
        </p:sp>
        <p:sp>
          <p:nvSpPr>
            <p:cNvPr id="34" name="AutoShape 34"/>
            <p:cNvSpPr/>
            <p:nvPr/>
          </p:nvSpPr>
          <p:spPr>
            <a:xfrm>
              <a:off x="689125" y="457233"/>
              <a:ext cx="74704" cy="74704"/>
            </a:xfrm>
            <a:prstGeom prst="ellipse">
              <a:avLst/>
            </a:prstGeom>
            <a:solidFill>
              <a:schemeClr val="accent1">
                <a:alpha val="60000"/>
              </a:schemeClr>
            </a:solidFill>
          </p:spPr>
        </p:sp>
        <p:sp>
          <p:nvSpPr>
            <p:cNvPr id="35" name="AutoShape 35"/>
            <p:cNvSpPr/>
            <p:nvPr/>
          </p:nvSpPr>
          <p:spPr>
            <a:xfrm>
              <a:off x="799768" y="466203"/>
              <a:ext cx="69238" cy="69238"/>
            </a:xfrm>
            <a:prstGeom prst="ellipse">
              <a:avLst/>
            </a:prstGeom>
            <a:solidFill>
              <a:schemeClr val="accent1">
                <a:alpha val="40000"/>
              </a:schemeClr>
            </a:solidFill>
          </p:spPr>
        </p:sp>
        <p:sp>
          <p:nvSpPr>
            <p:cNvPr id="36" name="AutoShape 36"/>
            <p:cNvSpPr/>
            <p:nvPr/>
          </p:nvSpPr>
          <p:spPr>
            <a:xfrm>
              <a:off x="904945" y="462070"/>
              <a:ext cx="65594" cy="65594"/>
            </a:xfrm>
            <a:prstGeom prst="ellipse">
              <a:avLst/>
            </a:prstGeom>
            <a:solidFill>
              <a:schemeClr val="accent1">
                <a:alpha val="20000"/>
              </a:schemeClr>
            </a:solidFill>
          </p:spPr>
        </p:sp>
        <p:sp>
          <p:nvSpPr>
            <p:cNvPr id="37" name="AutoShape 37"/>
            <p:cNvSpPr/>
            <p:nvPr/>
          </p:nvSpPr>
          <p:spPr>
            <a:xfrm>
              <a:off x="454963" y="566715"/>
              <a:ext cx="84147" cy="84147"/>
            </a:xfrm>
            <a:prstGeom prst="ellipse">
              <a:avLst/>
            </a:prstGeom>
            <a:solidFill>
              <a:schemeClr val="accent1">
                <a:alpha val="100000"/>
              </a:schemeClr>
            </a:solidFill>
          </p:spPr>
        </p:sp>
        <p:sp>
          <p:nvSpPr>
            <p:cNvPr id="38" name="AutoShape 38"/>
            <p:cNvSpPr/>
            <p:nvPr/>
          </p:nvSpPr>
          <p:spPr>
            <a:xfrm>
              <a:off x="575049" y="573291"/>
              <a:ext cx="78137" cy="78137"/>
            </a:xfrm>
            <a:prstGeom prst="ellipse">
              <a:avLst/>
            </a:prstGeom>
            <a:solidFill>
              <a:schemeClr val="accent1">
                <a:alpha val="80000"/>
              </a:schemeClr>
            </a:solidFill>
          </p:spPr>
        </p:sp>
        <p:sp>
          <p:nvSpPr>
            <p:cNvPr id="39" name="AutoShape 39"/>
            <p:cNvSpPr/>
            <p:nvPr/>
          </p:nvSpPr>
          <p:spPr>
            <a:xfrm>
              <a:off x="689125" y="575007"/>
              <a:ext cx="74704" cy="74704"/>
            </a:xfrm>
            <a:prstGeom prst="ellipse">
              <a:avLst/>
            </a:prstGeom>
            <a:solidFill>
              <a:schemeClr val="accent1">
                <a:alpha val="60000"/>
              </a:schemeClr>
            </a:solidFill>
          </p:spPr>
        </p:sp>
        <p:sp>
          <p:nvSpPr>
            <p:cNvPr id="40" name="AutoShape 40"/>
            <p:cNvSpPr/>
            <p:nvPr/>
          </p:nvSpPr>
          <p:spPr>
            <a:xfrm>
              <a:off x="799768" y="583977"/>
              <a:ext cx="69238" cy="69238"/>
            </a:xfrm>
            <a:prstGeom prst="ellipse">
              <a:avLst/>
            </a:prstGeom>
            <a:solidFill>
              <a:schemeClr val="accent1">
                <a:alpha val="40000"/>
              </a:schemeClr>
            </a:solidFill>
          </p:spPr>
        </p:sp>
        <p:sp>
          <p:nvSpPr>
            <p:cNvPr id="41" name="AutoShape 41"/>
            <p:cNvSpPr/>
            <p:nvPr/>
          </p:nvSpPr>
          <p:spPr>
            <a:xfrm>
              <a:off x="904945" y="579844"/>
              <a:ext cx="65594" cy="65594"/>
            </a:xfrm>
            <a:prstGeom prst="ellipse">
              <a:avLst/>
            </a:prstGeom>
            <a:solidFill>
              <a:schemeClr val="accent1">
                <a:alpha val="20000"/>
              </a:schemeClr>
            </a:solidFill>
          </p:spPr>
        </p:sp>
        <p:sp>
          <p:nvSpPr>
            <p:cNvPr id="42" name="AutoShape 42"/>
            <p:cNvSpPr/>
            <p:nvPr/>
          </p:nvSpPr>
          <p:spPr>
            <a:xfrm>
              <a:off x="454963" y="684489"/>
              <a:ext cx="84147" cy="84147"/>
            </a:xfrm>
            <a:prstGeom prst="ellipse">
              <a:avLst/>
            </a:prstGeom>
            <a:solidFill>
              <a:schemeClr val="accent1">
                <a:alpha val="100000"/>
              </a:schemeClr>
            </a:solidFill>
          </p:spPr>
        </p:sp>
        <p:sp>
          <p:nvSpPr>
            <p:cNvPr id="43" name="AutoShape 43"/>
            <p:cNvSpPr/>
            <p:nvPr/>
          </p:nvSpPr>
          <p:spPr>
            <a:xfrm>
              <a:off x="575049" y="691064"/>
              <a:ext cx="78137" cy="78137"/>
            </a:xfrm>
            <a:prstGeom prst="ellipse">
              <a:avLst/>
            </a:prstGeom>
            <a:solidFill>
              <a:schemeClr val="accent1">
                <a:alpha val="80000"/>
              </a:schemeClr>
            </a:solidFill>
          </p:spPr>
        </p:sp>
        <p:sp>
          <p:nvSpPr>
            <p:cNvPr id="44" name="AutoShape 44"/>
            <p:cNvSpPr/>
            <p:nvPr/>
          </p:nvSpPr>
          <p:spPr>
            <a:xfrm>
              <a:off x="689125" y="692781"/>
              <a:ext cx="74704" cy="74704"/>
            </a:xfrm>
            <a:prstGeom prst="ellipse">
              <a:avLst/>
            </a:prstGeom>
            <a:solidFill>
              <a:schemeClr val="accent1">
                <a:alpha val="60000"/>
              </a:schemeClr>
            </a:solidFill>
          </p:spPr>
        </p:sp>
        <p:sp>
          <p:nvSpPr>
            <p:cNvPr id="45" name="AutoShape 45"/>
            <p:cNvSpPr/>
            <p:nvPr/>
          </p:nvSpPr>
          <p:spPr>
            <a:xfrm>
              <a:off x="799768" y="701751"/>
              <a:ext cx="69238" cy="69238"/>
            </a:xfrm>
            <a:prstGeom prst="ellipse">
              <a:avLst/>
            </a:prstGeom>
            <a:solidFill>
              <a:schemeClr val="accent1">
                <a:alpha val="40000"/>
              </a:schemeClr>
            </a:solidFill>
          </p:spPr>
        </p:sp>
        <p:sp>
          <p:nvSpPr>
            <p:cNvPr id="46" name="AutoShape 46"/>
            <p:cNvSpPr/>
            <p:nvPr/>
          </p:nvSpPr>
          <p:spPr>
            <a:xfrm>
              <a:off x="904945" y="697618"/>
              <a:ext cx="65594" cy="65594"/>
            </a:xfrm>
            <a:prstGeom prst="ellipse">
              <a:avLst/>
            </a:prstGeom>
            <a:solidFill>
              <a:schemeClr val="accent1">
                <a:alpha val="20000"/>
              </a:schemeClr>
            </a:solidFill>
          </p:spPr>
        </p:sp>
        <p:sp>
          <p:nvSpPr>
            <p:cNvPr id="47" name="TextBox 4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代理功能模块初始化</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992337" y="2672075"/>
            <a:ext cx="2207272" cy="2207272"/>
          </a:xfrm>
          <a:prstGeom prst="ellipse">
            <a:avLst/>
          </a:prstGeom>
          <a:solidFill>
            <a:schemeClr val="accent1">
              <a:alpha val="100000"/>
            </a:schemeClr>
          </a:solidFill>
        </p:spPr>
      </p:sp>
      <p:sp>
        <p:nvSpPr>
          <p:cNvPr id="3" name="TextBox 3"/>
          <p:cNvSpPr txBox="1"/>
          <p:nvPr/>
        </p:nvSpPr>
        <p:spPr>
          <a:xfrm>
            <a:off x="376903" y="1099688"/>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7334724" y="1099688"/>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04</a:t>
            </a:r>
          </a:p>
        </p:txBody>
      </p:sp>
      <p:sp>
        <p:nvSpPr>
          <p:cNvPr id="5" name="TextBox 5"/>
          <p:cNvSpPr txBox="1"/>
          <p:nvPr/>
        </p:nvSpPr>
        <p:spPr>
          <a:xfrm>
            <a:off x="7334724" y="2964493"/>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05</a:t>
            </a:r>
          </a:p>
        </p:txBody>
      </p:sp>
      <p:sp>
        <p:nvSpPr>
          <p:cNvPr id="6" name="TextBox 6"/>
          <p:cNvSpPr txBox="1"/>
          <p:nvPr/>
        </p:nvSpPr>
        <p:spPr>
          <a:xfrm>
            <a:off x="7334724" y="4921535"/>
            <a:ext cx="4495800"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06</a:t>
            </a:r>
          </a:p>
        </p:txBody>
      </p:sp>
      <p:sp>
        <p:nvSpPr>
          <p:cNvPr id="7" name="TextBox 7"/>
          <p:cNvSpPr txBox="1"/>
          <p:nvPr/>
        </p:nvSpPr>
        <p:spPr>
          <a:xfrm>
            <a:off x="376903" y="4921535"/>
            <a:ext cx="4410075" cy="638175"/>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950" b="1">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8" name="TextBox 8"/>
          <p:cNvSpPr txBox="1"/>
          <p:nvPr/>
        </p:nvSpPr>
        <p:spPr>
          <a:xfrm>
            <a:off x="376903" y="2964493"/>
            <a:ext cx="4352925" cy="609600"/>
          </a:xfrm>
          <a:prstGeom prst="rect">
            <a:avLst/>
          </a:prstGeom>
        </p:spPr>
        <p:txBody>
          <a:bodyPr vert="horz" wrap="square" lIns="123825" tIns="123825" rIns="57150" bIns="123825" rtlCol="0" anchor="t" anchorCtr="0">
            <a:spAutoFit/>
          </a:bodyPr>
          <a:lstStyle/>
          <a:p>
            <a:pPr>
              <a:lnSpc>
                <a:spcPct val="125000"/>
              </a:lnSpc>
              <a:spcBef>
                <a:spcPts val="450"/>
              </a:spcBef>
            </a:pPr>
            <a:r>
              <a:rPr lang="en-US" sz="1800" b="1">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9" name="TextBox 9"/>
          <p:cNvSpPr txBox="1"/>
          <p:nvPr/>
        </p:nvSpPr>
        <p:spPr>
          <a:xfrm>
            <a:off x="376903"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爬虫初始化获取有用代理是一个比较耗时的过程，经常会导致前期爬取速度非常慢。</a:t>
            </a:r>
          </a:p>
        </p:txBody>
      </p:sp>
      <p:sp>
        <p:nvSpPr>
          <p:cNvPr id="10" name="TextBox 10"/>
          <p:cNvSpPr txBox="1"/>
          <p:nvPr/>
        </p:nvSpPr>
        <p:spPr>
          <a:xfrm>
            <a:off x="376903"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为了解决这个问题，需要让爬虫快速启动，并且能很快地爬取。</a:t>
            </a:r>
          </a:p>
        </p:txBody>
      </p:sp>
      <p:sp>
        <p:nvSpPr>
          <p:cNvPr id="11" name="TextBox 11"/>
          <p:cNvSpPr txBox="1"/>
          <p:nvPr/>
        </p:nvSpPr>
        <p:spPr>
          <a:xfrm>
            <a:off x="376903"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在爬取数据过程中，每隔一段时间把代理序列化至文件，然后每次启动文件再将代理反序列化至内存中。</a:t>
            </a:r>
          </a:p>
        </p:txBody>
      </p:sp>
      <p:sp>
        <p:nvSpPr>
          <p:cNvPr id="12" name="TextBox 12"/>
          <p:cNvSpPr txBox="1"/>
          <p:nvPr/>
        </p:nvSpPr>
        <p:spPr>
          <a:xfrm>
            <a:off x="7334724" y="1462400"/>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如果代理在最近1小时内使用它，则直接使用。</a:t>
            </a:r>
          </a:p>
        </p:txBody>
      </p:sp>
      <p:sp>
        <p:nvSpPr>
          <p:cNvPr id="13" name="TextBox 13"/>
          <p:cNvSpPr txBox="1"/>
          <p:nvPr/>
        </p:nvSpPr>
        <p:spPr>
          <a:xfrm>
            <a:off x="7334724" y="3348767"/>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选择1小时作为超时时间是因为目前网上公开的免费代理大多都有一个特点——使用的时效特别短。</a:t>
            </a:r>
          </a:p>
        </p:txBody>
      </p:sp>
      <p:sp>
        <p:nvSpPr>
          <p:cNvPr id="14" name="TextBox 14"/>
          <p:cNvSpPr txBox="1"/>
          <p:nvPr/>
        </p:nvSpPr>
        <p:spPr>
          <a:xfrm>
            <a:off x="7334724" y="5308631"/>
            <a:ext cx="4486275" cy="1209675"/>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能在一小时后还能使用的代理非常少。</a:t>
            </a:r>
          </a:p>
        </p:txBody>
      </p:sp>
      <p:sp>
        <p:nvSpPr>
          <p:cNvPr id="15" name="Freeform 15"/>
          <p:cNvSpPr/>
          <p:nvPr/>
        </p:nvSpPr>
        <p:spPr>
          <a:xfrm>
            <a:off x="5496912" y="3176650"/>
            <a:ext cx="1198122" cy="1198122"/>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grpSp>
        <p:nvGrpSpPr>
          <p:cNvPr id="16" name="Group 16"/>
          <p:cNvGrpSpPr/>
          <p:nvPr/>
        </p:nvGrpSpPr>
        <p:grpSpPr>
          <a:xfrm>
            <a:off x="454963" y="93878"/>
            <a:ext cx="10641129" cy="914400"/>
            <a:chOff x="454963" y="93878"/>
            <a:chExt cx="10641129" cy="914400"/>
          </a:xfrm>
        </p:grpSpPr>
        <p:sp>
          <p:nvSpPr>
            <p:cNvPr id="17" name="AutoShape 17"/>
            <p:cNvSpPr/>
            <p:nvPr/>
          </p:nvSpPr>
          <p:spPr>
            <a:xfrm>
              <a:off x="454963" y="331168"/>
              <a:ext cx="84147" cy="84147"/>
            </a:xfrm>
            <a:prstGeom prst="ellipse">
              <a:avLst/>
            </a:prstGeom>
            <a:solidFill>
              <a:schemeClr val="accent1">
                <a:alpha val="100000"/>
              </a:schemeClr>
            </a:solidFill>
          </p:spPr>
        </p:sp>
        <p:sp>
          <p:nvSpPr>
            <p:cNvPr id="18" name="AutoShape 18"/>
            <p:cNvSpPr/>
            <p:nvPr/>
          </p:nvSpPr>
          <p:spPr>
            <a:xfrm>
              <a:off x="575049" y="337743"/>
              <a:ext cx="78137" cy="78137"/>
            </a:xfrm>
            <a:prstGeom prst="ellipse">
              <a:avLst/>
            </a:prstGeom>
            <a:solidFill>
              <a:schemeClr val="accent1">
                <a:alpha val="80000"/>
              </a:schemeClr>
            </a:solidFill>
          </p:spPr>
        </p:sp>
        <p:sp>
          <p:nvSpPr>
            <p:cNvPr id="19" name="AutoShape 19"/>
            <p:cNvSpPr/>
            <p:nvPr/>
          </p:nvSpPr>
          <p:spPr>
            <a:xfrm>
              <a:off x="689125" y="339460"/>
              <a:ext cx="74704" cy="74704"/>
            </a:xfrm>
            <a:prstGeom prst="ellipse">
              <a:avLst/>
            </a:prstGeom>
            <a:solidFill>
              <a:schemeClr val="accent1">
                <a:alpha val="60000"/>
              </a:schemeClr>
            </a:solidFill>
          </p:spPr>
        </p:sp>
        <p:sp>
          <p:nvSpPr>
            <p:cNvPr id="20" name="AutoShape 20"/>
            <p:cNvSpPr/>
            <p:nvPr/>
          </p:nvSpPr>
          <p:spPr>
            <a:xfrm>
              <a:off x="799768" y="348430"/>
              <a:ext cx="69238" cy="69238"/>
            </a:xfrm>
            <a:prstGeom prst="ellipse">
              <a:avLst/>
            </a:prstGeom>
            <a:solidFill>
              <a:schemeClr val="accent1">
                <a:alpha val="40000"/>
              </a:schemeClr>
            </a:solidFill>
          </p:spPr>
        </p:sp>
        <p:sp>
          <p:nvSpPr>
            <p:cNvPr id="21" name="AutoShape 21"/>
            <p:cNvSpPr/>
            <p:nvPr/>
          </p:nvSpPr>
          <p:spPr>
            <a:xfrm>
              <a:off x="904945" y="344297"/>
              <a:ext cx="65594" cy="65594"/>
            </a:xfrm>
            <a:prstGeom prst="ellipse">
              <a:avLst/>
            </a:prstGeom>
            <a:solidFill>
              <a:schemeClr val="accent1">
                <a:alpha val="20000"/>
              </a:schemeClr>
            </a:solidFill>
          </p:spPr>
        </p:sp>
        <p:sp>
          <p:nvSpPr>
            <p:cNvPr id="22" name="AutoShape 22"/>
            <p:cNvSpPr/>
            <p:nvPr/>
          </p:nvSpPr>
          <p:spPr>
            <a:xfrm>
              <a:off x="454963" y="448942"/>
              <a:ext cx="84147" cy="84147"/>
            </a:xfrm>
            <a:prstGeom prst="ellipse">
              <a:avLst/>
            </a:prstGeom>
            <a:solidFill>
              <a:schemeClr val="accent1">
                <a:alpha val="100000"/>
              </a:schemeClr>
            </a:solidFill>
          </p:spPr>
        </p:sp>
        <p:sp>
          <p:nvSpPr>
            <p:cNvPr id="23" name="AutoShape 23"/>
            <p:cNvSpPr/>
            <p:nvPr/>
          </p:nvSpPr>
          <p:spPr>
            <a:xfrm>
              <a:off x="575049" y="455517"/>
              <a:ext cx="78137" cy="78137"/>
            </a:xfrm>
            <a:prstGeom prst="ellipse">
              <a:avLst/>
            </a:prstGeom>
            <a:solidFill>
              <a:schemeClr val="accent1">
                <a:alpha val="80000"/>
              </a:schemeClr>
            </a:solidFill>
          </p:spPr>
        </p:sp>
        <p:sp>
          <p:nvSpPr>
            <p:cNvPr id="24" name="AutoShape 24"/>
            <p:cNvSpPr/>
            <p:nvPr/>
          </p:nvSpPr>
          <p:spPr>
            <a:xfrm>
              <a:off x="689125" y="457233"/>
              <a:ext cx="74704" cy="74704"/>
            </a:xfrm>
            <a:prstGeom prst="ellipse">
              <a:avLst/>
            </a:prstGeom>
            <a:solidFill>
              <a:schemeClr val="accent1">
                <a:alpha val="60000"/>
              </a:schemeClr>
            </a:solidFill>
          </p:spPr>
        </p:sp>
        <p:sp>
          <p:nvSpPr>
            <p:cNvPr id="25" name="AutoShape 25"/>
            <p:cNvSpPr/>
            <p:nvPr/>
          </p:nvSpPr>
          <p:spPr>
            <a:xfrm>
              <a:off x="799768" y="466203"/>
              <a:ext cx="69238" cy="69238"/>
            </a:xfrm>
            <a:prstGeom prst="ellipse">
              <a:avLst/>
            </a:prstGeom>
            <a:solidFill>
              <a:schemeClr val="accent1">
                <a:alpha val="40000"/>
              </a:schemeClr>
            </a:solidFill>
          </p:spPr>
        </p:sp>
        <p:sp>
          <p:nvSpPr>
            <p:cNvPr id="26" name="AutoShape 26"/>
            <p:cNvSpPr/>
            <p:nvPr/>
          </p:nvSpPr>
          <p:spPr>
            <a:xfrm>
              <a:off x="904945" y="462070"/>
              <a:ext cx="65594" cy="65594"/>
            </a:xfrm>
            <a:prstGeom prst="ellipse">
              <a:avLst/>
            </a:prstGeom>
            <a:solidFill>
              <a:schemeClr val="accent1">
                <a:alpha val="20000"/>
              </a:schemeClr>
            </a:solidFill>
          </p:spPr>
        </p:sp>
        <p:sp>
          <p:nvSpPr>
            <p:cNvPr id="27" name="AutoShape 27"/>
            <p:cNvSpPr/>
            <p:nvPr/>
          </p:nvSpPr>
          <p:spPr>
            <a:xfrm>
              <a:off x="454963" y="566715"/>
              <a:ext cx="84147" cy="84147"/>
            </a:xfrm>
            <a:prstGeom prst="ellipse">
              <a:avLst/>
            </a:prstGeom>
            <a:solidFill>
              <a:schemeClr val="accent1">
                <a:alpha val="100000"/>
              </a:schemeClr>
            </a:solidFill>
          </p:spPr>
        </p:sp>
        <p:sp>
          <p:nvSpPr>
            <p:cNvPr id="28" name="AutoShape 28"/>
            <p:cNvSpPr/>
            <p:nvPr/>
          </p:nvSpPr>
          <p:spPr>
            <a:xfrm>
              <a:off x="575049" y="573291"/>
              <a:ext cx="78137" cy="78137"/>
            </a:xfrm>
            <a:prstGeom prst="ellipse">
              <a:avLst/>
            </a:prstGeom>
            <a:solidFill>
              <a:schemeClr val="accent1">
                <a:alpha val="80000"/>
              </a:schemeClr>
            </a:solidFill>
          </p:spPr>
        </p:sp>
        <p:sp>
          <p:nvSpPr>
            <p:cNvPr id="29" name="AutoShape 29"/>
            <p:cNvSpPr/>
            <p:nvPr/>
          </p:nvSpPr>
          <p:spPr>
            <a:xfrm>
              <a:off x="689125" y="575007"/>
              <a:ext cx="74704" cy="74704"/>
            </a:xfrm>
            <a:prstGeom prst="ellipse">
              <a:avLst/>
            </a:prstGeom>
            <a:solidFill>
              <a:schemeClr val="accent1">
                <a:alpha val="60000"/>
              </a:schemeClr>
            </a:solidFill>
          </p:spPr>
        </p:sp>
        <p:sp>
          <p:nvSpPr>
            <p:cNvPr id="30" name="AutoShape 30"/>
            <p:cNvSpPr/>
            <p:nvPr/>
          </p:nvSpPr>
          <p:spPr>
            <a:xfrm>
              <a:off x="799768" y="583977"/>
              <a:ext cx="69238" cy="69238"/>
            </a:xfrm>
            <a:prstGeom prst="ellipse">
              <a:avLst/>
            </a:prstGeom>
            <a:solidFill>
              <a:schemeClr val="accent1">
                <a:alpha val="40000"/>
              </a:schemeClr>
            </a:solidFill>
          </p:spPr>
        </p:sp>
        <p:sp>
          <p:nvSpPr>
            <p:cNvPr id="31" name="AutoShape 31"/>
            <p:cNvSpPr/>
            <p:nvPr/>
          </p:nvSpPr>
          <p:spPr>
            <a:xfrm>
              <a:off x="904945" y="579844"/>
              <a:ext cx="65594" cy="65594"/>
            </a:xfrm>
            <a:prstGeom prst="ellipse">
              <a:avLst/>
            </a:prstGeom>
            <a:solidFill>
              <a:schemeClr val="accent1">
                <a:alpha val="20000"/>
              </a:schemeClr>
            </a:solidFill>
          </p:spPr>
        </p:sp>
        <p:sp>
          <p:nvSpPr>
            <p:cNvPr id="32" name="AutoShape 32"/>
            <p:cNvSpPr/>
            <p:nvPr/>
          </p:nvSpPr>
          <p:spPr>
            <a:xfrm>
              <a:off x="454963" y="684489"/>
              <a:ext cx="84147" cy="84147"/>
            </a:xfrm>
            <a:prstGeom prst="ellipse">
              <a:avLst/>
            </a:prstGeom>
            <a:solidFill>
              <a:schemeClr val="accent1">
                <a:alpha val="100000"/>
              </a:schemeClr>
            </a:solidFill>
          </p:spPr>
        </p:sp>
        <p:sp>
          <p:nvSpPr>
            <p:cNvPr id="33" name="AutoShape 33"/>
            <p:cNvSpPr/>
            <p:nvPr/>
          </p:nvSpPr>
          <p:spPr>
            <a:xfrm>
              <a:off x="575049" y="691064"/>
              <a:ext cx="78137" cy="78137"/>
            </a:xfrm>
            <a:prstGeom prst="ellipse">
              <a:avLst/>
            </a:prstGeom>
            <a:solidFill>
              <a:schemeClr val="accent1">
                <a:alpha val="80000"/>
              </a:schemeClr>
            </a:solidFill>
          </p:spPr>
        </p:sp>
        <p:sp>
          <p:nvSpPr>
            <p:cNvPr id="34" name="AutoShape 34"/>
            <p:cNvSpPr/>
            <p:nvPr/>
          </p:nvSpPr>
          <p:spPr>
            <a:xfrm>
              <a:off x="689125" y="692781"/>
              <a:ext cx="74704" cy="74704"/>
            </a:xfrm>
            <a:prstGeom prst="ellipse">
              <a:avLst/>
            </a:prstGeom>
            <a:solidFill>
              <a:schemeClr val="accent1">
                <a:alpha val="60000"/>
              </a:schemeClr>
            </a:solidFill>
          </p:spPr>
        </p:sp>
        <p:sp>
          <p:nvSpPr>
            <p:cNvPr id="35" name="AutoShape 35"/>
            <p:cNvSpPr/>
            <p:nvPr/>
          </p:nvSpPr>
          <p:spPr>
            <a:xfrm>
              <a:off x="799768" y="701751"/>
              <a:ext cx="69238" cy="69238"/>
            </a:xfrm>
            <a:prstGeom prst="ellipse">
              <a:avLst/>
            </a:prstGeom>
            <a:solidFill>
              <a:schemeClr val="accent1">
                <a:alpha val="40000"/>
              </a:schemeClr>
            </a:solidFill>
          </p:spPr>
        </p:sp>
        <p:sp>
          <p:nvSpPr>
            <p:cNvPr id="36" name="AutoShape 36"/>
            <p:cNvSpPr/>
            <p:nvPr/>
          </p:nvSpPr>
          <p:spPr>
            <a:xfrm>
              <a:off x="904945" y="697618"/>
              <a:ext cx="65594" cy="65594"/>
            </a:xfrm>
            <a:prstGeom prst="ellipse">
              <a:avLst/>
            </a:prstGeom>
            <a:solidFill>
              <a:schemeClr val="accent1">
                <a:alpha val="20000"/>
              </a:schemeClr>
            </a:solidFill>
          </p:spPr>
        </p:sp>
        <p:sp>
          <p:nvSpPr>
            <p:cNvPr id="37" name="TextBox 3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代理初始化</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735871" y="3829054"/>
            <a:ext cx="2692926" cy="1017715"/>
          </a:xfrm>
          <a:prstGeom prst="rect">
            <a:avLst/>
          </a:prstGeom>
          <a:noFill/>
        </p:spPr>
      </p:sp>
      <p:sp>
        <p:nvSpPr>
          <p:cNvPr id="3" name="Freeform 3"/>
          <p:cNvSpPr/>
          <p:nvPr/>
        </p:nvSpPr>
        <p:spPr>
          <a:xfrm flipH="1">
            <a:off x="4749975" y="1385888"/>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4" name="Freeform 4"/>
          <p:cNvSpPr/>
          <p:nvPr/>
        </p:nvSpPr>
        <p:spPr>
          <a:xfrm>
            <a:off x="6096005" y="2522220"/>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sp>
        <p:nvSpPr>
          <p:cNvPr id="5" name="Freeform 5"/>
          <p:cNvSpPr/>
          <p:nvPr/>
        </p:nvSpPr>
        <p:spPr>
          <a:xfrm flipH="1">
            <a:off x="4749975" y="3648265"/>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1">
              <a:alpha val="100000"/>
            </a:schemeClr>
          </a:solidFill>
        </p:spPr>
      </p:sp>
      <p:sp>
        <p:nvSpPr>
          <p:cNvPr id="6" name="Freeform 6"/>
          <p:cNvSpPr/>
          <p:nvPr/>
        </p:nvSpPr>
        <p:spPr>
          <a:xfrm>
            <a:off x="6096005" y="4778693"/>
            <a:ext cx="1346030" cy="1346030"/>
          </a:xfrm>
          <a:custGeom>
            <a:avLst/>
            <a:gdLst/>
            <a:ahLst/>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accent3">
              <a:alpha val="100000"/>
            </a:scheme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代理页下载线程池和代理测试线程池初始化</a:t>
              </a:r>
            </a:p>
          </p:txBody>
        </p:sp>
      </p:grpSp>
      <p:sp>
        <p:nvSpPr>
          <p:cNvPr id="29" name="TextBox 29"/>
          <p:cNvSpPr txBox="1"/>
          <p:nvPr/>
        </p:nvSpPr>
        <p:spPr>
          <a:xfrm>
            <a:off x="1463704" y="1448856"/>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在本项目中，代理功能模块主要负责两类任务。</a:t>
            </a:r>
          </a:p>
        </p:txBody>
      </p:sp>
      <p:sp>
        <p:nvSpPr>
          <p:cNvPr id="30" name="TextBox 30"/>
          <p:cNvSpPr txBox="1"/>
          <p:nvPr/>
        </p:nvSpPr>
        <p:spPr>
          <a:xfrm>
            <a:off x="1463704" y="3727865"/>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第二种：检测解析出的Proxy的可用性。</a:t>
            </a:r>
          </a:p>
        </p:txBody>
      </p:sp>
      <p:sp>
        <p:nvSpPr>
          <p:cNvPr id="31" name="TextBox 31"/>
          <p:cNvSpPr txBox="1"/>
          <p:nvPr/>
        </p:nvSpPr>
        <p:spPr>
          <a:xfrm>
            <a:off x="7550760" y="2585189"/>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第一种：根据ProxyPool.java文件中配置的URL去下载并解析代理网页任务。</a:t>
            </a:r>
          </a:p>
        </p:txBody>
      </p:sp>
      <p:sp>
        <p:nvSpPr>
          <p:cNvPr id="32" name="TextBox 32"/>
          <p:cNvSpPr txBox="1"/>
          <p:nvPr/>
        </p:nvSpPr>
        <p:spPr>
          <a:xfrm>
            <a:off x="7605123" y="4841661"/>
            <a:ext cx="3286271" cy="1654845"/>
          </a:xfrm>
          <a:prstGeom prst="rect">
            <a:avLst/>
          </a:prstGeom>
        </p:spPr>
        <p:txBody>
          <a:bodyPr vert="horz" wrap="square" lIns="66008" tIns="33052" rIns="66008" bIns="33052" rtlCol="0" anchor="ctr" anchorCtr="1">
            <a:normAutofit lnSpcReduction="10000"/>
          </a:bodyPr>
          <a:lstStyle/>
          <a:p>
            <a:pPr algn="l">
              <a:lnSpc>
                <a:spcPct val="187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本项目是通过创建proxyTestThreadPool和proxyDownloadThreadPoll两个线程池来分别执行这两种类型的任务。</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647422" y="1416260"/>
            <a:ext cx="10787368" cy="4757506"/>
          </a:xfrm>
          <a:custGeom>
            <a:avLst/>
            <a:gdLst/>
            <a:ahLst/>
            <a:cxnLst/>
            <a:rect l="l" t="t" r="r" b="b"/>
            <a:pathLst>
              <a:path w="8427632" h="3716802">
                <a:moveTo>
                  <a:pt x="0" y="0"/>
                </a:moveTo>
                <a:lnTo>
                  <a:pt x="7963031" y="0"/>
                </a:lnTo>
                <a:quadBezTo>
                  <a:pt x="8427632" y="0"/>
                  <a:pt x="8427632" y="464600"/>
                </a:quadBezTo>
                <a:lnTo>
                  <a:pt x="8427632" y="3716802"/>
                </a:lnTo>
                <a:lnTo>
                  <a:pt x="464600" y="3716802"/>
                </a:lnTo>
                <a:quadBezTo>
                  <a:pt x="0" y="3716802"/>
                  <a:pt x="0" y="3252201"/>
                </a:quadBezTo>
                <a:lnTo>
                  <a:pt x="0" y="0"/>
                </a:lnTo>
                <a:close/>
              </a:path>
            </a:pathLst>
          </a:custGeom>
          <a:solidFill>
            <a:schemeClr val="accent1">
              <a:alpha val="80000"/>
            </a:schemeClr>
          </a:solidFill>
        </p:spPr>
      </p:sp>
      <p:cxnSp>
        <p:nvCxnSpPr>
          <p:cNvPr id="3" name="Connector 3"/>
          <p:cNvCxnSpPr/>
          <p:nvPr/>
        </p:nvCxnSpPr>
        <p:spPr>
          <a:xfrm>
            <a:off x="6041106" y="1736764"/>
            <a:ext cx="0" cy="4116499"/>
          </a:xfrm>
          <a:prstGeom prst="line">
            <a:avLst/>
          </a:prstGeom>
          <a:ln w="9525">
            <a:solidFill>
              <a:schemeClr val="accent2">
                <a:lumMod val="20000"/>
                <a:lumOff val="80000"/>
              </a:schemeClr>
            </a:solidFill>
            <a:prstDash val="solid"/>
            <a:headEnd type="oval"/>
            <a:tailEnd type="oval"/>
          </a:ln>
        </p:spPr>
        <p:style>
          <a:lnRef idx="0">
            <a:schemeClr val="accent2"/>
          </a:lnRef>
          <a:fillRef idx="1">
            <a:schemeClr val="accent2"/>
          </a:fillRef>
          <a:effectRef idx="0">
            <a:schemeClr val="accent2"/>
          </a:effectRef>
          <a:fontRef idx="minor">
            <a:schemeClr val="lt1"/>
          </a:fontRef>
        </p:style>
      </p:cxnSp>
      <p:sp>
        <p:nvSpPr>
          <p:cNvPr id="4" name="TextBox 4"/>
          <p:cNvSpPr txBox="1"/>
          <p:nvPr/>
        </p:nvSpPr>
        <p:spPr>
          <a:xfrm>
            <a:off x="1289511"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根据文件ProxyPool.java中配置的代理页URL，逐一构造PrxoyPageTask。</a:t>
            </a:r>
          </a:p>
        </p:txBody>
      </p:sp>
      <p:sp>
        <p:nvSpPr>
          <p:cNvPr id="5" name="TextBox 5"/>
          <p:cNvSpPr txBox="1"/>
          <p:nvPr/>
        </p:nvSpPr>
        <p:spPr>
          <a:xfrm>
            <a:off x="6572628" y="2237116"/>
            <a:ext cx="4218426" cy="28041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将其添加至proxyDownloadThreadPool中，然后创建一个代理序列化任务。</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代理爬取入口</a:t>
              </a: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579498" y="4122330"/>
            <a:ext cx="600953" cy="600953"/>
          </a:xfrm>
          <a:prstGeom prst="ellipse">
            <a:avLst/>
          </a:prstGeom>
          <a:solidFill>
            <a:schemeClr val="accent1">
              <a:alpha val="100000"/>
            </a:schemeClr>
          </a:solidFill>
        </p:spPr>
      </p:sp>
      <p:sp>
        <p:nvSpPr>
          <p:cNvPr id="3" name="AutoShape 3"/>
          <p:cNvSpPr/>
          <p:nvPr/>
        </p:nvSpPr>
        <p:spPr>
          <a:xfrm>
            <a:off x="6072323" y="1774071"/>
            <a:ext cx="600953" cy="600953"/>
          </a:xfrm>
          <a:prstGeom prst="ellipse">
            <a:avLst/>
          </a:prstGeom>
          <a:solidFill>
            <a:schemeClr val="accent1">
              <a:alpha val="100000"/>
            </a:schemeClr>
          </a:solidFill>
        </p:spPr>
      </p:sp>
      <p:sp>
        <p:nvSpPr>
          <p:cNvPr id="4" name="TextBox 4"/>
          <p:cNvSpPr txBox="1"/>
          <p:nvPr/>
        </p:nvSpPr>
        <p:spPr>
          <a:xfrm>
            <a:off x="5004127" y="2472562"/>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使用ProxyPool.java中的代理页URL下载代理页面，下载成功后解析出代理。</a:t>
            </a:r>
          </a:p>
        </p:txBody>
      </p:sp>
      <p:sp>
        <p:nvSpPr>
          <p:cNvPr id="5" name="TextBox 5"/>
          <p:cNvSpPr txBox="1"/>
          <p:nvPr/>
        </p:nvSpPr>
        <p:spPr>
          <a:xfrm>
            <a:off x="5046100" y="4806368"/>
            <a:ext cx="2657475"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根据代理构造ProxyTestTask，添加至proxyTestThreadPooll中。</a:t>
            </a:r>
          </a:p>
        </p:txBody>
      </p:sp>
      <p:sp>
        <p:nvSpPr>
          <p:cNvPr id="6" name="TextBox 6"/>
          <p:cNvSpPr txBox="1"/>
          <p:nvPr/>
        </p:nvSpPr>
        <p:spPr>
          <a:xfrm>
            <a:off x="8499110" y="4817651"/>
            <a:ext cx="2762250" cy="1257300"/>
          </a:xfrm>
          <a:prstGeom prst="rect">
            <a:avLst/>
          </a:prstGeom>
        </p:spPr>
        <p:txBody>
          <a:bodyPr vert="horz" wrap="square" lIns="114300" tIns="57150" rIns="114300" bIns="57150" rtlCol="0" anchor="t" anchorCtr="0">
            <a:spAutoFit/>
          </a:bodyPr>
          <a:lstStyle/>
          <a:p>
            <a:pPr algn="ctr">
              <a:lnSpc>
                <a:spcPct val="120000"/>
              </a:lnSpc>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下载失败的代理页面，构造新的ProxyPageTask，通过代理重新下载，直至下载成功。</a:t>
            </a:r>
          </a:p>
        </p:txBody>
      </p:sp>
      <p:sp>
        <p:nvSpPr>
          <p:cNvPr id="7" name="AutoShape 7"/>
          <p:cNvSpPr/>
          <p:nvPr/>
        </p:nvSpPr>
        <p:spPr>
          <a:xfrm>
            <a:off x="6072323" y="4122330"/>
            <a:ext cx="600953" cy="600953"/>
          </a:xfrm>
          <a:prstGeom prst="ellipse">
            <a:avLst/>
          </a:prstGeom>
          <a:solidFill>
            <a:schemeClr val="accent1">
              <a:alpha val="100000"/>
            </a:schemeClr>
          </a:solidFill>
        </p:spPr>
      </p:sp>
      <p:sp>
        <p:nvSpPr>
          <p:cNvPr id="8" name="Freeform 8"/>
          <p:cNvSpPr/>
          <p:nvPr/>
        </p:nvSpPr>
        <p:spPr>
          <a:xfrm>
            <a:off x="6244501" y="4282317"/>
            <a:ext cx="280981" cy="280981"/>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moveTo>
                  <a:pt x="200549" y="145161"/>
                </a:moveTo>
                <a:lnTo>
                  <a:pt x="278682" y="67066"/>
                </a:lnTo>
                <a:cubicBezTo>
                  <a:pt x="260080" y="39643"/>
                  <a:pt x="232543" y="19241"/>
                  <a:pt x="200549" y="8525"/>
                </a:cubicBezTo>
                <a:lnTo>
                  <a:pt x="200549" y="145161"/>
                </a:lnTo>
                <a:close/>
                <a:moveTo>
                  <a:pt x="159525" y="200549"/>
                </a:moveTo>
                <a:lnTo>
                  <a:pt x="237677" y="278721"/>
                </a:lnTo>
                <a:cubicBezTo>
                  <a:pt x="265138" y="260156"/>
                  <a:pt x="285560" y="232581"/>
                  <a:pt x="296275" y="200549"/>
                </a:cubicBezTo>
                <a:lnTo>
                  <a:pt x="159525" y="200549"/>
                </a:lnTo>
                <a:close/>
                <a:moveTo>
                  <a:pt x="180432" y="111862"/>
                </a:moveTo>
                <a:lnTo>
                  <a:pt x="180432" y="2829"/>
                </a:lnTo>
                <a:cubicBezTo>
                  <a:pt x="171317" y="1133"/>
                  <a:pt x="162001" y="0"/>
                  <a:pt x="152400" y="0"/>
                </a:cubicBezTo>
                <a:cubicBezTo>
                  <a:pt x="128064" y="0"/>
                  <a:pt x="105366" y="6229"/>
                  <a:pt x="84963" y="16393"/>
                </a:cubicBezTo>
                <a:lnTo>
                  <a:pt x="180432" y="111862"/>
                </a:lnTo>
                <a:close/>
                <a:moveTo>
                  <a:pt x="124368" y="193853"/>
                </a:moveTo>
                <a:lnTo>
                  <a:pt x="124368" y="301981"/>
                </a:lnTo>
                <a:cubicBezTo>
                  <a:pt x="133483" y="303686"/>
                  <a:pt x="142799" y="304800"/>
                  <a:pt x="152400" y="304800"/>
                </a:cubicBezTo>
                <a:cubicBezTo>
                  <a:pt x="176508" y="304800"/>
                  <a:pt x="198987" y="298694"/>
                  <a:pt x="219266" y="288722"/>
                </a:cubicBezTo>
                <a:lnTo>
                  <a:pt x="124368" y="193853"/>
                </a:lnTo>
                <a:close/>
                <a:moveTo>
                  <a:pt x="104232" y="159763"/>
                </a:moveTo>
                <a:lnTo>
                  <a:pt x="26194" y="237792"/>
                </a:lnTo>
                <a:cubicBezTo>
                  <a:pt x="44758" y="265176"/>
                  <a:pt x="72276" y="285569"/>
                  <a:pt x="104232" y="296285"/>
                </a:cubicBezTo>
                <a:lnTo>
                  <a:pt x="104232" y="159763"/>
                </a:lnTo>
                <a:close/>
                <a:moveTo>
                  <a:pt x="2829" y="124368"/>
                </a:moveTo>
                <a:cubicBezTo>
                  <a:pt x="1133" y="133483"/>
                  <a:pt x="0" y="142799"/>
                  <a:pt x="0" y="152400"/>
                </a:cubicBezTo>
                <a:cubicBezTo>
                  <a:pt x="0" y="176584"/>
                  <a:pt x="6144" y="199130"/>
                  <a:pt x="16145" y="219408"/>
                </a:cubicBezTo>
                <a:lnTo>
                  <a:pt x="111195" y="124358"/>
                </a:lnTo>
                <a:lnTo>
                  <a:pt x="2829" y="124358"/>
                </a:lnTo>
                <a:close/>
                <a:moveTo>
                  <a:pt x="66637" y="26489"/>
                </a:moveTo>
                <a:cubicBezTo>
                  <a:pt x="39443" y="45053"/>
                  <a:pt x="19183" y="72428"/>
                  <a:pt x="8525" y="104232"/>
                </a:cubicBezTo>
                <a:lnTo>
                  <a:pt x="144389" y="104232"/>
                </a:lnTo>
                <a:lnTo>
                  <a:pt x="66637" y="26489"/>
                </a:lnTo>
                <a:close/>
              </a:path>
            </a:pathLst>
          </a:custGeom>
          <a:solidFill>
            <a:srgbClr val="FFFFFF">
              <a:alpha val="100000"/>
            </a:srgbClr>
          </a:solidFill>
        </p:spPr>
      </p:sp>
      <p:sp>
        <p:nvSpPr>
          <p:cNvPr id="9" name="Freeform 9"/>
          <p:cNvSpPr/>
          <p:nvPr/>
        </p:nvSpPr>
        <p:spPr>
          <a:xfrm>
            <a:off x="6249635" y="1942726"/>
            <a:ext cx="246922" cy="24692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
        <p:nvSpPr>
          <p:cNvPr id="10" name="Freeform 10"/>
          <p:cNvSpPr/>
          <p:nvPr/>
        </p:nvSpPr>
        <p:spPr>
          <a:xfrm>
            <a:off x="9758054" y="4300887"/>
            <a:ext cx="243840" cy="243840"/>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close/>
              </a:path>
            </a:pathLst>
          </a:custGeom>
          <a:solidFill>
            <a:srgbClr val="FFFFFF">
              <a:alpha val="100000"/>
            </a:srgbClr>
          </a:solidFill>
        </p:spPr>
      </p:sp>
      <p:pic>
        <p:nvPicPr>
          <p:cNvPr id="11" name="Picture 11"/>
          <p:cNvPicPr>
            <a:picLocks noChangeAspect="1"/>
          </p:cNvPicPr>
          <p:nvPr/>
        </p:nvPicPr>
        <p:blipFill>
          <a:blip r:embed="rId3"/>
          <a:srcRect/>
          <a:stretch>
            <a:fillRect/>
          </a:stretch>
        </p:blipFill>
        <p:spPr>
          <a:xfrm>
            <a:off x="8770541" y="1481576"/>
            <a:ext cx="2313273" cy="2313273"/>
          </a:xfrm>
          <a:prstGeom prst="roundRect">
            <a:avLst/>
          </a:prstGeom>
        </p:spPr>
      </p:pic>
      <p:pic>
        <p:nvPicPr>
          <p:cNvPr id="12" name="Picture 12"/>
          <p:cNvPicPr>
            <a:picLocks noChangeAspect="1"/>
          </p:cNvPicPr>
          <p:nvPr/>
        </p:nvPicPr>
        <p:blipFill>
          <a:blip r:embed="rId4"/>
          <a:srcRect l="4032" r="4032"/>
          <a:stretch>
            <a:fillRect/>
          </a:stretch>
        </p:blipFill>
        <p:spPr>
          <a:xfrm>
            <a:off x="454963" y="1481576"/>
            <a:ext cx="4240298" cy="4612191"/>
          </a:xfrm>
          <a:prstGeom prst="roundRect">
            <a:avLst/>
          </a:prstGeom>
        </p:spPr>
      </p:pic>
      <p:grpSp>
        <p:nvGrpSpPr>
          <p:cNvPr id="13" name="Group 13"/>
          <p:cNvGrpSpPr/>
          <p:nvPr/>
        </p:nvGrpSpPr>
        <p:grpSpPr>
          <a:xfrm>
            <a:off x="454963" y="93878"/>
            <a:ext cx="10641129" cy="914400"/>
            <a:chOff x="454963" y="93878"/>
            <a:chExt cx="10641129" cy="914400"/>
          </a:xfrm>
        </p:grpSpPr>
        <p:sp>
          <p:nvSpPr>
            <p:cNvPr id="14" name="AutoShape 14"/>
            <p:cNvSpPr/>
            <p:nvPr/>
          </p:nvSpPr>
          <p:spPr>
            <a:xfrm>
              <a:off x="454963" y="331168"/>
              <a:ext cx="84147" cy="84147"/>
            </a:xfrm>
            <a:prstGeom prst="ellipse">
              <a:avLst/>
            </a:prstGeom>
            <a:solidFill>
              <a:schemeClr val="accent1">
                <a:alpha val="100000"/>
              </a:schemeClr>
            </a:solidFill>
          </p:spPr>
        </p:sp>
        <p:sp>
          <p:nvSpPr>
            <p:cNvPr id="15" name="AutoShape 15"/>
            <p:cNvSpPr/>
            <p:nvPr/>
          </p:nvSpPr>
          <p:spPr>
            <a:xfrm>
              <a:off x="575049" y="337743"/>
              <a:ext cx="78137" cy="78137"/>
            </a:xfrm>
            <a:prstGeom prst="ellipse">
              <a:avLst/>
            </a:prstGeom>
            <a:solidFill>
              <a:schemeClr val="accent1">
                <a:alpha val="80000"/>
              </a:schemeClr>
            </a:solidFill>
          </p:spPr>
        </p:sp>
        <p:sp>
          <p:nvSpPr>
            <p:cNvPr id="16" name="AutoShape 16"/>
            <p:cNvSpPr/>
            <p:nvPr/>
          </p:nvSpPr>
          <p:spPr>
            <a:xfrm>
              <a:off x="689125" y="339460"/>
              <a:ext cx="74704" cy="74704"/>
            </a:xfrm>
            <a:prstGeom prst="ellipse">
              <a:avLst/>
            </a:prstGeom>
            <a:solidFill>
              <a:schemeClr val="accent1">
                <a:alpha val="60000"/>
              </a:schemeClr>
            </a:solidFill>
          </p:spPr>
        </p:sp>
        <p:sp>
          <p:nvSpPr>
            <p:cNvPr id="17" name="AutoShape 17"/>
            <p:cNvSpPr/>
            <p:nvPr/>
          </p:nvSpPr>
          <p:spPr>
            <a:xfrm>
              <a:off x="799768" y="348430"/>
              <a:ext cx="69238" cy="69238"/>
            </a:xfrm>
            <a:prstGeom prst="ellipse">
              <a:avLst/>
            </a:prstGeom>
            <a:solidFill>
              <a:schemeClr val="accent1">
                <a:alpha val="40000"/>
              </a:schemeClr>
            </a:solidFill>
          </p:spPr>
        </p:sp>
        <p:sp>
          <p:nvSpPr>
            <p:cNvPr id="18" name="AutoShape 18"/>
            <p:cNvSpPr/>
            <p:nvPr/>
          </p:nvSpPr>
          <p:spPr>
            <a:xfrm>
              <a:off x="904945" y="344297"/>
              <a:ext cx="65594" cy="65594"/>
            </a:xfrm>
            <a:prstGeom prst="ellipse">
              <a:avLst/>
            </a:prstGeom>
            <a:solidFill>
              <a:schemeClr val="accent1">
                <a:alpha val="20000"/>
              </a:schemeClr>
            </a:solidFill>
          </p:spPr>
        </p:sp>
        <p:sp>
          <p:nvSpPr>
            <p:cNvPr id="19" name="AutoShape 19"/>
            <p:cNvSpPr/>
            <p:nvPr/>
          </p:nvSpPr>
          <p:spPr>
            <a:xfrm>
              <a:off x="454963" y="448942"/>
              <a:ext cx="84147" cy="84147"/>
            </a:xfrm>
            <a:prstGeom prst="ellipse">
              <a:avLst/>
            </a:prstGeom>
            <a:solidFill>
              <a:schemeClr val="accent1">
                <a:alpha val="100000"/>
              </a:schemeClr>
            </a:solidFill>
          </p:spPr>
        </p:sp>
        <p:sp>
          <p:nvSpPr>
            <p:cNvPr id="20" name="AutoShape 20"/>
            <p:cNvSpPr/>
            <p:nvPr/>
          </p:nvSpPr>
          <p:spPr>
            <a:xfrm>
              <a:off x="575049" y="455517"/>
              <a:ext cx="78137" cy="78137"/>
            </a:xfrm>
            <a:prstGeom prst="ellipse">
              <a:avLst/>
            </a:prstGeom>
            <a:solidFill>
              <a:schemeClr val="accent1">
                <a:alpha val="80000"/>
              </a:schemeClr>
            </a:solidFill>
          </p:spPr>
        </p:sp>
        <p:sp>
          <p:nvSpPr>
            <p:cNvPr id="21" name="AutoShape 21"/>
            <p:cNvSpPr/>
            <p:nvPr/>
          </p:nvSpPr>
          <p:spPr>
            <a:xfrm>
              <a:off x="689125" y="457233"/>
              <a:ext cx="74704" cy="74704"/>
            </a:xfrm>
            <a:prstGeom prst="ellipse">
              <a:avLst/>
            </a:prstGeom>
            <a:solidFill>
              <a:schemeClr val="accent1">
                <a:alpha val="60000"/>
              </a:schemeClr>
            </a:solidFill>
          </p:spPr>
        </p:sp>
        <p:sp>
          <p:nvSpPr>
            <p:cNvPr id="22" name="AutoShape 22"/>
            <p:cNvSpPr/>
            <p:nvPr/>
          </p:nvSpPr>
          <p:spPr>
            <a:xfrm>
              <a:off x="799768" y="466203"/>
              <a:ext cx="69238" cy="69238"/>
            </a:xfrm>
            <a:prstGeom prst="ellipse">
              <a:avLst/>
            </a:prstGeom>
            <a:solidFill>
              <a:schemeClr val="accent1">
                <a:alpha val="40000"/>
              </a:schemeClr>
            </a:solidFill>
          </p:spPr>
        </p:sp>
        <p:sp>
          <p:nvSpPr>
            <p:cNvPr id="23" name="AutoShape 23"/>
            <p:cNvSpPr/>
            <p:nvPr/>
          </p:nvSpPr>
          <p:spPr>
            <a:xfrm>
              <a:off x="904945" y="462070"/>
              <a:ext cx="65594" cy="65594"/>
            </a:xfrm>
            <a:prstGeom prst="ellipse">
              <a:avLst/>
            </a:prstGeom>
            <a:solidFill>
              <a:schemeClr val="accent1">
                <a:alpha val="20000"/>
              </a:schemeClr>
            </a:solidFill>
          </p:spPr>
        </p:sp>
        <p:sp>
          <p:nvSpPr>
            <p:cNvPr id="24" name="AutoShape 24"/>
            <p:cNvSpPr/>
            <p:nvPr/>
          </p:nvSpPr>
          <p:spPr>
            <a:xfrm>
              <a:off x="454963" y="566715"/>
              <a:ext cx="84147" cy="84147"/>
            </a:xfrm>
            <a:prstGeom prst="ellipse">
              <a:avLst/>
            </a:prstGeom>
            <a:solidFill>
              <a:schemeClr val="accent1">
                <a:alpha val="100000"/>
              </a:schemeClr>
            </a:solidFill>
          </p:spPr>
        </p:sp>
        <p:sp>
          <p:nvSpPr>
            <p:cNvPr id="25" name="AutoShape 25"/>
            <p:cNvSpPr/>
            <p:nvPr/>
          </p:nvSpPr>
          <p:spPr>
            <a:xfrm>
              <a:off x="575049" y="573291"/>
              <a:ext cx="78137" cy="78137"/>
            </a:xfrm>
            <a:prstGeom prst="ellipse">
              <a:avLst/>
            </a:prstGeom>
            <a:solidFill>
              <a:schemeClr val="accent1">
                <a:alpha val="80000"/>
              </a:schemeClr>
            </a:solidFill>
          </p:spPr>
        </p:sp>
        <p:sp>
          <p:nvSpPr>
            <p:cNvPr id="26" name="AutoShape 26"/>
            <p:cNvSpPr/>
            <p:nvPr/>
          </p:nvSpPr>
          <p:spPr>
            <a:xfrm>
              <a:off x="689125" y="575007"/>
              <a:ext cx="74704" cy="74704"/>
            </a:xfrm>
            <a:prstGeom prst="ellipse">
              <a:avLst/>
            </a:prstGeom>
            <a:solidFill>
              <a:schemeClr val="accent1">
                <a:alpha val="60000"/>
              </a:schemeClr>
            </a:solidFill>
          </p:spPr>
        </p:sp>
        <p:sp>
          <p:nvSpPr>
            <p:cNvPr id="27" name="AutoShape 27"/>
            <p:cNvSpPr/>
            <p:nvPr/>
          </p:nvSpPr>
          <p:spPr>
            <a:xfrm>
              <a:off x="799768" y="583977"/>
              <a:ext cx="69238" cy="69238"/>
            </a:xfrm>
            <a:prstGeom prst="ellipse">
              <a:avLst/>
            </a:prstGeom>
            <a:solidFill>
              <a:schemeClr val="accent1">
                <a:alpha val="40000"/>
              </a:schemeClr>
            </a:solidFill>
          </p:spPr>
        </p:sp>
        <p:sp>
          <p:nvSpPr>
            <p:cNvPr id="28" name="AutoShape 28"/>
            <p:cNvSpPr/>
            <p:nvPr/>
          </p:nvSpPr>
          <p:spPr>
            <a:xfrm>
              <a:off x="904945" y="579844"/>
              <a:ext cx="65594" cy="65594"/>
            </a:xfrm>
            <a:prstGeom prst="ellipse">
              <a:avLst/>
            </a:prstGeom>
            <a:solidFill>
              <a:schemeClr val="accent1">
                <a:alpha val="20000"/>
              </a:schemeClr>
            </a:solidFill>
          </p:spPr>
        </p:sp>
        <p:sp>
          <p:nvSpPr>
            <p:cNvPr id="29" name="AutoShape 29"/>
            <p:cNvSpPr/>
            <p:nvPr/>
          </p:nvSpPr>
          <p:spPr>
            <a:xfrm>
              <a:off x="454963" y="684489"/>
              <a:ext cx="84147" cy="84147"/>
            </a:xfrm>
            <a:prstGeom prst="ellipse">
              <a:avLst/>
            </a:prstGeom>
            <a:solidFill>
              <a:schemeClr val="accent1">
                <a:alpha val="100000"/>
              </a:schemeClr>
            </a:solidFill>
          </p:spPr>
        </p:sp>
        <p:sp>
          <p:nvSpPr>
            <p:cNvPr id="30" name="AutoShape 30"/>
            <p:cNvSpPr/>
            <p:nvPr/>
          </p:nvSpPr>
          <p:spPr>
            <a:xfrm>
              <a:off x="575049" y="691064"/>
              <a:ext cx="78137" cy="78137"/>
            </a:xfrm>
            <a:prstGeom prst="ellipse">
              <a:avLst/>
            </a:prstGeom>
            <a:solidFill>
              <a:schemeClr val="accent1">
                <a:alpha val="80000"/>
              </a:schemeClr>
            </a:solidFill>
          </p:spPr>
        </p:sp>
        <p:sp>
          <p:nvSpPr>
            <p:cNvPr id="31" name="AutoShape 31"/>
            <p:cNvSpPr/>
            <p:nvPr/>
          </p:nvSpPr>
          <p:spPr>
            <a:xfrm>
              <a:off x="689125" y="692781"/>
              <a:ext cx="74704" cy="74704"/>
            </a:xfrm>
            <a:prstGeom prst="ellipse">
              <a:avLst/>
            </a:prstGeom>
            <a:solidFill>
              <a:schemeClr val="accent1">
                <a:alpha val="60000"/>
              </a:schemeClr>
            </a:solidFill>
          </p:spPr>
        </p:sp>
        <p:sp>
          <p:nvSpPr>
            <p:cNvPr id="32" name="AutoShape 32"/>
            <p:cNvSpPr/>
            <p:nvPr/>
          </p:nvSpPr>
          <p:spPr>
            <a:xfrm>
              <a:off x="799768" y="701751"/>
              <a:ext cx="69238" cy="69238"/>
            </a:xfrm>
            <a:prstGeom prst="ellipse">
              <a:avLst/>
            </a:prstGeom>
            <a:solidFill>
              <a:schemeClr val="accent1">
                <a:alpha val="40000"/>
              </a:schemeClr>
            </a:solidFill>
          </p:spPr>
        </p:sp>
        <p:sp>
          <p:nvSpPr>
            <p:cNvPr id="33" name="AutoShape 33"/>
            <p:cNvSpPr/>
            <p:nvPr/>
          </p:nvSpPr>
          <p:spPr>
            <a:xfrm>
              <a:off x="904945" y="697618"/>
              <a:ext cx="65594" cy="65594"/>
            </a:xfrm>
            <a:prstGeom prst="ellipse">
              <a:avLst/>
            </a:prstGeom>
            <a:solidFill>
              <a:schemeClr val="accent1">
                <a:alpha val="20000"/>
              </a:schemeClr>
            </a:solidFill>
          </p:spPr>
        </p:sp>
        <p:sp>
          <p:nvSpPr>
            <p:cNvPr id="34" name="TextBox 34"/>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代理页面下载</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Group 2"/>
          <p:cNvGrpSpPr/>
          <p:nvPr/>
        </p:nvGrpSpPr>
        <p:grpSpPr>
          <a:xfrm>
            <a:off x="454963" y="93878"/>
            <a:ext cx="10641129" cy="914400"/>
            <a:chOff x="454963" y="93878"/>
            <a:chExt cx="10641129" cy="914400"/>
          </a:xfrm>
        </p:grpSpPr>
        <p:sp>
          <p:nvSpPr>
            <p:cNvPr id="3" name="AutoShape 3"/>
            <p:cNvSpPr/>
            <p:nvPr/>
          </p:nvSpPr>
          <p:spPr>
            <a:xfrm>
              <a:off x="454963" y="331168"/>
              <a:ext cx="84147" cy="84147"/>
            </a:xfrm>
            <a:prstGeom prst="ellipse">
              <a:avLst/>
            </a:prstGeom>
            <a:solidFill>
              <a:schemeClr val="accent1">
                <a:alpha val="100000"/>
              </a:schemeClr>
            </a:solidFill>
          </p:spPr>
        </p:sp>
        <p:sp>
          <p:nvSpPr>
            <p:cNvPr id="4" name="AutoShape 4"/>
            <p:cNvSpPr/>
            <p:nvPr/>
          </p:nvSpPr>
          <p:spPr>
            <a:xfrm>
              <a:off x="575049" y="337743"/>
              <a:ext cx="78137" cy="78137"/>
            </a:xfrm>
            <a:prstGeom prst="ellipse">
              <a:avLst/>
            </a:prstGeom>
            <a:solidFill>
              <a:schemeClr val="accent1">
                <a:alpha val="80000"/>
              </a:schemeClr>
            </a:solidFill>
          </p:spPr>
        </p:sp>
        <p:sp>
          <p:nvSpPr>
            <p:cNvPr id="5" name="AutoShape 5"/>
            <p:cNvSpPr/>
            <p:nvPr/>
          </p:nvSpPr>
          <p:spPr>
            <a:xfrm>
              <a:off x="689125" y="339460"/>
              <a:ext cx="74704" cy="74704"/>
            </a:xfrm>
            <a:prstGeom prst="ellipse">
              <a:avLst/>
            </a:prstGeom>
            <a:solidFill>
              <a:schemeClr val="accent1">
                <a:alpha val="60000"/>
              </a:schemeClr>
            </a:solidFill>
          </p:spPr>
        </p:sp>
        <p:sp>
          <p:nvSpPr>
            <p:cNvPr id="6" name="AutoShape 6"/>
            <p:cNvSpPr/>
            <p:nvPr/>
          </p:nvSpPr>
          <p:spPr>
            <a:xfrm>
              <a:off x="799768" y="348430"/>
              <a:ext cx="69238" cy="69238"/>
            </a:xfrm>
            <a:prstGeom prst="ellipse">
              <a:avLst/>
            </a:prstGeom>
            <a:solidFill>
              <a:schemeClr val="accent1">
                <a:alpha val="40000"/>
              </a:schemeClr>
            </a:solidFill>
          </p:spPr>
        </p:sp>
        <p:sp>
          <p:nvSpPr>
            <p:cNvPr id="7" name="AutoShape 7"/>
            <p:cNvSpPr/>
            <p:nvPr/>
          </p:nvSpPr>
          <p:spPr>
            <a:xfrm>
              <a:off x="904945" y="344297"/>
              <a:ext cx="65594" cy="65594"/>
            </a:xfrm>
            <a:prstGeom prst="ellipse">
              <a:avLst/>
            </a:prstGeom>
            <a:solidFill>
              <a:schemeClr val="accent1">
                <a:alpha val="20000"/>
              </a:schemeClr>
            </a:solidFill>
          </p:spPr>
        </p:sp>
        <p:sp>
          <p:nvSpPr>
            <p:cNvPr id="8" name="AutoShape 8"/>
            <p:cNvSpPr/>
            <p:nvPr/>
          </p:nvSpPr>
          <p:spPr>
            <a:xfrm>
              <a:off x="454963" y="448942"/>
              <a:ext cx="84147" cy="84147"/>
            </a:xfrm>
            <a:prstGeom prst="ellipse">
              <a:avLst/>
            </a:prstGeom>
            <a:solidFill>
              <a:schemeClr val="accent1">
                <a:alpha val="100000"/>
              </a:schemeClr>
            </a:solidFill>
          </p:spPr>
        </p:sp>
        <p:sp>
          <p:nvSpPr>
            <p:cNvPr id="9" name="AutoShape 9"/>
            <p:cNvSpPr/>
            <p:nvPr/>
          </p:nvSpPr>
          <p:spPr>
            <a:xfrm>
              <a:off x="575049" y="455517"/>
              <a:ext cx="78137" cy="78137"/>
            </a:xfrm>
            <a:prstGeom prst="ellipse">
              <a:avLst/>
            </a:prstGeom>
            <a:solidFill>
              <a:schemeClr val="accent1">
                <a:alpha val="80000"/>
              </a:schemeClr>
            </a:solidFill>
          </p:spPr>
        </p:sp>
        <p:sp>
          <p:nvSpPr>
            <p:cNvPr id="10" name="AutoShape 10"/>
            <p:cNvSpPr/>
            <p:nvPr/>
          </p:nvSpPr>
          <p:spPr>
            <a:xfrm>
              <a:off x="689125" y="457233"/>
              <a:ext cx="74704" cy="74704"/>
            </a:xfrm>
            <a:prstGeom prst="ellipse">
              <a:avLst/>
            </a:prstGeom>
            <a:solidFill>
              <a:schemeClr val="accent1">
                <a:alpha val="60000"/>
              </a:schemeClr>
            </a:solidFill>
          </p:spPr>
        </p:sp>
        <p:sp>
          <p:nvSpPr>
            <p:cNvPr id="11" name="AutoShape 11"/>
            <p:cNvSpPr/>
            <p:nvPr/>
          </p:nvSpPr>
          <p:spPr>
            <a:xfrm>
              <a:off x="799768" y="466203"/>
              <a:ext cx="69238" cy="69238"/>
            </a:xfrm>
            <a:prstGeom prst="ellipse">
              <a:avLst/>
            </a:prstGeom>
            <a:solidFill>
              <a:schemeClr val="accent1">
                <a:alpha val="40000"/>
              </a:schemeClr>
            </a:solidFill>
          </p:spPr>
        </p:sp>
        <p:sp>
          <p:nvSpPr>
            <p:cNvPr id="12" name="AutoShape 12"/>
            <p:cNvSpPr/>
            <p:nvPr/>
          </p:nvSpPr>
          <p:spPr>
            <a:xfrm>
              <a:off x="904945" y="462070"/>
              <a:ext cx="65594" cy="65594"/>
            </a:xfrm>
            <a:prstGeom prst="ellipse">
              <a:avLst/>
            </a:prstGeom>
            <a:solidFill>
              <a:schemeClr val="accent1">
                <a:alpha val="20000"/>
              </a:schemeClr>
            </a:solidFill>
          </p:spPr>
        </p:sp>
        <p:sp>
          <p:nvSpPr>
            <p:cNvPr id="13" name="AutoShape 13"/>
            <p:cNvSpPr/>
            <p:nvPr/>
          </p:nvSpPr>
          <p:spPr>
            <a:xfrm>
              <a:off x="454963" y="566715"/>
              <a:ext cx="84147" cy="84147"/>
            </a:xfrm>
            <a:prstGeom prst="ellipse">
              <a:avLst/>
            </a:prstGeom>
            <a:solidFill>
              <a:schemeClr val="accent1">
                <a:alpha val="100000"/>
              </a:schemeClr>
            </a:solidFill>
          </p:spPr>
        </p:sp>
        <p:sp>
          <p:nvSpPr>
            <p:cNvPr id="14" name="AutoShape 14"/>
            <p:cNvSpPr/>
            <p:nvPr/>
          </p:nvSpPr>
          <p:spPr>
            <a:xfrm>
              <a:off x="575049" y="573291"/>
              <a:ext cx="78137" cy="78137"/>
            </a:xfrm>
            <a:prstGeom prst="ellipse">
              <a:avLst/>
            </a:prstGeom>
            <a:solidFill>
              <a:schemeClr val="accent1">
                <a:alpha val="80000"/>
              </a:schemeClr>
            </a:solidFill>
          </p:spPr>
        </p:sp>
        <p:sp>
          <p:nvSpPr>
            <p:cNvPr id="15" name="AutoShape 15"/>
            <p:cNvSpPr/>
            <p:nvPr/>
          </p:nvSpPr>
          <p:spPr>
            <a:xfrm>
              <a:off x="689125" y="575007"/>
              <a:ext cx="74704" cy="74704"/>
            </a:xfrm>
            <a:prstGeom prst="ellipse">
              <a:avLst/>
            </a:prstGeom>
            <a:solidFill>
              <a:schemeClr val="accent1">
                <a:alpha val="60000"/>
              </a:schemeClr>
            </a:solidFill>
          </p:spPr>
        </p:sp>
        <p:sp>
          <p:nvSpPr>
            <p:cNvPr id="16" name="AutoShape 16"/>
            <p:cNvSpPr/>
            <p:nvPr/>
          </p:nvSpPr>
          <p:spPr>
            <a:xfrm>
              <a:off x="799768" y="583977"/>
              <a:ext cx="69238" cy="69238"/>
            </a:xfrm>
            <a:prstGeom prst="ellipse">
              <a:avLst/>
            </a:prstGeom>
            <a:solidFill>
              <a:schemeClr val="accent1">
                <a:alpha val="40000"/>
              </a:schemeClr>
            </a:solidFill>
          </p:spPr>
        </p:sp>
        <p:sp>
          <p:nvSpPr>
            <p:cNvPr id="17" name="AutoShape 17"/>
            <p:cNvSpPr/>
            <p:nvPr/>
          </p:nvSpPr>
          <p:spPr>
            <a:xfrm>
              <a:off x="904945" y="579844"/>
              <a:ext cx="65594" cy="65594"/>
            </a:xfrm>
            <a:prstGeom prst="ellipse">
              <a:avLst/>
            </a:prstGeom>
            <a:solidFill>
              <a:schemeClr val="accent1">
                <a:alpha val="20000"/>
              </a:schemeClr>
            </a:solidFill>
          </p:spPr>
        </p:sp>
        <p:sp>
          <p:nvSpPr>
            <p:cNvPr id="18" name="AutoShape 18"/>
            <p:cNvSpPr/>
            <p:nvPr/>
          </p:nvSpPr>
          <p:spPr>
            <a:xfrm>
              <a:off x="454963" y="684489"/>
              <a:ext cx="84147" cy="84147"/>
            </a:xfrm>
            <a:prstGeom prst="ellipse">
              <a:avLst/>
            </a:prstGeom>
            <a:solidFill>
              <a:schemeClr val="accent1">
                <a:alpha val="100000"/>
              </a:schemeClr>
            </a:solidFill>
          </p:spPr>
        </p:sp>
        <p:sp>
          <p:nvSpPr>
            <p:cNvPr id="19" name="AutoShape 19"/>
            <p:cNvSpPr/>
            <p:nvPr/>
          </p:nvSpPr>
          <p:spPr>
            <a:xfrm>
              <a:off x="575049" y="691064"/>
              <a:ext cx="78137" cy="78137"/>
            </a:xfrm>
            <a:prstGeom prst="ellipse">
              <a:avLst/>
            </a:prstGeom>
            <a:solidFill>
              <a:schemeClr val="accent1">
                <a:alpha val="80000"/>
              </a:schemeClr>
            </a:solidFill>
          </p:spPr>
        </p:sp>
        <p:sp>
          <p:nvSpPr>
            <p:cNvPr id="20" name="AutoShape 20"/>
            <p:cNvSpPr/>
            <p:nvPr/>
          </p:nvSpPr>
          <p:spPr>
            <a:xfrm>
              <a:off x="689125" y="692781"/>
              <a:ext cx="74704" cy="74704"/>
            </a:xfrm>
            <a:prstGeom prst="ellipse">
              <a:avLst/>
            </a:prstGeom>
            <a:solidFill>
              <a:schemeClr val="accent1">
                <a:alpha val="60000"/>
              </a:schemeClr>
            </a:solidFill>
          </p:spPr>
        </p:sp>
        <p:sp>
          <p:nvSpPr>
            <p:cNvPr id="21" name="AutoShape 21"/>
            <p:cNvSpPr/>
            <p:nvPr/>
          </p:nvSpPr>
          <p:spPr>
            <a:xfrm>
              <a:off x="799768" y="701751"/>
              <a:ext cx="69238" cy="69238"/>
            </a:xfrm>
            <a:prstGeom prst="ellipse">
              <a:avLst/>
            </a:prstGeom>
            <a:solidFill>
              <a:schemeClr val="accent1">
                <a:alpha val="40000"/>
              </a:schemeClr>
            </a:solidFill>
          </p:spPr>
        </p:sp>
        <p:sp>
          <p:nvSpPr>
            <p:cNvPr id="22" name="AutoShape 22"/>
            <p:cNvSpPr/>
            <p:nvPr/>
          </p:nvSpPr>
          <p:spPr>
            <a:xfrm>
              <a:off x="904945" y="697618"/>
              <a:ext cx="65594" cy="65594"/>
            </a:xfrm>
            <a:prstGeom prst="ellipse">
              <a:avLst/>
            </a:prstGeom>
            <a:solidFill>
              <a:schemeClr val="accent1">
                <a:alpha val="20000"/>
              </a:schemeClr>
            </a:solidFill>
          </p:spPr>
        </p:sp>
        <p:sp>
          <p:nvSpPr>
            <p:cNvPr id="23" name="TextBox 23"/>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代理页面解析</a:t>
              </a:r>
            </a:p>
          </p:txBody>
        </p:sp>
      </p:grpSp>
      <p:sp>
        <p:nvSpPr>
          <p:cNvPr id="24" name="AutoShape 24"/>
          <p:cNvSpPr/>
          <p:nvPr/>
        </p:nvSpPr>
        <p:spPr>
          <a:xfrm>
            <a:off x="681109" y="1708762"/>
            <a:ext cx="10869366" cy="947043"/>
          </a:xfrm>
          <a:prstGeom prst="rect">
            <a:avLst/>
          </a:prstGeom>
          <a:solidFill>
            <a:schemeClr val="accent1">
              <a:alpha val="100000"/>
            </a:schemeClr>
          </a:solidFill>
        </p:spPr>
      </p:sp>
      <p:sp>
        <p:nvSpPr>
          <p:cNvPr id="25" name="AutoShape 25"/>
          <p:cNvSpPr/>
          <p:nvPr/>
        </p:nvSpPr>
        <p:spPr>
          <a:xfrm flipV="1">
            <a:off x="1778347" y="2746375"/>
            <a:ext cx="406400" cy="349251"/>
          </a:xfrm>
          <a:prstGeom prst="triangle">
            <a:avLst>
              <a:gd name="adj" fmla="val 50000"/>
            </a:avLst>
          </a:prstGeom>
          <a:solidFill>
            <a:schemeClr val="accent1">
              <a:alpha val="100000"/>
            </a:schemeClr>
          </a:solidFill>
        </p:spPr>
      </p:sp>
      <p:sp>
        <p:nvSpPr>
          <p:cNvPr id="26" name="AutoShape 26"/>
          <p:cNvSpPr/>
          <p:nvPr/>
        </p:nvSpPr>
        <p:spPr>
          <a:xfrm flipV="1">
            <a:off x="4544026" y="2746375"/>
            <a:ext cx="406400" cy="349251"/>
          </a:xfrm>
          <a:prstGeom prst="triangle">
            <a:avLst>
              <a:gd name="adj" fmla="val 50000"/>
            </a:avLst>
          </a:prstGeom>
          <a:solidFill>
            <a:schemeClr val="accent1">
              <a:alpha val="100000"/>
            </a:schemeClr>
          </a:solidFill>
        </p:spPr>
      </p:sp>
      <p:sp>
        <p:nvSpPr>
          <p:cNvPr id="27" name="AutoShape 27"/>
          <p:cNvSpPr/>
          <p:nvPr/>
        </p:nvSpPr>
        <p:spPr>
          <a:xfrm flipV="1">
            <a:off x="7298211" y="2746375"/>
            <a:ext cx="404283" cy="349251"/>
          </a:xfrm>
          <a:prstGeom prst="triangle">
            <a:avLst>
              <a:gd name="adj" fmla="val 50000"/>
            </a:avLst>
          </a:prstGeom>
          <a:solidFill>
            <a:schemeClr val="accent1">
              <a:alpha val="100000"/>
            </a:schemeClr>
          </a:solidFill>
        </p:spPr>
      </p:sp>
      <p:sp>
        <p:nvSpPr>
          <p:cNvPr id="28" name="AutoShape 28"/>
          <p:cNvSpPr/>
          <p:nvPr/>
        </p:nvSpPr>
        <p:spPr>
          <a:xfrm flipV="1">
            <a:off x="10037975" y="2746375"/>
            <a:ext cx="406400" cy="349251"/>
          </a:xfrm>
          <a:prstGeom prst="triangle">
            <a:avLst>
              <a:gd name="adj" fmla="val 50000"/>
            </a:avLst>
          </a:prstGeom>
          <a:solidFill>
            <a:schemeClr val="accent1">
              <a:alpha val="100000"/>
            </a:schemeClr>
          </a:solidFill>
        </p:spPr>
      </p:sp>
      <p:sp>
        <p:nvSpPr>
          <p:cNvPr id="29" name="AutoShape 29"/>
          <p:cNvSpPr/>
          <p:nvPr/>
        </p:nvSpPr>
        <p:spPr>
          <a:xfrm>
            <a:off x="681109" y="3095626"/>
            <a:ext cx="2600876" cy="503314"/>
          </a:xfrm>
          <a:prstGeom prst="rect">
            <a:avLst/>
          </a:prstGeom>
          <a:solidFill>
            <a:schemeClr val="accent1">
              <a:lumMod val="75000"/>
              <a:alpha val="100000"/>
            </a:schemeClr>
          </a:solidFill>
        </p:spPr>
      </p:sp>
      <p:sp>
        <p:nvSpPr>
          <p:cNvPr id="30" name="AutoShape 30"/>
          <p:cNvSpPr/>
          <p:nvPr/>
        </p:nvSpPr>
        <p:spPr>
          <a:xfrm>
            <a:off x="3413726" y="3095626"/>
            <a:ext cx="2667000" cy="503314"/>
          </a:xfrm>
          <a:prstGeom prst="rect">
            <a:avLst/>
          </a:prstGeom>
          <a:solidFill>
            <a:schemeClr val="accent1">
              <a:lumMod val="75000"/>
              <a:alpha val="100000"/>
            </a:schemeClr>
          </a:solidFill>
        </p:spPr>
      </p:sp>
      <p:sp>
        <p:nvSpPr>
          <p:cNvPr id="31" name="AutoShape 31"/>
          <p:cNvSpPr/>
          <p:nvPr/>
        </p:nvSpPr>
        <p:spPr>
          <a:xfrm>
            <a:off x="6199915" y="3095626"/>
            <a:ext cx="2600876" cy="503314"/>
          </a:xfrm>
          <a:prstGeom prst="rect">
            <a:avLst/>
          </a:prstGeom>
          <a:solidFill>
            <a:schemeClr val="accent1">
              <a:lumMod val="75000"/>
              <a:alpha val="100000"/>
            </a:schemeClr>
          </a:solidFill>
        </p:spPr>
      </p:sp>
      <p:sp>
        <p:nvSpPr>
          <p:cNvPr id="32" name="AutoShape 32"/>
          <p:cNvSpPr/>
          <p:nvPr/>
        </p:nvSpPr>
        <p:spPr>
          <a:xfrm>
            <a:off x="8931875" y="3095626"/>
            <a:ext cx="2618599" cy="503314"/>
          </a:xfrm>
          <a:prstGeom prst="rect">
            <a:avLst/>
          </a:prstGeom>
          <a:solidFill>
            <a:schemeClr val="accent1">
              <a:lumMod val="75000"/>
              <a:alpha val="100000"/>
            </a:schemeClr>
          </a:solidFill>
        </p:spPr>
      </p:sp>
      <p:sp>
        <p:nvSpPr>
          <p:cNvPr id="33" name="TextBox 33"/>
          <p:cNvSpPr txBox="1"/>
          <p:nvPr/>
        </p:nvSpPr>
        <p:spPr>
          <a:xfrm>
            <a:off x="681109"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34" name="TextBox 34"/>
          <p:cNvSpPr txBox="1"/>
          <p:nvPr/>
        </p:nvSpPr>
        <p:spPr>
          <a:xfrm>
            <a:off x="681109"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275">
                <a:solidFill>
                  <a:schemeClr val="dk1">
                    <a:alpha val="100000"/>
                  </a:schemeClr>
                </a:solidFill>
                <a:latin typeface="微软雅黑" panose="020B0503020204020204" charset="-122"/>
                <a:ea typeface="微软雅黑" panose="020B0503020204020204" charset="-122"/>
                <a:cs typeface="微软雅黑" panose="020B0503020204020204" charset="-122"/>
              </a:rPr>
              <a:t>代理页面和知乎详情列表的网页内容不太一致，目前所爬取的4个代理网页的内容是HTML标签文档，所以并没有采用jsonPath解析功能，而是采用Jsoup库进行解析。</a:t>
            </a:r>
          </a:p>
        </p:txBody>
      </p:sp>
      <p:sp>
        <p:nvSpPr>
          <p:cNvPr id="35" name="TextBox 35"/>
          <p:cNvSpPr txBox="1"/>
          <p:nvPr/>
        </p:nvSpPr>
        <p:spPr>
          <a:xfrm>
            <a:off x="3446788"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36" name="TextBox 36"/>
          <p:cNvSpPr txBox="1"/>
          <p:nvPr/>
        </p:nvSpPr>
        <p:spPr>
          <a:xfrm>
            <a:off x="3446788"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Jsoup在解析HTML文档时非常灵活方便。</a:t>
            </a:r>
          </a:p>
        </p:txBody>
      </p:sp>
      <p:sp>
        <p:nvSpPr>
          <p:cNvPr id="37" name="TextBox 37"/>
          <p:cNvSpPr txBox="1"/>
          <p:nvPr/>
        </p:nvSpPr>
        <p:spPr>
          <a:xfrm>
            <a:off x="6199915"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38" name="TextBox 38"/>
          <p:cNvSpPr txBox="1"/>
          <p:nvPr/>
        </p:nvSpPr>
        <p:spPr>
          <a:xfrm>
            <a:off x="6199915"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登录代理网站http://www.66ip.cn/，代理解析类的实现文件是Ip66ProxyListPageParser.java</a:t>
            </a:r>
          </a:p>
        </p:txBody>
      </p:sp>
      <p:sp>
        <p:nvSpPr>
          <p:cNvPr id="39" name="TextBox 39"/>
          <p:cNvSpPr txBox="1"/>
          <p:nvPr/>
        </p:nvSpPr>
        <p:spPr>
          <a:xfrm>
            <a:off x="8940736" y="3095626"/>
            <a:ext cx="2600876" cy="490334"/>
          </a:xfrm>
          <a:prstGeom prst="rect">
            <a:avLst/>
          </a:prstGeom>
        </p:spPr>
        <p:txBody>
          <a:bodyPr vert="horz" wrap="square" lIns="66008" tIns="33052" rIns="66008" bIns="33052" rtlCol="0" anchor="ctr" anchorCtr="1">
            <a:normAutofit/>
          </a:bodyPr>
          <a:lstStyle/>
          <a:p>
            <a:pPr algn="ctr">
              <a:lnSpc>
                <a:spcPct val="150000"/>
              </a:lnSpc>
            </a:pPr>
            <a:r>
              <a:rPr lang="en-US" sz="1725" b="1">
                <a:solidFill>
                  <a:srgbClr val="FFFDFD">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40" name="TextBox 40"/>
          <p:cNvSpPr txBox="1"/>
          <p:nvPr/>
        </p:nvSpPr>
        <p:spPr>
          <a:xfrm>
            <a:off x="8940736" y="3729400"/>
            <a:ext cx="2600876" cy="2374592"/>
          </a:xfrm>
          <a:prstGeom prst="rect">
            <a:avLst/>
          </a:prstGeom>
        </p:spPr>
        <p:txBody>
          <a:bodyPr vert="horz" wrap="square" lIns="66008" tIns="33052" rIns="66008" bIns="33052" rtlCol="0" anchor="ctr" anchorCtr="1">
            <a:normAutofit/>
          </a:bodyPr>
          <a:lstStyle/>
          <a:p>
            <a:pPr algn="ctr">
              <a:lnSpc>
                <a:spcPct val="186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登录网站http://www.ip181.com/，该代理解析类的实现文件是Ip181ProxyListPageParser.java</a:t>
            </a:r>
          </a:p>
        </p:txBody>
      </p:sp>
      <p:sp>
        <p:nvSpPr>
          <p:cNvPr id="41" name="Freeform 41"/>
          <p:cNvSpPr/>
          <p:nvPr/>
        </p:nvSpPr>
        <p:spPr>
          <a:xfrm>
            <a:off x="4484918" y="1906059"/>
            <a:ext cx="552450" cy="552450"/>
          </a:xfrm>
          <a:custGeom>
            <a:avLst/>
            <a:gdLst/>
            <a:ahLst/>
            <a:cxnLst/>
            <a:rect l="l" t="t" r="r" b="b"/>
            <a:pathLst>
              <a:path w="304800" h="304800">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moveTo>
                  <a:pt x="167640" y="228600"/>
                </a:moveTo>
                <a:lnTo>
                  <a:pt x="182880" y="228600"/>
                </a:lnTo>
                <a:cubicBezTo>
                  <a:pt x="208131" y="228600"/>
                  <a:pt x="228600" y="208131"/>
                  <a:pt x="228600" y="182880"/>
                </a:cubicBezTo>
                <a:cubicBezTo>
                  <a:pt x="228600" y="157629"/>
                  <a:pt x="208131" y="137160"/>
                  <a:pt x="182880" y="137160"/>
                </a:cubicBezTo>
                <a:lnTo>
                  <a:pt x="182880" y="137160"/>
                </a:lnTo>
                <a:lnTo>
                  <a:pt x="121768" y="137160"/>
                </a:lnTo>
                <a:cubicBezTo>
                  <a:pt x="113348" y="137160"/>
                  <a:pt x="106528" y="130340"/>
                  <a:pt x="106528" y="121920"/>
                </a:cubicBezTo>
                <a:cubicBezTo>
                  <a:pt x="106528" y="113500"/>
                  <a:pt x="113348" y="106680"/>
                  <a:pt x="121768" y="106680"/>
                </a:cubicBezTo>
                <a:lnTo>
                  <a:pt x="121768" y="106680"/>
                </a:lnTo>
                <a:lnTo>
                  <a:pt x="213360" y="106680"/>
                </a:lnTo>
                <a:lnTo>
                  <a:pt x="213360" y="76200"/>
                </a:lnTo>
                <a:lnTo>
                  <a:pt x="167640" y="76200"/>
                </a:lnTo>
                <a:lnTo>
                  <a:pt x="167640" y="45720"/>
                </a:lnTo>
                <a:lnTo>
                  <a:pt x="137160" y="45720"/>
                </a:lnTo>
                <a:lnTo>
                  <a:pt x="137160" y="76200"/>
                </a:lnTo>
                <a:lnTo>
                  <a:pt x="121920" y="76200"/>
                </a:lnTo>
                <a:cubicBezTo>
                  <a:pt x="96669" y="76200"/>
                  <a:pt x="76200" y="96669"/>
                  <a:pt x="76200" y="121920"/>
                </a:cubicBezTo>
                <a:cubicBezTo>
                  <a:pt x="76200" y="147171"/>
                  <a:pt x="96669" y="167640"/>
                  <a:pt x="121920" y="167640"/>
                </a:cubicBezTo>
                <a:lnTo>
                  <a:pt x="121920" y="167640"/>
                </a:lnTo>
                <a:lnTo>
                  <a:pt x="182880" y="167640"/>
                </a:lnTo>
                <a:cubicBezTo>
                  <a:pt x="191300" y="167640"/>
                  <a:pt x="198120" y="174460"/>
                  <a:pt x="198120" y="182880"/>
                </a:cubicBezTo>
                <a:cubicBezTo>
                  <a:pt x="198120" y="191300"/>
                  <a:pt x="191300" y="198120"/>
                  <a:pt x="182880" y="198120"/>
                </a:cubicBezTo>
                <a:lnTo>
                  <a:pt x="182880" y="198120"/>
                </a:lnTo>
                <a:lnTo>
                  <a:pt x="91440" y="198120"/>
                </a:lnTo>
                <a:lnTo>
                  <a:pt x="91440" y="228600"/>
                </a:lnTo>
                <a:lnTo>
                  <a:pt x="137160" y="228600"/>
                </a:lnTo>
                <a:lnTo>
                  <a:pt x="137160" y="259080"/>
                </a:lnTo>
                <a:lnTo>
                  <a:pt x="167640" y="259080"/>
                </a:lnTo>
                <a:lnTo>
                  <a:pt x="167640" y="228600"/>
                </a:lnTo>
                <a:close/>
              </a:path>
            </a:pathLst>
          </a:custGeom>
          <a:solidFill>
            <a:srgbClr val="FFFFFF">
              <a:alpha val="100000"/>
            </a:srgbClr>
          </a:solidFill>
        </p:spPr>
      </p:sp>
      <p:sp>
        <p:nvSpPr>
          <p:cNvPr id="42" name="Freeform 42"/>
          <p:cNvSpPr/>
          <p:nvPr/>
        </p:nvSpPr>
        <p:spPr>
          <a:xfrm>
            <a:off x="1714477" y="1915213"/>
            <a:ext cx="534141" cy="534141"/>
          </a:xfrm>
          <a:custGeom>
            <a:avLst/>
            <a:gdLst/>
            <a:ahLst/>
            <a:cxnLst/>
            <a:rect l="l" t="t" r="r" b="b"/>
            <a:pathLst>
              <a:path w="304800" h="304800">
                <a:moveTo>
                  <a:pt x="121920" y="28651"/>
                </a:moveTo>
                <a:lnTo>
                  <a:pt x="121920" y="0"/>
                </a:lnTo>
                <a:lnTo>
                  <a:pt x="152400" y="0"/>
                </a:lnTo>
                <a:lnTo>
                  <a:pt x="152400" y="243840"/>
                </a:lnTo>
                <a:lnTo>
                  <a:pt x="304800" y="243840"/>
                </a:lnTo>
                <a:lnTo>
                  <a:pt x="243840" y="304800"/>
                </a:lnTo>
                <a:lnTo>
                  <a:pt x="30480" y="304800"/>
                </a:lnTo>
                <a:lnTo>
                  <a:pt x="0" y="243840"/>
                </a:lnTo>
                <a:lnTo>
                  <a:pt x="121920" y="243840"/>
                </a:lnTo>
                <a:lnTo>
                  <a:pt x="121920" y="213360"/>
                </a:lnTo>
                <a:lnTo>
                  <a:pt x="0" y="213360"/>
                </a:lnTo>
                <a:lnTo>
                  <a:pt x="0" y="209398"/>
                </a:lnTo>
                <a:cubicBezTo>
                  <a:pt x="56940" y="163544"/>
                  <a:pt x="99498" y="101956"/>
                  <a:pt x="121234" y="31242"/>
                </a:cubicBezTo>
                <a:lnTo>
                  <a:pt x="121920" y="28651"/>
                </a:lnTo>
                <a:close/>
                <a:moveTo>
                  <a:pt x="304343" y="213360"/>
                </a:moveTo>
                <a:lnTo>
                  <a:pt x="152400" y="213360"/>
                </a:lnTo>
                <a:lnTo>
                  <a:pt x="152400" y="207874"/>
                </a:lnTo>
                <a:cubicBezTo>
                  <a:pt x="171650" y="179451"/>
                  <a:pt x="183137" y="144409"/>
                  <a:pt x="183137" y="106680"/>
                </a:cubicBezTo>
                <a:cubicBezTo>
                  <a:pt x="183137" y="68951"/>
                  <a:pt x="171660" y="33909"/>
                  <a:pt x="151990" y="4848"/>
                </a:cubicBezTo>
                <a:lnTo>
                  <a:pt x="152400" y="5486"/>
                </a:lnTo>
                <a:lnTo>
                  <a:pt x="152400" y="2438"/>
                </a:lnTo>
                <a:cubicBezTo>
                  <a:pt x="237877" y="37719"/>
                  <a:pt x="298180" y="117796"/>
                  <a:pt x="304305" y="212646"/>
                </a:cubicBezTo>
                <a:lnTo>
                  <a:pt x="304343" y="213360"/>
                </a:lnTo>
                <a:close/>
              </a:path>
            </a:pathLst>
          </a:custGeom>
          <a:solidFill>
            <a:srgbClr val="FFFFFF">
              <a:alpha val="100000"/>
            </a:srgbClr>
          </a:solidFill>
        </p:spPr>
      </p:sp>
      <p:sp>
        <p:nvSpPr>
          <p:cNvPr id="43" name="Freeform 43"/>
          <p:cNvSpPr/>
          <p:nvPr/>
        </p:nvSpPr>
        <p:spPr>
          <a:xfrm>
            <a:off x="7238256" y="1920187"/>
            <a:ext cx="524192" cy="524192"/>
          </a:xfrm>
          <a:custGeom>
            <a:avLst/>
            <a:gdLst/>
            <a:ahLst/>
            <a:cxnLst/>
            <a:rect l="l" t="t" r="r" b="b"/>
            <a:pathLst>
              <a:path w="304800" h="304800">
                <a:moveTo>
                  <a:pt x="106680" y="259080"/>
                </a:moveTo>
                <a:lnTo>
                  <a:pt x="30480" y="259080"/>
                </a:lnTo>
                <a:cubicBezTo>
                  <a:pt x="13649" y="259080"/>
                  <a:pt x="0" y="245431"/>
                  <a:pt x="0" y="228600"/>
                </a:cubicBezTo>
                <a:lnTo>
                  <a:pt x="0" y="228600"/>
                </a:lnTo>
                <a:lnTo>
                  <a:pt x="0" y="30480"/>
                </a:lnTo>
                <a:cubicBezTo>
                  <a:pt x="0" y="13716"/>
                  <a:pt x="13716" y="0"/>
                  <a:pt x="30480" y="0"/>
                </a:cubicBezTo>
                <a:lnTo>
                  <a:pt x="274320" y="0"/>
                </a:lnTo>
                <a:cubicBezTo>
                  <a:pt x="291151" y="0"/>
                  <a:pt x="304800" y="13649"/>
                  <a:pt x="304800" y="30480"/>
                </a:cubicBezTo>
                <a:lnTo>
                  <a:pt x="304800" y="30480"/>
                </a:lnTo>
                <a:lnTo>
                  <a:pt x="304800" y="228600"/>
                </a:lnTo>
                <a:cubicBezTo>
                  <a:pt x="304800" y="245431"/>
                  <a:pt x="291151" y="259080"/>
                  <a:pt x="274320" y="259080"/>
                </a:cubicBezTo>
                <a:lnTo>
                  <a:pt x="274320" y="259080"/>
                </a:lnTo>
                <a:lnTo>
                  <a:pt x="198120" y="259080"/>
                </a:lnTo>
                <a:lnTo>
                  <a:pt x="259080" y="289560"/>
                </a:lnTo>
                <a:lnTo>
                  <a:pt x="259080" y="304800"/>
                </a:lnTo>
                <a:lnTo>
                  <a:pt x="45720" y="304800"/>
                </a:lnTo>
                <a:lnTo>
                  <a:pt x="45720" y="289560"/>
                </a:lnTo>
                <a:lnTo>
                  <a:pt x="106680" y="259080"/>
                </a:lnTo>
                <a:close/>
                <a:moveTo>
                  <a:pt x="30480" y="30480"/>
                </a:moveTo>
                <a:lnTo>
                  <a:pt x="30480" y="198120"/>
                </a:lnTo>
                <a:lnTo>
                  <a:pt x="274320" y="198120"/>
                </a:lnTo>
                <a:lnTo>
                  <a:pt x="274320" y="30480"/>
                </a:lnTo>
                <a:lnTo>
                  <a:pt x="30480" y="30480"/>
                </a:lnTo>
                <a:close/>
              </a:path>
            </a:pathLst>
          </a:custGeom>
          <a:solidFill>
            <a:srgbClr val="FFFFFF">
              <a:alpha val="100000"/>
            </a:srgbClr>
          </a:solidFill>
        </p:spPr>
      </p:sp>
      <p:sp>
        <p:nvSpPr>
          <p:cNvPr id="44" name="Freeform 44"/>
          <p:cNvSpPr/>
          <p:nvPr/>
        </p:nvSpPr>
        <p:spPr>
          <a:xfrm>
            <a:off x="9979078" y="1920187"/>
            <a:ext cx="524192" cy="524192"/>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rgbClr val="FFFFFF">
              <a:alpha val="100000"/>
            </a:srgbClr>
          </a:solidFill>
        </p:spPr>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4543457" y="1876457"/>
            <a:ext cx="3105086" cy="3105086"/>
          </a:xfrm>
          <a:prstGeom prst="ellipse">
            <a:avLst/>
          </a:prstGeom>
          <a:solidFill>
            <a:schemeClr val="accent2">
              <a:alpha val="29000"/>
            </a:schemeClr>
          </a:solidFill>
        </p:spPr>
      </p:sp>
      <p:sp>
        <p:nvSpPr>
          <p:cNvPr id="3" name="AutoShape 3"/>
          <p:cNvSpPr/>
          <p:nvPr/>
        </p:nvSpPr>
        <p:spPr>
          <a:xfrm>
            <a:off x="4838682" y="2171682"/>
            <a:ext cx="2514635" cy="2514635"/>
          </a:xfrm>
          <a:prstGeom prst="ellipse">
            <a:avLst/>
          </a:prstGeom>
          <a:solidFill>
            <a:schemeClr val="accent1">
              <a:alpha val="100000"/>
            </a:schemeClr>
          </a:solidFill>
        </p:spPr>
      </p:sp>
      <p:sp>
        <p:nvSpPr>
          <p:cNvPr id="4" name="TextBox 4"/>
          <p:cNvSpPr txBox="1"/>
          <p:nvPr/>
        </p:nvSpPr>
        <p:spPr>
          <a:xfrm>
            <a:off x="575049" y="2026920"/>
            <a:ext cx="3466777" cy="2804160"/>
          </a:xfrm>
          <a:prstGeom prst="rect">
            <a:avLst/>
          </a:prstGeom>
        </p:spPr>
        <p:txBody>
          <a:bodyPr vert="horz" wrap="square" lIns="123825" tIns="123825" rIns="57150" bIns="123825" rtlCol="0" anchor="t" anchorCtr="0">
            <a:spAutoFit/>
          </a:bodyPr>
          <a:lstStyle/>
          <a:p>
            <a:pP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从代理网站爬取代理，大部分代理是不可用的，需要对代理进行检测。</a:t>
            </a:r>
          </a:p>
        </p:txBody>
      </p:sp>
      <p:sp>
        <p:nvSpPr>
          <p:cNvPr id="5" name="TextBox 5"/>
          <p:cNvSpPr txBox="1"/>
          <p:nvPr/>
        </p:nvSpPr>
        <p:spPr>
          <a:xfrm>
            <a:off x="8072018" y="2026920"/>
            <a:ext cx="3466777" cy="2804160"/>
          </a:xfrm>
          <a:prstGeom prst="rect">
            <a:avLst/>
          </a:prstGeom>
        </p:spPr>
        <p:txBody>
          <a:bodyPr vert="horz" wrap="square" lIns="123825" tIns="123825" rIns="57150" bIns="123825" rtlCol="0" anchor="t" anchorCtr="0">
            <a:spAutoFit/>
          </a:bodyPr>
          <a:lstStyle/>
          <a:p>
            <a:pPr algn="r">
              <a:lnSpc>
                <a:spcPct val="150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可用的代理再拿来作为爬虫代理，检测方式很简单，通过访问知乎首页，将能否正确响应作为检测结果。</a:t>
            </a:r>
          </a:p>
        </p:txBody>
      </p:sp>
      <p:sp>
        <p:nvSpPr>
          <p:cNvPr id="6" name="Freeform 6"/>
          <p:cNvSpPr/>
          <p:nvPr/>
        </p:nvSpPr>
        <p:spPr>
          <a:xfrm>
            <a:off x="5503755" y="2836755"/>
            <a:ext cx="1184490" cy="1184490"/>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moveTo>
                  <a:pt x="0" y="133350"/>
                </a:moveTo>
                <a:lnTo>
                  <a:pt x="152410" y="171450"/>
                </a:lnTo>
                <a:lnTo>
                  <a:pt x="304800" y="133350"/>
                </a:lnTo>
                <a:lnTo>
                  <a:pt x="304800" y="171450"/>
                </a:lnTo>
                <a:lnTo>
                  <a:pt x="152410" y="209550"/>
                </a:lnTo>
                <a:lnTo>
                  <a:pt x="0" y="171450"/>
                </a:lnTo>
                <a:close/>
                <a:moveTo>
                  <a:pt x="0" y="57150"/>
                </a:moveTo>
                <a:lnTo>
                  <a:pt x="152410" y="19050"/>
                </a:lnTo>
                <a:lnTo>
                  <a:pt x="304800" y="57150"/>
                </a:lnTo>
                <a:lnTo>
                  <a:pt x="304800" y="95250"/>
                </a:lnTo>
                <a:lnTo>
                  <a:pt x="152410" y="133350"/>
                </a:lnTo>
                <a:lnTo>
                  <a:pt x="0" y="95250"/>
                </a:lnTo>
                <a:close/>
              </a:path>
            </a:pathLst>
          </a:custGeom>
          <a:solidFill>
            <a:srgbClr val="FFFFFF">
              <a:alpha val="100000"/>
            </a:srgbClr>
          </a:solidFill>
        </p:spPr>
      </p:sp>
      <p:grpSp>
        <p:nvGrpSpPr>
          <p:cNvPr id="7" name="Group 7"/>
          <p:cNvGrpSpPr/>
          <p:nvPr/>
        </p:nvGrpSpPr>
        <p:grpSpPr>
          <a:xfrm>
            <a:off x="454963" y="93878"/>
            <a:ext cx="10641129" cy="914400"/>
            <a:chOff x="454963" y="93878"/>
            <a:chExt cx="10641129" cy="914400"/>
          </a:xfrm>
        </p:grpSpPr>
        <p:sp>
          <p:nvSpPr>
            <p:cNvPr id="8" name="AutoShape 8"/>
            <p:cNvSpPr/>
            <p:nvPr/>
          </p:nvSpPr>
          <p:spPr>
            <a:xfrm>
              <a:off x="454963" y="331168"/>
              <a:ext cx="84147" cy="84147"/>
            </a:xfrm>
            <a:prstGeom prst="ellipse">
              <a:avLst/>
            </a:prstGeom>
            <a:solidFill>
              <a:schemeClr val="accent1">
                <a:alpha val="100000"/>
              </a:schemeClr>
            </a:solidFill>
          </p:spPr>
        </p:sp>
        <p:sp>
          <p:nvSpPr>
            <p:cNvPr id="9" name="AutoShape 9"/>
            <p:cNvSpPr/>
            <p:nvPr/>
          </p:nvSpPr>
          <p:spPr>
            <a:xfrm>
              <a:off x="575049" y="337743"/>
              <a:ext cx="78137" cy="78137"/>
            </a:xfrm>
            <a:prstGeom prst="ellipse">
              <a:avLst/>
            </a:prstGeom>
            <a:solidFill>
              <a:schemeClr val="accent1">
                <a:alpha val="80000"/>
              </a:schemeClr>
            </a:solidFill>
          </p:spPr>
        </p:sp>
        <p:sp>
          <p:nvSpPr>
            <p:cNvPr id="10" name="AutoShape 10"/>
            <p:cNvSpPr/>
            <p:nvPr/>
          </p:nvSpPr>
          <p:spPr>
            <a:xfrm>
              <a:off x="689125" y="339460"/>
              <a:ext cx="74704" cy="74704"/>
            </a:xfrm>
            <a:prstGeom prst="ellipse">
              <a:avLst/>
            </a:prstGeom>
            <a:solidFill>
              <a:schemeClr val="accent1">
                <a:alpha val="60000"/>
              </a:schemeClr>
            </a:solidFill>
          </p:spPr>
        </p:sp>
        <p:sp>
          <p:nvSpPr>
            <p:cNvPr id="11" name="AutoShape 11"/>
            <p:cNvSpPr/>
            <p:nvPr/>
          </p:nvSpPr>
          <p:spPr>
            <a:xfrm>
              <a:off x="799768" y="348430"/>
              <a:ext cx="69238" cy="69238"/>
            </a:xfrm>
            <a:prstGeom prst="ellipse">
              <a:avLst/>
            </a:prstGeom>
            <a:solidFill>
              <a:schemeClr val="accent1">
                <a:alpha val="40000"/>
              </a:schemeClr>
            </a:solidFill>
          </p:spPr>
        </p:sp>
        <p:sp>
          <p:nvSpPr>
            <p:cNvPr id="12" name="AutoShape 12"/>
            <p:cNvSpPr/>
            <p:nvPr/>
          </p:nvSpPr>
          <p:spPr>
            <a:xfrm>
              <a:off x="904945" y="344297"/>
              <a:ext cx="65594" cy="65594"/>
            </a:xfrm>
            <a:prstGeom prst="ellipse">
              <a:avLst/>
            </a:prstGeom>
            <a:solidFill>
              <a:schemeClr val="accent1">
                <a:alpha val="20000"/>
              </a:schemeClr>
            </a:solidFill>
          </p:spPr>
        </p:sp>
        <p:sp>
          <p:nvSpPr>
            <p:cNvPr id="13" name="AutoShape 13"/>
            <p:cNvSpPr/>
            <p:nvPr/>
          </p:nvSpPr>
          <p:spPr>
            <a:xfrm>
              <a:off x="454963" y="448942"/>
              <a:ext cx="84147" cy="84147"/>
            </a:xfrm>
            <a:prstGeom prst="ellipse">
              <a:avLst/>
            </a:prstGeom>
            <a:solidFill>
              <a:schemeClr val="accent1">
                <a:alpha val="100000"/>
              </a:schemeClr>
            </a:solidFill>
          </p:spPr>
        </p:sp>
        <p:sp>
          <p:nvSpPr>
            <p:cNvPr id="14" name="AutoShape 14"/>
            <p:cNvSpPr/>
            <p:nvPr/>
          </p:nvSpPr>
          <p:spPr>
            <a:xfrm>
              <a:off x="575049" y="455517"/>
              <a:ext cx="78137" cy="78137"/>
            </a:xfrm>
            <a:prstGeom prst="ellipse">
              <a:avLst/>
            </a:prstGeom>
            <a:solidFill>
              <a:schemeClr val="accent1">
                <a:alpha val="80000"/>
              </a:schemeClr>
            </a:solidFill>
          </p:spPr>
        </p:sp>
        <p:sp>
          <p:nvSpPr>
            <p:cNvPr id="15" name="AutoShape 15"/>
            <p:cNvSpPr/>
            <p:nvPr/>
          </p:nvSpPr>
          <p:spPr>
            <a:xfrm>
              <a:off x="689125" y="457233"/>
              <a:ext cx="74704" cy="74704"/>
            </a:xfrm>
            <a:prstGeom prst="ellipse">
              <a:avLst/>
            </a:prstGeom>
            <a:solidFill>
              <a:schemeClr val="accent1">
                <a:alpha val="60000"/>
              </a:schemeClr>
            </a:solidFill>
          </p:spPr>
        </p:sp>
        <p:sp>
          <p:nvSpPr>
            <p:cNvPr id="16" name="AutoShape 16"/>
            <p:cNvSpPr/>
            <p:nvPr/>
          </p:nvSpPr>
          <p:spPr>
            <a:xfrm>
              <a:off x="799768" y="466203"/>
              <a:ext cx="69238" cy="69238"/>
            </a:xfrm>
            <a:prstGeom prst="ellipse">
              <a:avLst/>
            </a:prstGeom>
            <a:solidFill>
              <a:schemeClr val="accent1">
                <a:alpha val="40000"/>
              </a:schemeClr>
            </a:solidFill>
          </p:spPr>
        </p:sp>
        <p:sp>
          <p:nvSpPr>
            <p:cNvPr id="17" name="AutoShape 17"/>
            <p:cNvSpPr/>
            <p:nvPr/>
          </p:nvSpPr>
          <p:spPr>
            <a:xfrm>
              <a:off x="904945" y="462070"/>
              <a:ext cx="65594" cy="65594"/>
            </a:xfrm>
            <a:prstGeom prst="ellipse">
              <a:avLst/>
            </a:prstGeom>
            <a:solidFill>
              <a:schemeClr val="accent1">
                <a:alpha val="20000"/>
              </a:schemeClr>
            </a:solidFill>
          </p:spPr>
        </p:sp>
        <p:sp>
          <p:nvSpPr>
            <p:cNvPr id="18" name="AutoShape 18"/>
            <p:cNvSpPr/>
            <p:nvPr/>
          </p:nvSpPr>
          <p:spPr>
            <a:xfrm>
              <a:off x="454963" y="566715"/>
              <a:ext cx="84147" cy="84147"/>
            </a:xfrm>
            <a:prstGeom prst="ellipse">
              <a:avLst/>
            </a:prstGeom>
            <a:solidFill>
              <a:schemeClr val="accent1">
                <a:alpha val="100000"/>
              </a:schemeClr>
            </a:solidFill>
          </p:spPr>
        </p:sp>
        <p:sp>
          <p:nvSpPr>
            <p:cNvPr id="19" name="AutoShape 19"/>
            <p:cNvSpPr/>
            <p:nvPr/>
          </p:nvSpPr>
          <p:spPr>
            <a:xfrm>
              <a:off x="575049" y="573291"/>
              <a:ext cx="78137" cy="78137"/>
            </a:xfrm>
            <a:prstGeom prst="ellipse">
              <a:avLst/>
            </a:prstGeom>
            <a:solidFill>
              <a:schemeClr val="accent1">
                <a:alpha val="80000"/>
              </a:schemeClr>
            </a:solidFill>
          </p:spPr>
        </p:sp>
        <p:sp>
          <p:nvSpPr>
            <p:cNvPr id="20" name="AutoShape 20"/>
            <p:cNvSpPr/>
            <p:nvPr/>
          </p:nvSpPr>
          <p:spPr>
            <a:xfrm>
              <a:off x="689125" y="575007"/>
              <a:ext cx="74704" cy="74704"/>
            </a:xfrm>
            <a:prstGeom prst="ellipse">
              <a:avLst/>
            </a:prstGeom>
            <a:solidFill>
              <a:schemeClr val="accent1">
                <a:alpha val="60000"/>
              </a:schemeClr>
            </a:solidFill>
          </p:spPr>
        </p:sp>
        <p:sp>
          <p:nvSpPr>
            <p:cNvPr id="21" name="AutoShape 21"/>
            <p:cNvSpPr/>
            <p:nvPr/>
          </p:nvSpPr>
          <p:spPr>
            <a:xfrm>
              <a:off x="799768" y="583977"/>
              <a:ext cx="69238" cy="69238"/>
            </a:xfrm>
            <a:prstGeom prst="ellipse">
              <a:avLst/>
            </a:prstGeom>
            <a:solidFill>
              <a:schemeClr val="accent1">
                <a:alpha val="40000"/>
              </a:schemeClr>
            </a:solidFill>
          </p:spPr>
        </p:sp>
        <p:sp>
          <p:nvSpPr>
            <p:cNvPr id="22" name="AutoShape 22"/>
            <p:cNvSpPr/>
            <p:nvPr/>
          </p:nvSpPr>
          <p:spPr>
            <a:xfrm>
              <a:off x="904945" y="579844"/>
              <a:ext cx="65594" cy="65594"/>
            </a:xfrm>
            <a:prstGeom prst="ellipse">
              <a:avLst/>
            </a:prstGeom>
            <a:solidFill>
              <a:schemeClr val="accent1">
                <a:alpha val="20000"/>
              </a:schemeClr>
            </a:solidFill>
          </p:spPr>
        </p:sp>
        <p:sp>
          <p:nvSpPr>
            <p:cNvPr id="23" name="AutoShape 23"/>
            <p:cNvSpPr/>
            <p:nvPr/>
          </p:nvSpPr>
          <p:spPr>
            <a:xfrm>
              <a:off x="454963" y="684489"/>
              <a:ext cx="84147" cy="84147"/>
            </a:xfrm>
            <a:prstGeom prst="ellipse">
              <a:avLst/>
            </a:prstGeom>
            <a:solidFill>
              <a:schemeClr val="accent1">
                <a:alpha val="100000"/>
              </a:schemeClr>
            </a:solidFill>
          </p:spPr>
        </p:sp>
        <p:sp>
          <p:nvSpPr>
            <p:cNvPr id="24" name="AutoShape 24"/>
            <p:cNvSpPr/>
            <p:nvPr/>
          </p:nvSpPr>
          <p:spPr>
            <a:xfrm>
              <a:off x="575049" y="691064"/>
              <a:ext cx="78137" cy="78137"/>
            </a:xfrm>
            <a:prstGeom prst="ellipse">
              <a:avLst/>
            </a:prstGeom>
            <a:solidFill>
              <a:schemeClr val="accent1">
                <a:alpha val="80000"/>
              </a:schemeClr>
            </a:solidFill>
          </p:spPr>
        </p:sp>
        <p:sp>
          <p:nvSpPr>
            <p:cNvPr id="25" name="AutoShape 25"/>
            <p:cNvSpPr/>
            <p:nvPr/>
          </p:nvSpPr>
          <p:spPr>
            <a:xfrm>
              <a:off x="689125" y="692781"/>
              <a:ext cx="74704" cy="74704"/>
            </a:xfrm>
            <a:prstGeom prst="ellipse">
              <a:avLst/>
            </a:prstGeom>
            <a:solidFill>
              <a:schemeClr val="accent1">
                <a:alpha val="60000"/>
              </a:schemeClr>
            </a:solidFill>
          </p:spPr>
        </p:sp>
        <p:sp>
          <p:nvSpPr>
            <p:cNvPr id="26" name="AutoShape 26"/>
            <p:cNvSpPr/>
            <p:nvPr/>
          </p:nvSpPr>
          <p:spPr>
            <a:xfrm>
              <a:off x="799768" y="701751"/>
              <a:ext cx="69238" cy="69238"/>
            </a:xfrm>
            <a:prstGeom prst="ellipse">
              <a:avLst/>
            </a:prstGeom>
            <a:solidFill>
              <a:schemeClr val="accent1">
                <a:alpha val="40000"/>
              </a:schemeClr>
            </a:solidFill>
          </p:spPr>
        </p:sp>
        <p:sp>
          <p:nvSpPr>
            <p:cNvPr id="27" name="AutoShape 27"/>
            <p:cNvSpPr/>
            <p:nvPr/>
          </p:nvSpPr>
          <p:spPr>
            <a:xfrm>
              <a:off x="904945" y="697618"/>
              <a:ext cx="65594" cy="65594"/>
            </a:xfrm>
            <a:prstGeom prst="ellipse">
              <a:avLst/>
            </a:prstGeom>
            <a:solidFill>
              <a:schemeClr val="accent1">
                <a:alpha val="20000"/>
              </a:schemeClr>
            </a:solidFill>
          </p:spPr>
        </p:sp>
        <p:sp>
          <p:nvSpPr>
            <p:cNvPr id="28" name="TextBox 28"/>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代理可用性检测</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大数据介绍</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27474" y="2630710"/>
            <a:ext cx="2226278" cy="2226278"/>
          </a:xfrm>
          <a:prstGeom prst="ellipse">
            <a:avLst/>
          </a:prstGeom>
          <a:solidFill>
            <a:schemeClr val="accent1">
              <a:alpha val="100000"/>
            </a:schemeClr>
          </a:solidFill>
        </p:spPr>
      </p:sp>
      <p:cxnSp>
        <p:nvCxnSpPr>
          <p:cNvPr id="3" name="Connector 3"/>
          <p:cNvCxnSpPr/>
          <p:nvPr/>
        </p:nvCxnSpPr>
        <p:spPr>
          <a:xfrm>
            <a:off x="3728313" y="2422931"/>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cxnSp>
        <p:nvCxnSpPr>
          <p:cNvPr id="4" name="Connector 4"/>
          <p:cNvCxnSpPr/>
          <p:nvPr/>
        </p:nvCxnSpPr>
        <p:spPr>
          <a:xfrm>
            <a:off x="4309187" y="3726659"/>
            <a:ext cx="665253" cy="0"/>
          </a:xfrm>
          <a:prstGeom prst="line">
            <a:avLst/>
          </a:prstGeom>
          <a:ln w="12700">
            <a:solidFill>
              <a:schemeClr val="accent4"/>
            </a:solidFill>
            <a:prstDash val="dash"/>
            <a:headEnd type="none"/>
            <a:tailEnd type="oval"/>
          </a:ln>
        </p:spPr>
        <p:style>
          <a:lnRef idx="0">
            <a:schemeClr val="accent4"/>
          </a:lnRef>
          <a:fillRef idx="1">
            <a:schemeClr val="accent4"/>
          </a:fillRef>
          <a:effectRef idx="0">
            <a:schemeClr val="accent4"/>
          </a:effectRef>
          <a:fontRef idx="minor">
            <a:schemeClr val="lt1"/>
          </a:fontRef>
        </p:style>
      </p:cxnSp>
      <p:cxnSp>
        <p:nvCxnSpPr>
          <p:cNvPr id="5" name="Connector 5"/>
          <p:cNvCxnSpPr/>
          <p:nvPr/>
        </p:nvCxnSpPr>
        <p:spPr>
          <a:xfrm>
            <a:off x="3728313" y="5030388"/>
            <a:ext cx="1246133" cy="0"/>
          </a:xfrm>
          <a:prstGeom prst="line">
            <a:avLst/>
          </a:prstGeom>
          <a:ln w="12700">
            <a:solidFill>
              <a:schemeClr val="accent1"/>
            </a:solidFill>
            <a:prstDash val="dash"/>
            <a:headEnd type="none"/>
            <a:tailEnd type="oval"/>
          </a:ln>
        </p:spPr>
        <p:style>
          <a:lnRef idx="0">
            <a:schemeClr val="accent1"/>
          </a:lnRef>
          <a:fillRef idx="1">
            <a:schemeClr val="accent1"/>
          </a:fillRef>
          <a:effectRef idx="0">
            <a:schemeClr val="accent1"/>
          </a:effectRef>
          <a:fontRef idx="minor">
            <a:schemeClr val="lt1"/>
          </a:fontRef>
        </p:style>
      </p:cxnSp>
      <p:sp>
        <p:nvSpPr>
          <p:cNvPr id="6" name="AutoShape 6"/>
          <p:cNvSpPr/>
          <p:nvPr/>
        </p:nvSpPr>
        <p:spPr>
          <a:xfrm>
            <a:off x="3098006" y="4715256"/>
            <a:ext cx="630365" cy="630269"/>
          </a:xfrm>
          <a:prstGeom prst="ellipse">
            <a:avLst/>
          </a:prstGeom>
          <a:solidFill>
            <a:schemeClr val="accent1">
              <a:alpha val="100000"/>
            </a:schemeClr>
          </a:solidFill>
        </p:spPr>
      </p:sp>
      <p:grpSp>
        <p:nvGrpSpPr>
          <p:cNvPr id="7" name="Group 7"/>
          <p:cNvGrpSpPr/>
          <p:nvPr/>
        </p:nvGrpSpPr>
        <p:grpSpPr>
          <a:xfrm>
            <a:off x="3242405" y="4895659"/>
            <a:ext cx="352711" cy="269463"/>
            <a:chOff x="3242405" y="4895659"/>
            <a:chExt cx="352711" cy="269463"/>
          </a:xfrm>
        </p:grpSpPr>
        <p:sp>
          <p:nvSpPr>
            <p:cNvPr id="8" name="Freeform 8"/>
            <p:cNvSpPr/>
            <p:nvPr/>
          </p:nvSpPr>
          <p:spPr>
            <a:xfrm>
              <a:off x="3242405" y="4895659"/>
              <a:ext cx="283845" cy="220980"/>
            </a:xfrm>
            <a:custGeom>
              <a:avLst/>
              <a:gdLst/>
              <a:ahLst/>
              <a:cxnLst/>
              <a:rect l="l" t="t" r="r" b="b"/>
              <a:pathLst>
                <a:path w="141" h="110">
                  <a:moveTo>
                    <a:pt x="92" y="95"/>
                  </a:moveTo>
                  <a:cubicBezTo>
                    <a:pt x="105" y="92"/>
                    <a:pt x="117" y="87"/>
                    <a:pt x="126" y="77"/>
                  </a:cubicBezTo>
                  <a:cubicBezTo>
                    <a:pt x="137" y="66"/>
                    <a:pt x="141" y="53"/>
                    <a:pt x="136" y="38"/>
                  </a:cubicBezTo>
                  <a:cubicBezTo>
                    <a:pt x="132" y="25"/>
                    <a:pt x="123" y="17"/>
                    <a:pt x="111" y="10"/>
                  </a:cubicBezTo>
                  <a:cubicBezTo>
                    <a:pt x="100" y="4"/>
                    <a:pt x="87" y="1"/>
                    <a:pt x="75" y="1"/>
                  </a:cubicBezTo>
                  <a:cubicBezTo>
                    <a:pt x="54" y="0"/>
                    <a:pt x="35" y="5"/>
                    <a:pt x="20" y="19"/>
                  </a:cubicBezTo>
                  <a:cubicBezTo>
                    <a:pt x="1" y="35"/>
                    <a:pt x="0" y="59"/>
                    <a:pt x="17" y="77"/>
                  </a:cubicBezTo>
                  <a:cubicBezTo>
                    <a:pt x="20" y="81"/>
                    <a:pt x="25" y="84"/>
                    <a:pt x="30" y="88"/>
                  </a:cubicBezTo>
                  <a:cubicBezTo>
                    <a:pt x="30" y="88"/>
                    <a:pt x="30" y="88"/>
                    <a:pt x="29" y="88"/>
                  </a:cubicBezTo>
                  <a:cubicBezTo>
                    <a:pt x="27" y="94"/>
                    <a:pt x="23" y="99"/>
                    <a:pt x="19" y="103"/>
                  </a:cubicBezTo>
                  <a:cubicBezTo>
                    <a:pt x="17" y="105"/>
                    <a:pt x="16" y="106"/>
                    <a:pt x="17" y="108"/>
                  </a:cubicBezTo>
                  <a:cubicBezTo>
                    <a:pt x="18" y="110"/>
                    <a:pt x="20" y="110"/>
                    <a:pt x="22" y="110"/>
                  </a:cubicBezTo>
                  <a:cubicBezTo>
                    <a:pt x="33" y="108"/>
                    <a:pt x="43" y="104"/>
                    <a:pt x="53" y="98"/>
                  </a:cubicBezTo>
                  <a:cubicBezTo>
                    <a:pt x="54" y="97"/>
                    <a:pt x="56" y="96"/>
                    <a:pt x="58" y="97"/>
                  </a:cubicBezTo>
                  <a:cubicBezTo>
                    <a:pt x="69" y="98"/>
                    <a:pt x="81" y="98"/>
                    <a:pt x="92" y="95"/>
                  </a:cubicBezTo>
                  <a:close/>
                  <a:moveTo>
                    <a:pt x="55" y="84"/>
                  </a:moveTo>
                  <a:cubicBezTo>
                    <a:pt x="53" y="84"/>
                    <a:pt x="51" y="84"/>
                    <a:pt x="50" y="85"/>
                  </a:cubicBezTo>
                  <a:cubicBezTo>
                    <a:pt x="47" y="87"/>
                    <a:pt x="45" y="88"/>
                    <a:pt x="43" y="90"/>
                  </a:cubicBezTo>
                  <a:cubicBezTo>
                    <a:pt x="43" y="89"/>
                    <a:pt x="42" y="89"/>
                    <a:pt x="42" y="89"/>
                  </a:cubicBezTo>
                  <a:cubicBezTo>
                    <a:pt x="43" y="87"/>
                    <a:pt x="44" y="85"/>
                    <a:pt x="45" y="82"/>
                  </a:cubicBezTo>
                  <a:cubicBezTo>
                    <a:pt x="42" y="80"/>
                    <a:pt x="40" y="79"/>
                    <a:pt x="37" y="77"/>
                  </a:cubicBezTo>
                  <a:cubicBezTo>
                    <a:pt x="31" y="74"/>
                    <a:pt x="26" y="70"/>
                    <a:pt x="22" y="64"/>
                  </a:cubicBezTo>
                  <a:cubicBezTo>
                    <a:pt x="14" y="53"/>
                    <a:pt x="16" y="40"/>
                    <a:pt x="25" y="30"/>
                  </a:cubicBezTo>
                  <a:cubicBezTo>
                    <a:pt x="35" y="20"/>
                    <a:pt x="48" y="15"/>
                    <a:pt x="62" y="14"/>
                  </a:cubicBezTo>
                  <a:cubicBezTo>
                    <a:pt x="76" y="12"/>
                    <a:pt x="90" y="14"/>
                    <a:pt x="103" y="20"/>
                  </a:cubicBezTo>
                  <a:cubicBezTo>
                    <a:pt x="112" y="24"/>
                    <a:pt x="119" y="30"/>
                    <a:pt x="123" y="38"/>
                  </a:cubicBezTo>
                  <a:cubicBezTo>
                    <a:pt x="128" y="47"/>
                    <a:pt x="127" y="56"/>
                    <a:pt x="121" y="64"/>
                  </a:cubicBezTo>
                  <a:cubicBezTo>
                    <a:pt x="113" y="75"/>
                    <a:pt x="102" y="81"/>
                    <a:pt x="89" y="84"/>
                  </a:cubicBezTo>
                  <a:cubicBezTo>
                    <a:pt x="78" y="86"/>
                    <a:pt x="66" y="86"/>
                    <a:pt x="55" y="84"/>
                  </a:cubicBezTo>
                  <a:close/>
                </a:path>
              </a:pathLst>
            </a:custGeom>
            <a:solidFill>
              <a:srgbClr val="FFFFFF">
                <a:alpha val="100000"/>
              </a:srgbClr>
            </a:solidFill>
          </p:spPr>
        </p:sp>
        <p:sp>
          <p:nvSpPr>
            <p:cNvPr id="9" name="Freeform 9"/>
            <p:cNvSpPr/>
            <p:nvPr/>
          </p:nvSpPr>
          <p:spPr>
            <a:xfrm>
              <a:off x="3371564" y="4966240"/>
              <a:ext cx="223552" cy="198882"/>
            </a:xfrm>
            <a:custGeom>
              <a:avLst/>
              <a:gdLst/>
              <a:ahLst/>
              <a:cxnLst/>
              <a:rect l="l" t="t" r="r" b="b"/>
              <a:pathLst>
                <a:path w="111" h="99">
                  <a:moveTo>
                    <a:pt x="94" y="90"/>
                  </a:moveTo>
                  <a:cubicBezTo>
                    <a:pt x="91" y="86"/>
                    <a:pt x="87" y="82"/>
                    <a:pt x="85" y="77"/>
                  </a:cubicBezTo>
                  <a:cubicBezTo>
                    <a:pt x="100" y="68"/>
                    <a:pt x="111" y="56"/>
                    <a:pt x="110" y="38"/>
                  </a:cubicBezTo>
                  <a:cubicBezTo>
                    <a:pt x="110" y="20"/>
                    <a:pt x="99" y="9"/>
                    <a:pt x="84" y="0"/>
                  </a:cubicBezTo>
                  <a:cubicBezTo>
                    <a:pt x="85" y="1"/>
                    <a:pt x="85" y="2"/>
                    <a:pt x="85" y="3"/>
                  </a:cubicBezTo>
                  <a:cubicBezTo>
                    <a:pt x="86" y="9"/>
                    <a:pt x="87" y="15"/>
                    <a:pt x="86" y="21"/>
                  </a:cubicBezTo>
                  <a:cubicBezTo>
                    <a:pt x="84" y="35"/>
                    <a:pt x="77" y="46"/>
                    <a:pt x="66" y="55"/>
                  </a:cubicBezTo>
                  <a:cubicBezTo>
                    <a:pt x="54" y="66"/>
                    <a:pt x="39" y="71"/>
                    <a:pt x="23" y="74"/>
                  </a:cubicBezTo>
                  <a:cubicBezTo>
                    <a:pt x="16" y="75"/>
                    <a:pt x="8" y="75"/>
                    <a:pt x="0" y="75"/>
                  </a:cubicBezTo>
                  <a:cubicBezTo>
                    <a:pt x="3" y="77"/>
                    <a:pt x="7" y="79"/>
                    <a:pt x="10" y="81"/>
                  </a:cubicBezTo>
                  <a:cubicBezTo>
                    <a:pt x="26" y="87"/>
                    <a:pt x="42" y="88"/>
                    <a:pt x="58" y="86"/>
                  </a:cubicBezTo>
                  <a:cubicBezTo>
                    <a:pt x="60" y="86"/>
                    <a:pt x="61" y="86"/>
                    <a:pt x="62" y="87"/>
                  </a:cubicBezTo>
                  <a:cubicBezTo>
                    <a:pt x="72" y="93"/>
                    <a:pt x="82" y="97"/>
                    <a:pt x="94" y="99"/>
                  </a:cubicBezTo>
                  <a:cubicBezTo>
                    <a:pt x="95" y="99"/>
                    <a:pt x="97" y="98"/>
                    <a:pt x="98" y="97"/>
                  </a:cubicBezTo>
                  <a:cubicBezTo>
                    <a:pt x="98" y="97"/>
                    <a:pt x="98" y="95"/>
                    <a:pt x="97" y="93"/>
                  </a:cubicBezTo>
                  <a:cubicBezTo>
                    <a:pt x="97" y="92"/>
                    <a:pt x="95" y="91"/>
                    <a:pt x="94" y="90"/>
                  </a:cubicBezTo>
                  <a:close/>
                </a:path>
              </a:pathLst>
            </a:custGeom>
            <a:solidFill>
              <a:srgbClr val="FFFFFF">
                <a:alpha val="100000"/>
              </a:srgbClr>
            </a:solidFill>
          </p:spPr>
        </p:sp>
      </p:grpSp>
      <p:grpSp>
        <p:nvGrpSpPr>
          <p:cNvPr id="10" name="Group 10"/>
          <p:cNvGrpSpPr/>
          <p:nvPr/>
        </p:nvGrpSpPr>
        <p:grpSpPr>
          <a:xfrm>
            <a:off x="3098006" y="2107787"/>
            <a:ext cx="630365" cy="630269"/>
            <a:chOff x="3098006" y="2107787"/>
            <a:chExt cx="630365" cy="630269"/>
          </a:xfrm>
        </p:grpSpPr>
        <p:sp>
          <p:nvSpPr>
            <p:cNvPr id="11" name="AutoShape 11"/>
            <p:cNvSpPr/>
            <p:nvPr/>
          </p:nvSpPr>
          <p:spPr>
            <a:xfrm>
              <a:off x="3098006" y="2107787"/>
              <a:ext cx="630365" cy="630269"/>
            </a:xfrm>
            <a:prstGeom prst="ellipse">
              <a:avLst/>
            </a:prstGeom>
            <a:solidFill>
              <a:schemeClr val="accent1">
                <a:alpha val="100000"/>
              </a:schemeClr>
            </a:solidFill>
          </p:spPr>
        </p:sp>
        <p:sp>
          <p:nvSpPr>
            <p:cNvPr id="12" name="Freeform 12"/>
            <p:cNvSpPr/>
            <p:nvPr/>
          </p:nvSpPr>
          <p:spPr>
            <a:xfrm>
              <a:off x="3310033" y="2255329"/>
              <a:ext cx="234601" cy="304229"/>
            </a:xfrm>
            <a:custGeom>
              <a:avLst/>
              <a:gdLst/>
              <a:ahLst/>
              <a:cxnLst/>
              <a:rect l="l" t="t" r="r" b="b"/>
              <a:pathLst>
                <a:path w="438150" h="568325">
                  <a:moveTo>
                    <a:pt x="344255" y="320246"/>
                  </a:moveTo>
                  <a:cubicBezTo>
                    <a:pt x="393080" y="312737"/>
                    <a:pt x="434394" y="346528"/>
                    <a:pt x="438150" y="399092"/>
                  </a:cubicBezTo>
                  <a:cubicBezTo>
                    <a:pt x="438150" y="399092"/>
                    <a:pt x="438150" y="402847"/>
                    <a:pt x="438150" y="406601"/>
                  </a:cubicBezTo>
                  <a:cubicBezTo>
                    <a:pt x="438150" y="451656"/>
                    <a:pt x="438150" y="496711"/>
                    <a:pt x="438150" y="545520"/>
                  </a:cubicBezTo>
                  <a:cubicBezTo>
                    <a:pt x="438150" y="545520"/>
                    <a:pt x="438150" y="545520"/>
                    <a:pt x="438150" y="549275"/>
                  </a:cubicBezTo>
                  <a:cubicBezTo>
                    <a:pt x="438150" y="549275"/>
                    <a:pt x="438150" y="549275"/>
                    <a:pt x="284162" y="549275"/>
                  </a:cubicBezTo>
                  <a:cubicBezTo>
                    <a:pt x="284162" y="549275"/>
                    <a:pt x="284162" y="545520"/>
                    <a:pt x="284162" y="545520"/>
                  </a:cubicBezTo>
                  <a:cubicBezTo>
                    <a:pt x="284162" y="496711"/>
                    <a:pt x="284162" y="451656"/>
                    <a:pt x="284162" y="402847"/>
                  </a:cubicBezTo>
                  <a:cubicBezTo>
                    <a:pt x="284162" y="361546"/>
                    <a:pt x="310453" y="327755"/>
                    <a:pt x="344255" y="320246"/>
                  </a:cubicBezTo>
                  <a:close/>
                  <a:moveTo>
                    <a:pt x="352879" y="200025"/>
                  </a:moveTo>
                  <a:cubicBezTo>
                    <a:pt x="352879" y="200025"/>
                    <a:pt x="352879" y="200025"/>
                    <a:pt x="356621" y="200025"/>
                  </a:cubicBezTo>
                  <a:cubicBezTo>
                    <a:pt x="356621" y="200025"/>
                    <a:pt x="356621" y="200025"/>
                    <a:pt x="367847" y="200025"/>
                  </a:cubicBezTo>
                  <a:cubicBezTo>
                    <a:pt x="371589" y="200025"/>
                    <a:pt x="375330" y="203767"/>
                    <a:pt x="379072" y="203767"/>
                  </a:cubicBezTo>
                  <a:cubicBezTo>
                    <a:pt x="401524" y="211251"/>
                    <a:pt x="412750" y="237445"/>
                    <a:pt x="409008" y="263638"/>
                  </a:cubicBezTo>
                  <a:cubicBezTo>
                    <a:pt x="405266" y="286090"/>
                    <a:pt x="386556" y="304800"/>
                    <a:pt x="360363" y="304800"/>
                  </a:cubicBezTo>
                  <a:cubicBezTo>
                    <a:pt x="337911" y="304800"/>
                    <a:pt x="319201" y="286090"/>
                    <a:pt x="311717" y="263638"/>
                  </a:cubicBezTo>
                  <a:cubicBezTo>
                    <a:pt x="307975" y="233703"/>
                    <a:pt x="326685" y="207509"/>
                    <a:pt x="352879" y="200025"/>
                  </a:cubicBezTo>
                  <a:close/>
                  <a:moveTo>
                    <a:pt x="100853" y="196018"/>
                  </a:moveTo>
                  <a:cubicBezTo>
                    <a:pt x="175559" y="180975"/>
                    <a:pt x="246529" y="241146"/>
                    <a:pt x="254000" y="320120"/>
                  </a:cubicBezTo>
                  <a:cubicBezTo>
                    <a:pt x="254000" y="323881"/>
                    <a:pt x="254000" y="327642"/>
                    <a:pt x="254000" y="331402"/>
                  </a:cubicBezTo>
                  <a:cubicBezTo>
                    <a:pt x="254000" y="406616"/>
                    <a:pt x="254000" y="481829"/>
                    <a:pt x="254000" y="557043"/>
                  </a:cubicBezTo>
                  <a:cubicBezTo>
                    <a:pt x="254000" y="557043"/>
                    <a:pt x="254000" y="557043"/>
                    <a:pt x="254000" y="568325"/>
                  </a:cubicBezTo>
                  <a:cubicBezTo>
                    <a:pt x="254000" y="568325"/>
                    <a:pt x="254000" y="568325"/>
                    <a:pt x="0" y="568325"/>
                  </a:cubicBezTo>
                  <a:cubicBezTo>
                    <a:pt x="0" y="564564"/>
                    <a:pt x="0" y="564564"/>
                    <a:pt x="0" y="560804"/>
                  </a:cubicBezTo>
                  <a:cubicBezTo>
                    <a:pt x="0" y="485590"/>
                    <a:pt x="0" y="406616"/>
                    <a:pt x="0" y="327642"/>
                  </a:cubicBezTo>
                  <a:cubicBezTo>
                    <a:pt x="0" y="263710"/>
                    <a:pt x="44823" y="211060"/>
                    <a:pt x="100853" y="196018"/>
                  </a:cubicBezTo>
                  <a:close/>
                  <a:moveTo>
                    <a:pt x="112091" y="0"/>
                  </a:moveTo>
                  <a:cubicBezTo>
                    <a:pt x="115818" y="0"/>
                    <a:pt x="115818" y="0"/>
                    <a:pt x="115818" y="0"/>
                  </a:cubicBezTo>
                  <a:cubicBezTo>
                    <a:pt x="115818" y="0"/>
                    <a:pt x="115818" y="0"/>
                    <a:pt x="138181" y="0"/>
                  </a:cubicBezTo>
                  <a:cubicBezTo>
                    <a:pt x="141909" y="0"/>
                    <a:pt x="149363" y="3762"/>
                    <a:pt x="153090" y="3762"/>
                  </a:cubicBezTo>
                  <a:cubicBezTo>
                    <a:pt x="190362" y="18808"/>
                    <a:pt x="212725" y="60187"/>
                    <a:pt x="205271" y="101566"/>
                  </a:cubicBezTo>
                  <a:cubicBezTo>
                    <a:pt x="197816" y="139183"/>
                    <a:pt x="164272" y="169276"/>
                    <a:pt x="127000" y="169276"/>
                  </a:cubicBezTo>
                  <a:cubicBezTo>
                    <a:pt x="89728" y="173038"/>
                    <a:pt x="56184" y="142944"/>
                    <a:pt x="48729" y="101566"/>
                  </a:cubicBezTo>
                  <a:cubicBezTo>
                    <a:pt x="41275" y="52664"/>
                    <a:pt x="71092" y="7523"/>
                    <a:pt x="112091" y="0"/>
                  </a:cubicBezTo>
                  <a:close/>
                </a:path>
              </a:pathLst>
            </a:custGeom>
            <a:solidFill>
              <a:srgbClr val="FFFFFF">
                <a:alpha val="100000"/>
              </a:srgbClr>
            </a:solidFill>
          </p:spPr>
        </p:sp>
      </p:grpSp>
      <p:sp>
        <p:nvSpPr>
          <p:cNvPr id="13" name="AutoShape 13"/>
          <p:cNvSpPr/>
          <p:nvPr/>
        </p:nvSpPr>
        <p:spPr>
          <a:xfrm>
            <a:off x="3678841" y="3411474"/>
            <a:ext cx="630365" cy="630269"/>
          </a:xfrm>
          <a:prstGeom prst="ellipse">
            <a:avLst/>
          </a:prstGeom>
          <a:solidFill>
            <a:schemeClr val="accent4">
              <a:alpha val="100000"/>
            </a:schemeClr>
          </a:solidFill>
        </p:spPr>
      </p:sp>
      <p:grpSp>
        <p:nvGrpSpPr>
          <p:cNvPr id="14" name="Group 14"/>
          <p:cNvGrpSpPr/>
          <p:nvPr/>
        </p:nvGrpSpPr>
        <p:grpSpPr>
          <a:xfrm>
            <a:off x="3842099" y="3569779"/>
            <a:ext cx="313754" cy="313849"/>
            <a:chOff x="3842099" y="3569779"/>
            <a:chExt cx="313754" cy="313849"/>
          </a:xfrm>
        </p:grpSpPr>
        <p:sp>
          <p:nvSpPr>
            <p:cNvPr id="15" name="Freeform 15"/>
            <p:cNvSpPr/>
            <p:nvPr/>
          </p:nvSpPr>
          <p:spPr>
            <a:xfrm>
              <a:off x="3842099" y="3598926"/>
              <a:ext cx="284702" cy="284702"/>
            </a:xfrm>
            <a:custGeom>
              <a:avLst/>
              <a:gdLst/>
              <a:ahLst/>
              <a:cxnLst/>
              <a:rect l="l" t="t"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solidFill>
              <a:srgbClr val="FFFFFF">
                <a:alpha val="100000"/>
              </a:srgbClr>
            </a:solidFill>
          </p:spPr>
        </p:sp>
        <p:sp>
          <p:nvSpPr>
            <p:cNvPr id="16" name="Freeform 16"/>
            <p:cNvSpPr/>
            <p:nvPr/>
          </p:nvSpPr>
          <p:spPr>
            <a:xfrm>
              <a:off x="3914965" y="3671697"/>
              <a:ext cx="139065" cy="139065"/>
            </a:xfrm>
            <a:custGeom>
              <a:avLst/>
              <a:gdLst/>
              <a:ahLst/>
              <a:cxnLst/>
              <a:rect l="l" t="t"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solidFill>
              <a:srgbClr val="FFFFFF">
                <a:alpha val="100000"/>
              </a:srgbClr>
            </a:solidFill>
          </p:spPr>
        </p:sp>
        <p:sp>
          <p:nvSpPr>
            <p:cNvPr id="17" name="Freeform 17"/>
            <p:cNvSpPr/>
            <p:nvPr/>
          </p:nvSpPr>
          <p:spPr>
            <a:xfrm>
              <a:off x="3998309" y="3569779"/>
              <a:ext cx="157544" cy="157544"/>
            </a:xfrm>
            <a:custGeom>
              <a:avLst/>
              <a:gdLst/>
              <a:ahLst/>
              <a:cxnLst/>
              <a:rect l="l" t="t"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solidFill>
              <a:srgbClr val="FFFFFF">
                <a:alpha val="100000"/>
              </a:srgbClr>
            </a:solidFill>
          </p:spPr>
        </p:sp>
      </p:grpSp>
      <p:sp>
        <p:nvSpPr>
          <p:cNvPr id="18" name="Freeform 18"/>
          <p:cNvSpPr/>
          <p:nvPr/>
        </p:nvSpPr>
        <p:spPr>
          <a:xfrm rot="16200000" flipH="1">
            <a:off x="7464743" y="-536734"/>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19" name="Freeform 19"/>
          <p:cNvSpPr/>
          <p:nvPr/>
        </p:nvSpPr>
        <p:spPr>
          <a:xfrm rot="16200000" flipH="1">
            <a:off x="4751927"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0" name="Freeform 20"/>
          <p:cNvSpPr/>
          <p:nvPr/>
        </p:nvSpPr>
        <p:spPr>
          <a:xfrm rot="5400000">
            <a:off x="10177558" y="2176082"/>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1" name="TextBox 21"/>
          <p:cNvSpPr txBox="1"/>
          <p:nvPr/>
        </p:nvSpPr>
        <p:spPr>
          <a:xfrm>
            <a:off x="5650706" y="2152763"/>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01</a:t>
            </a:r>
          </a:p>
        </p:txBody>
      </p:sp>
      <p:sp>
        <p:nvSpPr>
          <p:cNvPr id="22" name="Freeform 22"/>
          <p:cNvSpPr/>
          <p:nvPr/>
        </p:nvSpPr>
        <p:spPr>
          <a:xfrm rot="16200000" flipH="1">
            <a:off x="7464743" y="766953"/>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4">
              <a:lumMod val="20000"/>
              <a:lumOff val="80000"/>
              <a:alpha val="100000"/>
            </a:schemeClr>
          </a:solidFill>
        </p:spPr>
      </p:sp>
      <p:sp>
        <p:nvSpPr>
          <p:cNvPr id="23" name="Freeform 23"/>
          <p:cNvSpPr/>
          <p:nvPr/>
        </p:nvSpPr>
        <p:spPr>
          <a:xfrm rot="16200000" flipH="1">
            <a:off x="4751927"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4" name="Freeform 24"/>
          <p:cNvSpPr/>
          <p:nvPr/>
        </p:nvSpPr>
        <p:spPr>
          <a:xfrm rot="5400000">
            <a:off x="10177558" y="3479768"/>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4">
              <a:alpha val="100000"/>
            </a:schemeClr>
          </a:solidFill>
        </p:spPr>
      </p:sp>
      <p:sp>
        <p:nvSpPr>
          <p:cNvPr id="25" name="TextBox 25"/>
          <p:cNvSpPr txBox="1"/>
          <p:nvPr/>
        </p:nvSpPr>
        <p:spPr>
          <a:xfrm>
            <a:off x="5650706" y="3472386"/>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26" name="Freeform 26"/>
          <p:cNvSpPr/>
          <p:nvPr/>
        </p:nvSpPr>
        <p:spPr>
          <a:xfrm rot="16200000" flipH="1">
            <a:off x="7464743" y="2070735"/>
            <a:ext cx="1203293" cy="5919311"/>
          </a:xfrm>
          <a:custGeom>
            <a:avLst/>
            <a:gdLst/>
            <a:ahLst/>
            <a:cxnLst/>
            <a:rect l="l" t="t" r="r" b="b"/>
            <a:pathLst>
              <a:path w="1632490" h="8030341">
                <a:moveTo>
                  <a:pt x="1632490" y="7785467"/>
                </a:moveTo>
                <a:lnTo>
                  <a:pt x="1632490" y="244875"/>
                </a:lnTo>
                <a:lnTo>
                  <a:pt x="816246" y="0"/>
                </a:lnTo>
                <a:lnTo>
                  <a:pt x="1" y="244875"/>
                </a:lnTo>
                <a:lnTo>
                  <a:pt x="1" y="6297784"/>
                </a:lnTo>
                <a:lnTo>
                  <a:pt x="0" y="6297785"/>
                </a:lnTo>
                <a:lnTo>
                  <a:pt x="1" y="6297785"/>
                </a:lnTo>
                <a:lnTo>
                  <a:pt x="1" y="6297785"/>
                </a:lnTo>
                <a:lnTo>
                  <a:pt x="0" y="6297785"/>
                </a:lnTo>
                <a:lnTo>
                  <a:pt x="0" y="7785468"/>
                </a:lnTo>
                <a:lnTo>
                  <a:pt x="816246" y="8030341"/>
                </a:lnTo>
                <a:lnTo>
                  <a:pt x="1632490" y="7785468"/>
                </a:lnTo>
                <a:lnTo>
                  <a:pt x="1632490" y="7785467"/>
                </a:lnTo>
                <a:close/>
              </a:path>
            </a:pathLst>
          </a:custGeom>
          <a:solidFill>
            <a:schemeClr val="accent1">
              <a:lumMod val="20000"/>
              <a:lumOff val="80000"/>
              <a:alpha val="100000"/>
            </a:schemeClr>
          </a:solidFill>
        </p:spPr>
      </p:sp>
      <p:sp>
        <p:nvSpPr>
          <p:cNvPr id="27" name="Freeform 27"/>
          <p:cNvSpPr/>
          <p:nvPr/>
        </p:nvSpPr>
        <p:spPr>
          <a:xfrm rot="16200000" flipH="1">
            <a:off x="4751927"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8" name="Freeform 28"/>
          <p:cNvSpPr/>
          <p:nvPr/>
        </p:nvSpPr>
        <p:spPr>
          <a:xfrm rot="5400000">
            <a:off x="10177558" y="4783550"/>
            <a:ext cx="1203293" cy="493681"/>
          </a:xfrm>
          <a:custGeom>
            <a:avLst/>
            <a:gdLst/>
            <a:ahLst/>
            <a:cxnLst/>
            <a:rect l="l" t="t" r="r" b="b"/>
            <a:pathLst>
              <a:path w="1632489" h="669748">
                <a:moveTo>
                  <a:pt x="1632489" y="244873"/>
                </a:moveTo>
                <a:lnTo>
                  <a:pt x="816245" y="0"/>
                </a:lnTo>
                <a:lnTo>
                  <a:pt x="0" y="244873"/>
                </a:lnTo>
                <a:close/>
                <a:moveTo>
                  <a:pt x="1632489" y="648921"/>
                </a:moveTo>
                <a:lnTo>
                  <a:pt x="1632489" y="244874"/>
                </a:lnTo>
                <a:lnTo>
                  <a:pt x="0" y="244874"/>
                </a:lnTo>
                <a:lnTo>
                  <a:pt x="0" y="648921"/>
                </a:lnTo>
                <a:lnTo>
                  <a:pt x="816246" y="404048"/>
                </a:lnTo>
                <a:close/>
                <a:moveTo>
                  <a:pt x="1632489" y="669748"/>
                </a:moveTo>
                <a:lnTo>
                  <a:pt x="1632489" y="669747"/>
                </a:lnTo>
                <a:lnTo>
                  <a:pt x="0" y="669747"/>
                </a:lnTo>
                <a:lnTo>
                  <a:pt x="0" y="669748"/>
                </a:lnTo>
                <a:close/>
              </a:path>
            </a:pathLst>
          </a:custGeom>
          <a:solidFill>
            <a:schemeClr val="accent1">
              <a:alpha val="100000"/>
            </a:schemeClr>
          </a:solidFill>
        </p:spPr>
      </p:sp>
      <p:sp>
        <p:nvSpPr>
          <p:cNvPr id="29" name="TextBox 29"/>
          <p:cNvSpPr txBox="1"/>
          <p:nvPr/>
        </p:nvSpPr>
        <p:spPr>
          <a:xfrm>
            <a:off x="5650706" y="4802600"/>
            <a:ext cx="542925" cy="542925"/>
          </a:xfrm>
          <a:prstGeom prst="rect">
            <a:avLst/>
          </a:prstGeom>
        </p:spPr>
        <p:txBody>
          <a:bodyPr vert="horz" wrap="none" lIns="0" tIns="0" rIns="0" bIns="0" rtlCol="0" anchor="t" anchorCtr="0">
            <a:spAutoFit/>
          </a:bodyPr>
          <a:lstStyle/>
          <a:p>
            <a:pPr algn="ctr">
              <a:lnSpc>
                <a:spcPct val="80000"/>
              </a:lnSpc>
            </a:pPr>
            <a:r>
              <a:rPr lang="en-US" sz="3675">
                <a:solidFill>
                  <a:schemeClr val="accent1">
                    <a:alpha val="100000"/>
                  </a:schemeClr>
                </a:solidFill>
                <a:latin typeface="微软雅黑" panose="020B0503020204020204" charset="-122"/>
                <a:ea typeface="微软雅黑" panose="020B0503020204020204" charset="-122"/>
                <a:cs typeface="微软雅黑" panose="020B0503020204020204" charset="-122"/>
              </a:rPr>
              <a:t>03</a:t>
            </a:r>
          </a:p>
        </p:txBody>
      </p:sp>
      <p:sp>
        <p:nvSpPr>
          <p:cNvPr id="30" name="Freeform 30"/>
          <p:cNvSpPr/>
          <p:nvPr/>
        </p:nvSpPr>
        <p:spPr>
          <a:xfrm>
            <a:off x="1877711" y="3429001"/>
            <a:ext cx="725805" cy="725805"/>
          </a:xfrm>
          <a:custGeom>
            <a:avLst/>
            <a:gdLst/>
            <a:ahLst/>
            <a:cxnLst/>
            <a:rect l="l" t="t"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rgbClr val="FFFEFE">
              <a:alpha val="100000"/>
            </a:srgbClr>
          </a:solidFill>
        </p:spPr>
      </p:sp>
      <p:sp>
        <p:nvSpPr>
          <p:cNvPr id="31" name="AutoShape 31"/>
          <p:cNvSpPr/>
          <p:nvPr/>
        </p:nvSpPr>
        <p:spPr>
          <a:xfrm>
            <a:off x="6342361" y="1913983"/>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代理序列化的时间间隔为1分钟。</a:t>
            </a:r>
            <a:endParaRPr lang="en-US" sz="1100"/>
          </a:p>
        </p:txBody>
      </p:sp>
      <p:sp>
        <p:nvSpPr>
          <p:cNvPr id="32" name="AutoShape 32"/>
          <p:cNvSpPr/>
          <p:nvPr/>
        </p:nvSpPr>
        <p:spPr>
          <a:xfrm>
            <a:off x="6329284" y="3234910"/>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将ProxyPool代理池延时队列中的代理序列化至磁盘文件中。</a:t>
            </a:r>
            <a:endParaRPr lang="en-US" sz="1100"/>
          </a:p>
        </p:txBody>
      </p:sp>
      <p:sp>
        <p:nvSpPr>
          <p:cNvPr id="33" name="AutoShape 33"/>
          <p:cNvSpPr/>
          <p:nvPr/>
        </p:nvSpPr>
        <p:spPr>
          <a:xfrm>
            <a:off x="6329284" y="4521452"/>
            <a:ext cx="4203080" cy="1017878"/>
          </a:xfrm>
          <a:prstGeom prst="rect">
            <a:avLst/>
          </a:prstGeom>
          <a:noFill/>
        </p:spPr>
        <p:txBody>
          <a:bodyPr vert="horz" wrap="square" lIns="68770" tIns="68770" rIns="34385" bIns="68770" rtlCol="0" anchor="ctr" anchorCtr="1">
            <a:noAutofit/>
          </a:bodyPr>
          <a:lstStyle/>
          <a:p>
            <a:pPr algn="l">
              <a:lnSpc>
                <a:spcPct val="150000"/>
              </a:lnSpc>
              <a:spcBef>
                <a:spcPts val="270"/>
              </a:spcBef>
              <a:defRPr/>
            </a:pPr>
            <a:r>
              <a:rPr lang="en-US" sz="1500">
                <a:solidFill>
                  <a:srgbClr val="000404">
                    <a:alpha val="100000"/>
                  </a:srgbClr>
                </a:solidFill>
                <a:latin typeface="微软雅黑" panose="020B0503020204020204" charset="-122"/>
                <a:ea typeface="微软雅黑" panose="020B0503020204020204" charset="-122"/>
                <a:cs typeface="微软雅黑" panose="020B0503020204020204" charset="-122"/>
              </a:rPr>
              <a:t>实现代理序列化的文件名为ProxySerializeTask.java。</a:t>
            </a:r>
            <a:endParaRPr lang="en-US" sz="1100"/>
          </a:p>
        </p:txBody>
      </p:sp>
      <p:grpSp>
        <p:nvGrpSpPr>
          <p:cNvPr id="34" name="Group 34"/>
          <p:cNvGrpSpPr/>
          <p:nvPr/>
        </p:nvGrpSpPr>
        <p:grpSpPr>
          <a:xfrm>
            <a:off x="454963" y="93878"/>
            <a:ext cx="10641129" cy="914400"/>
            <a:chOff x="454963" y="93878"/>
            <a:chExt cx="10641129" cy="914400"/>
          </a:xfrm>
        </p:grpSpPr>
        <p:sp>
          <p:nvSpPr>
            <p:cNvPr id="35" name="AutoShape 35"/>
            <p:cNvSpPr/>
            <p:nvPr/>
          </p:nvSpPr>
          <p:spPr>
            <a:xfrm>
              <a:off x="454963" y="331168"/>
              <a:ext cx="84147" cy="84147"/>
            </a:xfrm>
            <a:prstGeom prst="ellipse">
              <a:avLst/>
            </a:prstGeom>
            <a:solidFill>
              <a:schemeClr val="accent1">
                <a:alpha val="100000"/>
              </a:schemeClr>
            </a:solidFill>
          </p:spPr>
        </p:sp>
        <p:sp>
          <p:nvSpPr>
            <p:cNvPr id="36" name="AutoShape 36"/>
            <p:cNvSpPr/>
            <p:nvPr/>
          </p:nvSpPr>
          <p:spPr>
            <a:xfrm>
              <a:off x="575049" y="337743"/>
              <a:ext cx="78137" cy="78137"/>
            </a:xfrm>
            <a:prstGeom prst="ellipse">
              <a:avLst/>
            </a:prstGeom>
            <a:solidFill>
              <a:schemeClr val="accent1">
                <a:alpha val="80000"/>
              </a:schemeClr>
            </a:solidFill>
          </p:spPr>
        </p:sp>
        <p:sp>
          <p:nvSpPr>
            <p:cNvPr id="37" name="AutoShape 37"/>
            <p:cNvSpPr/>
            <p:nvPr/>
          </p:nvSpPr>
          <p:spPr>
            <a:xfrm>
              <a:off x="689125" y="339460"/>
              <a:ext cx="74704" cy="74704"/>
            </a:xfrm>
            <a:prstGeom prst="ellipse">
              <a:avLst/>
            </a:prstGeom>
            <a:solidFill>
              <a:schemeClr val="accent1">
                <a:alpha val="60000"/>
              </a:schemeClr>
            </a:solidFill>
          </p:spPr>
        </p:sp>
        <p:sp>
          <p:nvSpPr>
            <p:cNvPr id="38" name="AutoShape 38"/>
            <p:cNvSpPr/>
            <p:nvPr/>
          </p:nvSpPr>
          <p:spPr>
            <a:xfrm>
              <a:off x="799768" y="348430"/>
              <a:ext cx="69238" cy="69238"/>
            </a:xfrm>
            <a:prstGeom prst="ellipse">
              <a:avLst/>
            </a:prstGeom>
            <a:solidFill>
              <a:schemeClr val="accent1">
                <a:alpha val="40000"/>
              </a:schemeClr>
            </a:solidFill>
          </p:spPr>
        </p:sp>
        <p:sp>
          <p:nvSpPr>
            <p:cNvPr id="39" name="AutoShape 39"/>
            <p:cNvSpPr/>
            <p:nvPr/>
          </p:nvSpPr>
          <p:spPr>
            <a:xfrm>
              <a:off x="904945" y="344297"/>
              <a:ext cx="65594" cy="65594"/>
            </a:xfrm>
            <a:prstGeom prst="ellipse">
              <a:avLst/>
            </a:prstGeom>
            <a:solidFill>
              <a:schemeClr val="accent1">
                <a:alpha val="20000"/>
              </a:schemeClr>
            </a:solidFill>
          </p:spPr>
        </p:sp>
        <p:sp>
          <p:nvSpPr>
            <p:cNvPr id="40" name="AutoShape 40"/>
            <p:cNvSpPr/>
            <p:nvPr/>
          </p:nvSpPr>
          <p:spPr>
            <a:xfrm>
              <a:off x="454963" y="448942"/>
              <a:ext cx="84147" cy="84147"/>
            </a:xfrm>
            <a:prstGeom prst="ellipse">
              <a:avLst/>
            </a:prstGeom>
            <a:solidFill>
              <a:schemeClr val="accent1">
                <a:alpha val="100000"/>
              </a:schemeClr>
            </a:solidFill>
          </p:spPr>
        </p:sp>
        <p:sp>
          <p:nvSpPr>
            <p:cNvPr id="41" name="AutoShape 41"/>
            <p:cNvSpPr/>
            <p:nvPr/>
          </p:nvSpPr>
          <p:spPr>
            <a:xfrm>
              <a:off x="575049" y="455517"/>
              <a:ext cx="78137" cy="78137"/>
            </a:xfrm>
            <a:prstGeom prst="ellipse">
              <a:avLst/>
            </a:prstGeom>
            <a:solidFill>
              <a:schemeClr val="accent1">
                <a:alpha val="80000"/>
              </a:schemeClr>
            </a:solidFill>
          </p:spPr>
        </p:sp>
        <p:sp>
          <p:nvSpPr>
            <p:cNvPr id="42" name="AutoShape 42"/>
            <p:cNvSpPr/>
            <p:nvPr/>
          </p:nvSpPr>
          <p:spPr>
            <a:xfrm>
              <a:off x="689125" y="457233"/>
              <a:ext cx="74704" cy="74704"/>
            </a:xfrm>
            <a:prstGeom prst="ellipse">
              <a:avLst/>
            </a:prstGeom>
            <a:solidFill>
              <a:schemeClr val="accent1">
                <a:alpha val="60000"/>
              </a:schemeClr>
            </a:solidFill>
          </p:spPr>
        </p:sp>
        <p:sp>
          <p:nvSpPr>
            <p:cNvPr id="43" name="AutoShape 43"/>
            <p:cNvSpPr/>
            <p:nvPr/>
          </p:nvSpPr>
          <p:spPr>
            <a:xfrm>
              <a:off x="799768" y="466203"/>
              <a:ext cx="69238" cy="69238"/>
            </a:xfrm>
            <a:prstGeom prst="ellipse">
              <a:avLst/>
            </a:prstGeom>
            <a:solidFill>
              <a:schemeClr val="accent1">
                <a:alpha val="40000"/>
              </a:schemeClr>
            </a:solidFill>
          </p:spPr>
        </p:sp>
        <p:sp>
          <p:nvSpPr>
            <p:cNvPr id="44" name="AutoShape 44"/>
            <p:cNvSpPr/>
            <p:nvPr/>
          </p:nvSpPr>
          <p:spPr>
            <a:xfrm>
              <a:off x="904945" y="462070"/>
              <a:ext cx="65594" cy="65594"/>
            </a:xfrm>
            <a:prstGeom prst="ellipse">
              <a:avLst/>
            </a:prstGeom>
            <a:solidFill>
              <a:schemeClr val="accent1">
                <a:alpha val="20000"/>
              </a:schemeClr>
            </a:solidFill>
          </p:spPr>
        </p:sp>
        <p:sp>
          <p:nvSpPr>
            <p:cNvPr id="45" name="AutoShape 45"/>
            <p:cNvSpPr/>
            <p:nvPr/>
          </p:nvSpPr>
          <p:spPr>
            <a:xfrm>
              <a:off x="454963" y="566715"/>
              <a:ext cx="84147" cy="84147"/>
            </a:xfrm>
            <a:prstGeom prst="ellipse">
              <a:avLst/>
            </a:prstGeom>
            <a:solidFill>
              <a:schemeClr val="accent1">
                <a:alpha val="100000"/>
              </a:schemeClr>
            </a:solidFill>
          </p:spPr>
        </p:sp>
        <p:sp>
          <p:nvSpPr>
            <p:cNvPr id="46" name="AutoShape 46"/>
            <p:cNvSpPr/>
            <p:nvPr/>
          </p:nvSpPr>
          <p:spPr>
            <a:xfrm>
              <a:off x="575049" y="573291"/>
              <a:ext cx="78137" cy="78137"/>
            </a:xfrm>
            <a:prstGeom prst="ellipse">
              <a:avLst/>
            </a:prstGeom>
            <a:solidFill>
              <a:schemeClr val="accent1">
                <a:alpha val="80000"/>
              </a:schemeClr>
            </a:solidFill>
          </p:spPr>
        </p:sp>
        <p:sp>
          <p:nvSpPr>
            <p:cNvPr id="47" name="AutoShape 47"/>
            <p:cNvSpPr/>
            <p:nvPr/>
          </p:nvSpPr>
          <p:spPr>
            <a:xfrm>
              <a:off x="689125" y="575007"/>
              <a:ext cx="74704" cy="74704"/>
            </a:xfrm>
            <a:prstGeom prst="ellipse">
              <a:avLst/>
            </a:prstGeom>
            <a:solidFill>
              <a:schemeClr val="accent1">
                <a:alpha val="60000"/>
              </a:schemeClr>
            </a:solidFill>
          </p:spPr>
        </p:sp>
        <p:sp>
          <p:nvSpPr>
            <p:cNvPr id="48" name="AutoShape 48"/>
            <p:cNvSpPr/>
            <p:nvPr/>
          </p:nvSpPr>
          <p:spPr>
            <a:xfrm>
              <a:off x="799768" y="583977"/>
              <a:ext cx="69238" cy="69238"/>
            </a:xfrm>
            <a:prstGeom prst="ellipse">
              <a:avLst/>
            </a:prstGeom>
            <a:solidFill>
              <a:schemeClr val="accent1">
                <a:alpha val="40000"/>
              </a:schemeClr>
            </a:solidFill>
          </p:spPr>
        </p:sp>
        <p:sp>
          <p:nvSpPr>
            <p:cNvPr id="49" name="AutoShape 49"/>
            <p:cNvSpPr/>
            <p:nvPr/>
          </p:nvSpPr>
          <p:spPr>
            <a:xfrm>
              <a:off x="904945" y="579844"/>
              <a:ext cx="65594" cy="65594"/>
            </a:xfrm>
            <a:prstGeom prst="ellipse">
              <a:avLst/>
            </a:prstGeom>
            <a:solidFill>
              <a:schemeClr val="accent1">
                <a:alpha val="20000"/>
              </a:schemeClr>
            </a:solidFill>
          </p:spPr>
        </p:sp>
        <p:sp>
          <p:nvSpPr>
            <p:cNvPr id="50" name="AutoShape 50"/>
            <p:cNvSpPr/>
            <p:nvPr/>
          </p:nvSpPr>
          <p:spPr>
            <a:xfrm>
              <a:off x="454963" y="684489"/>
              <a:ext cx="84147" cy="84147"/>
            </a:xfrm>
            <a:prstGeom prst="ellipse">
              <a:avLst/>
            </a:prstGeom>
            <a:solidFill>
              <a:schemeClr val="accent1">
                <a:alpha val="100000"/>
              </a:schemeClr>
            </a:solidFill>
          </p:spPr>
        </p:sp>
        <p:sp>
          <p:nvSpPr>
            <p:cNvPr id="51" name="AutoShape 51"/>
            <p:cNvSpPr/>
            <p:nvPr/>
          </p:nvSpPr>
          <p:spPr>
            <a:xfrm>
              <a:off x="575049" y="691064"/>
              <a:ext cx="78137" cy="78137"/>
            </a:xfrm>
            <a:prstGeom prst="ellipse">
              <a:avLst/>
            </a:prstGeom>
            <a:solidFill>
              <a:schemeClr val="accent1">
                <a:alpha val="80000"/>
              </a:schemeClr>
            </a:solidFill>
          </p:spPr>
        </p:sp>
        <p:sp>
          <p:nvSpPr>
            <p:cNvPr id="52" name="AutoShape 52"/>
            <p:cNvSpPr/>
            <p:nvPr/>
          </p:nvSpPr>
          <p:spPr>
            <a:xfrm>
              <a:off x="689125" y="692781"/>
              <a:ext cx="74704" cy="74704"/>
            </a:xfrm>
            <a:prstGeom prst="ellipse">
              <a:avLst/>
            </a:prstGeom>
            <a:solidFill>
              <a:schemeClr val="accent1">
                <a:alpha val="60000"/>
              </a:schemeClr>
            </a:solidFill>
          </p:spPr>
        </p:sp>
        <p:sp>
          <p:nvSpPr>
            <p:cNvPr id="53" name="AutoShape 53"/>
            <p:cNvSpPr/>
            <p:nvPr/>
          </p:nvSpPr>
          <p:spPr>
            <a:xfrm>
              <a:off x="799768" y="701751"/>
              <a:ext cx="69238" cy="69238"/>
            </a:xfrm>
            <a:prstGeom prst="ellipse">
              <a:avLst/>
            </a:prstGeom>
            <a:solidFill>
              <a:schemeClr val="accent1">
                <a:alpha val="40000"/>
              </a:schemeClr>
            </a:solidFill>
          </p:spPr>
        </p:sp>
        <p:sp>
          <p:nvSpPr>
            <p:cNvPr id="54" name="AutoShape 54"/>
            <p:cNvSpPr/>
            <p:nvPr/>
          </p:nvSpPr>
          <p:spPr>
            <a:xfrm>
              <a:off x="904945" y="697618"/>
              <a:ext cx="65594" cy="65594"/>
            </a:xfrm>
            <a:prstGeom prst="ellipse">
              <a:avLst/>
            </a:prstGeom>
            <a:solidFill>
              <a:schemeClr val="accent1">
                <a:alpha val="20000"/>
              </a:schemeClr>
            </a:solidFill>
          </p:spPr>
        </p:sp>
        <p:sp>
          <p:nvSpPr>
            <p:cNvPr id="55" name="TextBox 5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代理序列化</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09</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数据可视化分析</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0308" y="4896302"/>
            <a:ext cx="984887" cy="984887"/>
          </a:xfrm>
          <a:prstGeom prst="ellipse">
            <a:avLst/>
          </a:prstGeom>
          <a:solidFill>
            <a:schemeClr val="accent2">
              <a:alpha val="100000"/>
            </a:schemeClr>
          </a:solidFill>
        </p:spPr>
      </p:sp>
      <p:sp>
        <p:nvSpPr>
          <p:cNvPr id="3" name="AutoShape 3"/>
          <p:cNvSpPr/>
          <p:nvPr/>
        </p:nvSpPr>
        <p:spPr>
          <a:xfrm>
            <a:off x="6312500" y="3227524"/>
            <a:ext cx="984887" cy="984887"/>
          </a:xfrm>
          <a:prstGeom prst="ellipse">
            <a:avLst/>
          </a:prstGeom>
          <a:solidFill>
            <a:schemeClr val="accent2">
              <a:alpha val="100000"/>
            </a:schemeClr>
          </a:solidFill>
        </p:spPr>
      </p:sp>
      <p:sp>
        <p:nvSpPr>
          <p:cNvPr id="4" name="AutoShape 4"/>
          <p:cNvSpPr/>
          <p:nvPr/>
        </p:nvSpPr>
        <p:spPr>
          <a:xfrm>
            <a:off x="6312500" y="1652321"/>
            <a:ext cx="984887" cy="984887"/>
          </a:xfrm>
          <a:prstGeom prst="ellipse">
            <a:avLst/>
          </a:prstGeom>
          <a:solidFill>
            <a:schemeClr val="accent2">
              <a:alpha val="100000"/>
            </a:schemeClr>
          </a:solidFill>
        </p:spPr>
      </p:sp>
      <p:sp>
        <p:nvSpPr>
          <p:cNvPr id="5" name="AutoShape 5"/>
          <p:cNvSpPr/>
          <p:nvPr/>
        </p:nvSpPr>
        <p:spPr>
          <a:xfrm>
            <a:off x="611716" y="4884110"/>
            <a:ext cx="984887" cy="984887"/>
          </a:xfrm>
          <a:prstGeom prst="ellipse">
            <a:avLst/>
          </a:prstGeom>
          <a:solidFill>
            <a:schemeClr val="accent2">
              <a:alpha val="100000"/>
            </a:schemeClr>
          </a:solidFill>
        </p:spPr>
      </p:sp>
      <p:sp>
        <p:nvSpPr>
          <p:cNvPr id="6" name="AutoShape 6"/>
          <p:cNvSpPr/>
          <p:nvPr/>
        </p:nvSpPr>
        <p:spPr>
          <a:xfrm>
            <a:off x="611716" y="3215332"/>
            <a:ext cx="984887" cy="984887"/>
          </a:xfrm>
          <a:prstGeom prst="ellipse">
            <a:avLst/>
          </a:prstGeom>
          <a:solidFill>
            <a:schemeClr val="accent2">
              <a:alpha val="100000"/>
            </a:schemeClr>
          </a:solidFill>
        </p:spPr>
      </p:sp>
      <p:sp>
        <p:nvSpPr>
          <p:cNvPr id="7" name="AutoShape 7"/>
          <p:cNvSpPr/>
          <p:nvPr/>
        </p:nvSpPr>
        <p:spPr>
          <a:xfrm>
            <a:off x="611716" y="1652321"/>
            <a:ext cx="984887" cy="984887"/>
          </a:xfrm>
          <a:prstGeom prst="ellipse">
            <a:avLst/>
          </a:prstGeom>
          <a:solidFill>
            <a:schemeClr val="accent2">
              <a:alpha val="100000"/>
            </a:schemeClr>
          </a:solidFill>
        </p:spPr>
      </p:sp>
      <p:sp>
        <p:nvSpPr>
          <p:cNvPr id="8" name="TextBox 8"/>
          <p:cNvSpPr txBox="1"/>
          <p:nvPr/>
        </p:nvSpPr>
        <p:spPr>
          <a:xfrm>
            <a:off x="1596603" y="1542784"/>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对数据的爬取过程进行讲解，接下来可以对爬取的数据进行简单的分析和处理。</a:t>
            </a:r>
          </a:p>
        </p:txBody>
      </p:sp>
      <p:sp>
        <p:nvSpPr>
          <p:cNvPr id="9" name="TextBox 9"/>
          <p:cNvSpPr txBox="1"/>
          <p:nvPr/>
        </p:nvSpPr>
        <p:spPr>
          <a:xfrm>
            <a:off x="7285195" y="1542784"/>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具体方式是用SQL语言查询出想要的数据，然后通过前端库echarts展示在浏览器上。</a:t>
            </a:r>
          </a:p>
        </p:txBody>
      </p:sp>
      <p:sp>
        <p:nvSpPr>
          <p:cNvPr id="10" name="TextBox 10"/>
          <p:cNvSpPr txBox="1"/>
          <p:nvPr/>
        </p:nvSpPr>
        <p:spPr>
          <a:xfrm>
            <a:off x="1596603" y="3117987"/>
            <a:ext cx="4416556"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由于该项目并不是一个Web项目，但是需要在浏览器中对数据进行可视化展示，所以需要通过JDK自带的轻量级httpserver作为WebServer。</a:t>
            </a:r>
          </a:p>
        </p:txBody>
      </p:sp>
      <p:sp>
        <p:nvSpPr>
          <p:cNvPr id="11" name="TextBox 11"/>
          <p:cNvSpPr txBox="1"/>
          <p:nvPr/>
        </p:nvSpPr>
        <p:spPr>
          <a:xfrm>
            <a:off x="7285195" y="3117987"/>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后端采用velocity模板引擎对数据进行渲染，传递数据到浏览器端后，再通过echarts对数据做可视化渲染。</a:t>
            </a:r>
          </a:p>
        </p:txBody>
      </p:sp>
      <p:sp>
        <p:nvSpPr>
          <p:cNvPr id="12" name="TextBox 12"/>
          <p:cNvSpPr txBox="1"/>
          <p:nvPr/>
        </p:nvSpPr>
        <p:spPr>
          <a:xfrm>
            <a:off x="1596603" y="4786765"/>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HTTP请求处理功能负责对httpserver接收的请求进行处理，实现文件是HttpRequestHandler.java。</a:t>
            </a:r>
          </a:p>
        </p:txBody>
      </p:sp>
      <p:sp>
        <p:nvSpPr>
          <p:cNvPr id="13" name="TextBox 13"/>
          <p:cNvSpPr txBox="1"/>
          <p:nvPr/>
        </p:nvSpPr>
        <p:spPr>
          <a:xfrm>
            <a:off x="7285195" y="4786765"/>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展示数据查询功能是通过调用dao模块实现的，需要从数据库中查询所需字段的top10数据，再根据返回的vo对象构造前端页面echarts数据字符串对象。</a:t>
            </a:r>
          </a:p>
        </p:txBody>
      </p:sp>
      <p:sp>
        <p:nvSpPr>
          <p:cNvPr id="14" name="Freeform 14"/>
          <p:cNvSpPr/>
          <p:nvPr/>
        </p:nvSpPr>
        <p:spPr>
          <a:xfrm>
            <a:off x="793456" y="1834061"/>
            <a:ext cx="621407" cy="621407"/>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moveTo>
                  <a:pt x="200025" y="200025"/>
                </a:moveTo>
                <a:lnTo>
                  <a:pt x="95250" y="200025"/>
                </a:lnTo>
                <a:lnTo>
                  <a:pt x="95250" y="209550"/>
                </a:lnTo>
                <a:lnTo>
                  <a:pt x="200025" y="209550"/>
                </a:lnTo>
                <a:lnTo>
                  <a:pt x="200025" y="200025"/>
                </a:lnTo>
                <a:close/>
                <a:moveTo>
                  <a:pt x="200025" y="219075"/>
                </a:moveTo>
                <a:lnTo>
                  <a:pt x="95250" y="219075"/>
                </a:lnTo>
                <a:lnTo>
                  <a:pt x="95250" y="228600"/>
                </a:lnTo>
                <a:lnTo>
                  <a:pt x="200025" y="228600"/>
                </a:lnTo>
                <a:lnTo>
                  <a:pt x="200025" y="219075"/>
                </a:lnTo>
                <a:close/>
                <a:moveTo>
                  <a:pt x="200025" y="238125"/>
                </a:moveTo>
                <a:lnTo>
                  <a:pt x="95250" y="238125"/>
                </a:lnTo>
                <a:lnTo>
                  <a:pt x="95250" y="247650"/>
                </a:lnTo>
                <a:lnTo>
                  <a:pt x="200025" y="247650"/>
                </a:lnTo>
                <a:lnTo>
                  <a:pt x="200025" y="238125"/>
                </a:lnTo>
                <a:close/>
                <a:moveTo>
                  <a:pt x="200025" y="257175"/>
                </a:moveTo>
                <a:lnTo>
                  <a:pt x="95250" y="257175"/>
                </a:lnTo>
                <a:lnTo>
                  <a:pt x="95250" y="266700"/>
                </a:lnTo>
                <a:lnTo>
                  <a:pt x="200025" y="266700"/>
                </a:lnTo>
                <a:lnTo>
                  <a:pt x="200025" y="257175"/>
                </a:lnTo>
                <a:close/>
              </a:path>
            </a:pathLst>
          </a:custGeom>
          <a:solidFill>
            <a:srgbClr val="FFFFFF">
              <a:alpha val="100000"/>
            </a:srgbClr>
          </a:solidFill>
        </p:spPr>
      </p:sp>
      <p:sp>
        <p:nvSpPr>
          <p:cNvPr id="15" name="Freeform 15"/>
          <p:cNvSpPr/>
          <p:nvPr/>
        </p:nvSpPr>
        <p:spPr>
          <a:xfrm>
            <a:off x="6564902" y="1916915"/>
            <a:ext cx="455698" cy="455698"/>
          </a:xfrm>
          <a:custGeom>
            <a:avLst/>
            <a:gdLst/>
            <a:ahLst/>
            <a:cxnLst/>
            <a:rect l="l" t="t" r="r" b="b"/>
            <a:pathLst>
              <a:path w="304800" h="304800">
                <a:moveTo>
                  <a:pt x="76200" y="57150"/>
                </a:moveTo>
                <a:lnTo>
                  <a:pt x="38100" y="19050"/>
                </a:lnTo>
                <a:lnTo>
                  <a:pt x="19050" y="19050"/>
                </a:lnTo>
                <a:lnTo>
                  <a:pt x="19050" y="38100"/>
                </a:lnTo>
                <a:lnTo>
                  <a:pt x="57150" y="76200"/>
                </a:lnTo>
                <a:close/>
                <a:moveTo>
                  <a:pt x="95250" y="0"/>
                </a:moveTo>
                <a:lnTo>
                  <a:pt x="114300" y="0"/>
                </a:lnTo>
                <a:lnTo>
                  <a:pt x="114300" y="38100"/>
                </a:lnTo>
                <a:lnTo>
                  <a:pt x="95250" y="38100"/>
                </a:lnTo>
                <a:close/>
                <a:moveTo>
                  <a:pt x="171450" y="95250"/>
                </a:moveTo>
                <a:lnTo>
                  <a:pt x="209550" y="95250"/>
                </a:lnTo>
                <a:lnTo>
                  <a:pt x="209550" y="114300"/>
                </a:lnTo>
                <a:lnTo>
                  <a:pt x="171450" y="114300"/>
                </a:lnTo>
                <a:close/>
                <a:moveTo>
                  <a:pt x="190500" y="38100"/>
                </a:moveTo>
                <a:lnTo>
                  <a:pt x="190500" y="19050"/>
                </a:lnTo>
                <a:lnTo>
                  <a:pt x="171450" y="19050"/>
                </a:lnTo>
                <a:lnTo>
                  <a:pt x="133350" y="57150"/>
                </a:lnTo>
                <a:lnTo>
                  <a:pt x="152400" y="76200"/>
                </a:lnTo>
                <a:close/>
                <a:moveTo>
                  <a:pt x="0" y="95250"/>
                </a:moveTo>
                <a:lnTo>
                  <a:pt x="38100" y="95250"/>
                </a:lnTo>
                <a:lnTo>
                  <a:pt x="38100" y="114300"/>
                </a:lnTo>
                <a:lnTo>
                  <a:pt x="0" y="114300"/>
                </a:lnTo>
                <a:close/>
                <a:moveTo>
                  <a:pt x="95250" y="171450"/>
                </a:moveTo>
                <a:lnTo>
                  <a:pt x="114300" y="171450"/>
                </a:lnTo>
                <a:lnTo>
                  <a:pt x="114300" y="209550"/>
                </a:lnTo>
                <a:lnTo>
                  <a:pt x="95250" y="209550"/>
                </a:lnTo>
                <a:close/>
                <a:moveTo>
                  <a:pt x="19050" y="171450"/>
                </a:moveTo>
                <a:lnTo>
                  <a:pt x="19050" y="190500"/>
                </a:lnTo>
                <a:lnTo>
                  <a:pt x="38100" y="190500"/>
                </a:lnTo>
                <a:lnTo>
                  <a:pt x="76200" y="152400"/>
                </a:lnTo>
                <a:lnTo>
                  <a:pt x="57150" y="133350"/>
                </a:lnTo>
                <a:close/>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moveTo>
                  <a:pt x="142875" y="161925"/>
                </a:moveTo>
                <a:lnTo>
                  <a:pt x="85725" y="104775"/>
                </a:lnTo>
                <a:lnTo>
                  <a:pt x="104775" y="85725"/>
                </a:lnTo>
                <a:lnTo>
                  <a:pt x="161925" y="142875"/>
                </a:lnTo>
                <a:lnTo>
                  <a:pt x="142875" y="161925"/>
                </a:lnTo>
                <a:close/>
              </a:path>
            </a:pathLst>
          </a:custGeom>
          <a:solidFill>
            <a:srgbClr val="FFFFFF">
              <a:alpha val="100000"/>
            </a:srgbClr>
          </a:solidFill>
        </p:spPr>
      </p:sp>
      <p:sp>
        <p:nvSpPr>
          <p:cNvPr id="16" name="Freeform 16"/>
          <p:cNvSpPr/>
          <p:nvPr/>
        </p:nvSpPr>
        <p:spPr>
          <a:xfrm>
            <a:off x="6551100" y="3478315"/>
            <a:ext cx="483304" cy="483304"/>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
        <p:nvSpPr>
          <p:cNvPr id="17" name="Freeform 17"/>
          <p:cNvSpPr/>
          <p:nvPr/>
        </p:nvSpPr>
        <p:spPr>
          <a:xfrm>
            <a:off x="6530380" y="5087413"/>
            <a:ext cx="524743" cy="5538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8" name="Freeform 18"/>
          <p:cNvSpPr/>
          <p:nvPr/>
        </p:nvSpPr>
        <p:spPr>
          <a:xfrm>
            <a:off x="829809" y="3450697"/>
            <a:ext cx="548701" cy="538540"/>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close/>
              </a:path>
            </a:pathLst>
          </a:custGeom>
          <a:solidFill>
            <a:srgbClr val="FFFFFF">
              <a:alpha val="100000"/>
            </a:srgbClr>
          </a:solidFill>
        </p:spPr>
      </p:sp>
      <p:sp>
        <p:nvSpPr>
          <p:cNvPr id="19" name="Freeform 19"/>
          <p:cNvSpPr/>
          <p:nvPr/>
        </p:nvSpPr>
        <p:spPr>
          <a:xfrm>
            <a:off x="660484" y="4984613"/>
            <a:ext cx="883778" cy="759497"/>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close/>
              </a:path>
            </a:pathLst>
          </a:custGeom>
          <a:solidFill>
            <a:srgbClr val="FFFFFF">
              <a:alpha val="100000"/>
            </a:srgbClr>
          </a:solidFill>
        </p:spPr>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数据展示模块</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70539" y="1444984"/>
            <a:ext cx="4955536" cy="4778362"/>
          </a:xfrm>
          <a:prstGeom prst="roundRect">
            <a:avLst/>
          </a:prstGeom>
          <a:solidFill>
            <a:schemeClr val="accent1">
              <a:alpha val="100000"/>
            </a:schemeClr>
          </a:solidFill>
        </p:spPr>
      </p:sp>
      <p:sp>
        <p:nvSpPr>
          <p:cNvPr id="3" name="AutoShape 3"/>
          <p:cNvSpPr/>
          <p:nvPr/>
        </p:nvSpPr>
        <p:spPr>
          <a:xfrm>
            <a:off x="6324730" y="1444984"/>
            <a:ext cx="4955536" cy="4778362"/>
          </a:xfrm>
          <a:prstGeom prst="roundRect">
            <a:avLst/>
          </a:prstGeom>
          <a:solidFill>
            <a:schemeClr val="accent2">
              <a:lumMod val="20000"/>
              <a:lumOff val="80000"/>
              <a:alpha val="100000"/>
            </a:schemeClr>
          </a:solidFill>
        </p:spPr>
      </p:sp>
      <p:sp>
        <p:nvSpPr>
          <p:cNvPr id="4" name="TextBox 4"/>
          <p:cNvSpPr txBox="1"/>
          <p:nvPr/>
        </p:nvSpPr>
        <p:spPr>
          <a:xfrm>
            <a:off x="1302067" y="2272065"/>
            <a:ext cx="4292478" cy="312420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启动项目程序文件Main.java，打开浏览器，输入网址http://localhost:8080/zhihu-data-analysis后可以看到爬取数据的实时统计情况。</a:t>
            </a:r>
          </a:p>
        </p:txBody>
      </p:sp>
      <p:sp>
        <p:nvSpPr>
          <p:cNvPr id="5" name="TextBox 5"/>
          <p:cNvSpPr txBox="1"/>
          <p:nvPr/>
        </p:nvSpPr>
        <p:spPr>
          <a:xfrm>
            <a:off x="6656259" y="1676400"/>
            <a:ext cx="4295775" cy="4546946"/>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用户的毕业院校统计信息top10。</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运行展示</a:t>
              </a:r>
            </a:p>
          </p:txBody>
        </p:sp>
      </p:gr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2209800"/>
            <a:ext cx="3886200" cy="37848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70539" y="1444984"/>
            <a:ext cx="4955536" cy="4778362"/>
          </a:xfrm>
          <a:prstGeom prst="roundRect">
            <a:avLst/>
          </a:prstGeom>
          <a:solidFill>
            <a:schemeClr val="accent1">
              <a:alpha val="100000"/>
            </a:schemeClr>
          </a:solidFill>
        </p:spPr>
      </p:sp>
      <p:sp>
        <p:nvSpPr>
          <p:cNvPr id="3" name="AutoShape 3"/>
          <p:cNvSpPr/>
          <p:nvPr/>
        </p:nvSpPr>
        <p:spPr>
          <a:xfrm>
            <a:off x="6324730" y="1444984"/>
            <a:ext cx="4955536" cy="4778362"/>
          </a:xfrm>
          <a:prstGeom prst="roundRect">
            <a:avLst/>
          </a:prstGeom>
          <a:solidFill>
            <a:schemeClr val="accent2">
              <a:lumMod val="20000"/>
              <a:lumOff val="80000"/>
              <a:alpha val="100000"/>
            </a:schemeClr>
          </a:solidFill>
        </p:spPr>
      </p:sp>
      <p:sp>
        <p:nvSpPr>
          <p:cNvPr id="4" name="TextBox 4"/>
          <p:cNvSpPr txBox="1"/>
          <p:nvPr/>
        </p:nvSpPr>
        <p:spPr>
          <a:xfrm>
            <a:off x="1302067" y="2272065"/>
            <a:ext cx="4292478" cy="312420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启动项目程序文件Main.java，打开浏览器，输入网址http://localhost:8080/zhihu-data-analysis后可以看到爬取数据的实时统计情况。</a:t>
            </a:r>
          </a:p>
        </p:txBody>
      </p:sp>
      <p:sp>
        <p:nvSpPr>
          <p:cNvPr id="5" name="TextBox 5"/>
          <p:cNvSpPr txBox="1"/>
          <p:nvPr/>
        </p:nvSpPr>
        <p:spPr>
          <a:xfrm>
            <a:off x="6656259" y="1524000"/>
            <a:ext cx="4295775" cy="4699346"/>
          </a:xfrm>
          <a:prstGeom prst="rect">
            <a:avLst/>
          </a:prstGeom>
        </p:spPr>
        <p:txBody>
          <a:bodyPr vert="horz" wrap="square" lIns="123825" tIns="123825" rIns="57150" bIns="123825" rtlCol="0" anchor="t" anchorCtr="0">
            <a:noAutofit/>
          </a:bodyPr>
          <a:lstStyle/>
          <a:p>
            <a:pPr>
              <a:lnSpc>
                <a:spcPct val="150000"/>
              </a:lnSpc>
              <a:spcBef>
                <a:spcPct val="0"/>
              </a:spcBef>
            </a:pPr>
            <a:r>
              <a:rPr lang="zh-CN" alt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知乎粉丝数</a:t>
            </a:r>
            <a:r>
              <a:rPr lang="en-US" altLang="zh-CN"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top10</a:t>
            </a:r>
            <a:r>
              <a:rPr lang="zh-CN" alt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用户统计</a:t>
            </a:r>
            <a:r>
              <a:rPr 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运行展示</a:t>
              </a:r>
            </a:p>
          </p:txBody>
        </p:sp>
      </p:gr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6259" y="2133600"/>
            <a:ext cx="4319663" cy="37096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70539" y="1444984"/>
            <a:ext cx="4955536" cy="4778362"/>
          </a:xfrm>
          <a:prstGeom prst="roundRect">
            <a:avLst/>
          </a:prstGeom>
          <a:solidFill>
            <a:schemeClr val="accent1">
              <a:alpha val="100000"/>
            </a:schemeClr>
          </a:solidFill>
        </p:spPr>
      </p:sp>
      <p:sp>
        <p:nvSpPr>
          <p:cNvPr id="3" name="AutoShape 3"/>
          <p:cNvSpPr/>
          <p:nvPr/>
        </p:nvSpPr>
        <p:spPr>
          <a:xfrm>
            <a:off x="6324730" y="1444984"/>
            <a:ext cx="4955536" cy="4778362"/>
          </a:xfrm>
          <a:prstGeom prst="roundRect">
            <a:avLst/>
          </a:prstGeom>
          <a:solidFill>
            <a:schemeClr val="accent2">
              <a:lumMod val="20000"/>
              <a:lumOff val="80000"/>
              <a:alpha val="100000"/>
            </a:schemeClr>
          </a:solidFill>
        </p:spPr>
      </p:sp>
      <p:sp>
        <p:nvSpPr>
          <p:cNvPr id="4" name="TextBox 4"/>
          <p:cNvSpPr txBox="1"/>
          <p:nvPr/>
        </p:nvSpPr>
        <p:spPr>
          <a:xfrm>
            <a:off x="1302067" y="2272065"/>
            <a:ext cx="4292478" cy="3124200"/>
          </a:xfrm>
          <a:prstGeom prst="rect">
            <a:avLst/>
          </a:prstGeom>
        </p:spPr>
        <p:txBody>
          <a:bodyPr vert="horz" wrap="square" lIns="123825" tIns="123825" rIns="57150" bIns="123825" rtlCol="0" anchor="t" anchorCtr="0">
            <a:noAutofit/>
          </a:bodyPr>
          <a:lstStyle/>
          <a:p>
            <a:pPr>
              <a:lnSpc>
                <a:spcPct val="150000"/>
              </a:lnSpc>
              <a:spcBef>
                <a:spcPct val="0"/>
              </a:spcBef>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启动项目程序文件Main.java，打开浏览器，输入网址http://localhost:8080/zhihu-data-analysis后可以看到爬取数据的实时统计情况。</a:t>
            </a:r>
          </a:p>
        </p:txBody>
      </p:sp>
      <p:sp>
        <p:nvSpPr>
          <p:cNvPr id="5" name="TextBox 5"/>
          <p:cNvSpPr txBox="1"/>
          <p:nvPr/>
        </p:nvSpPr>
        <p:spPr>
          <a:xfrm>
            <a:off x="6656259" y="1524000"/>
            <a:ext cx="4295775" cy="4699346"/>
          </a:xfrm>
          <a:prstGeom prst="rect">
            <a:avLst/>
          </a:prstGeom>
        </p:spPr>
        <p:txBody>
          <a:bodyPr vert="horz" wrap="square" lIns="123825" tIns="123825" rIns="57150" bIns="123825" rtlCol="0" anchor="t" anchorCtr="0">
            <a:noAutofit/>
          </a:bodyPr>
          <a:lstStyle/>
          <a:p>
            <a:pPr>
              <a:lnSpc>
                <a:spcPct val="150000"/>
              </a:lnSpc>
              <a:spcBef>
                <a:spcPct val="0"/>
              </a:spcBef>
            </a:pPr>
            <a:r>
              <a:rPr lang="zh-CN" alt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赞同数</a:t>
            </a:r>
            <a:r>
              <a:rPr lang="en-US" altLang="zh-CN"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top10</a:t>
            </a:r>
            <a:r>
              <a:rPr lang="zh-CN" alt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的用户统计</a:t>
            </a:r>
            <a:r>
              <a:rPr lang="en-US" sz="1350" dirty="0">
                <a:solidFill>
                  <a:schemeClr val="accent1">
                    <a:lumMod val="50000"/>
                    <a:alpha val="100000"/>
                  </a:schemeClr>
                </a:solidFill>
                <a:latin typeface="微软雅黑" panose="020B0503020204020204" charset="-122"/>
                <a:ea typeface="微软雅黑" panose="020B0503020204020204" charset="-122"/>
                <a:cs typeface="微软雅黑" panose="020B0503020204020204" charset="-122"/>
              </a:rPr>
              <a:t>。</a:t>
            </a:r>
          </a:p>
        </p:txBody>
      </p:sp>
      <p:grpSp>
        <p:nvGrpSpPr>
          <p:cNvPr id="6" name="Group 6"/>
          <p:cNvGrpSpPr/>
          <p:nvPr/>
        </p:nvGrpSpPr>
        <p:grpSpPr>
          <a:xfrm>
            <a:off x="454963" y="93878"/>
            <a:ext cx="10641129" cy="914400"/>
            <a:chOff x="454963" y="93878"/>
            <a:chExt cx="10641129" cy="914400"/>
          </a:xfrm>
        </p:grpSpPr>
        <p:sp>
          <p:nvSpPr>
            <p:cNvPr id="7" name="AutoShape 7"/>
            <p:cNvSpPr/>
            <p:nvPr/>
          </p:nvSpPr>
          <p:spPr>
            <a:xfrm>
              <a:off x="454963" y="331168"/>
              <a:ext cx="84147" cy="84147"/>
            </a:xfrm>
            <a:prstGeom prst="ellipse">
              <a:avLst/>
            </a:prstGeom>
            <a:solidFill>
              <a:schemeClr val="accent1">
                <a:alpha val="100000"/>
              </a:schemeClr>
            </a:solidFill>
          </p:spPr>
        </p:sp>
        <p:sp>
          <p:nvSpPr>
            <p:cNvPr id="8" name="AutoShape 8"/>
            <p:cNvSpPr/>
            <p:nvPr/>
          </p:nvSpPr>
          <p:spPr>
            <a:xfrm>
              <a:off x="575049" y="337743"/>
              <a:ext cx="78137" cy="78137"/>
            </a:xfrm>
            <a:prstGeom prst="ellipse">
              <a:avLst/>
            </a:prstGeom>
            <a:solidFill>
              <a:schemeClr val="accent1">
                <a:alpha val="80000"/>
              </a:schemeClr>
            </a:solidFill>
          </p:spPr>
        </p:sp>
        <p:sp>
          <p:nvSpPr>
            <p:cNvPr id="9" name="AutoShape 9"/>
            <p:cNvSpPr/>
            <p:nvPr/>
          </p:nvSpPr>
          <p:spPr>
            <a:xfrm>
              <a:off x="689125" y="339460"/>
              <a:ext cx="74704" cy="74704"/>
            </a:xfrm>
            <a:prstGeom prst="ellipse">
              <a:avLst/>
            </a:prstGeom>
            <a:solidFill>
              <a:schemeClr val="accent1">
                <a:alpha val="60000"/>
              </a:schemeClr>
            </a:solidFill>
          </p:spPr>
        </p:sp>
        <p:sp>
          <p:nvSpPr>
            <p:cNvPr id="10" name="AutoShape 10"/>
            <p:cNvSpPr/>
            <p:nvPr/>
          </p:nvSpPr>
          <p:spPr>
            <a:xfrm>
              <a:off x="799768" y="348430"/>
              <a:ext cx="69238" cy="69238"/>
            </a:xfrm>
            <a:prstGeom prst="ellipse">
              <a:avLst/>
            </a:prstGeom>
            <a:solidFill>
              <a:schemeClr val="accent1">
                <a:alpha val="40000"/>
              </a:schemeClr>
            </a:solidFill>
          </p:spPr>
        </p:sp>
        <p:sp>
          <p:nvSpPr>
            <p:cNvPr id="11" name="AutoShape 11"/>
            <p:cNvSpPr/>
            <p:nvPr/>
          </p:nvSpPr>
          <p:spPr>
            <a:xfrm>
              <a:off x="904945" y="344297"/>
              <a:ext cx="65594" cy="65594"/>
            </a:xfrm>
            <a:prstGeom prst="ellipse">
              <a:avLst/>
            </a:prstGeom>
            <a:solidFill>
              <a:schemeClr val="accent1">
                <a:alpha val="20000"/>
              </a:schemeClr>
            </a:solidFill>
          </p:spPr>
        </p:sp>
        <p:sp>
          <p:nvSpPr>
            <p:cNvPr id="12" name="AutoShape 12"/>
            <p:cNvSpPr/>
            <p:nvPr/>
          </p:nvSpPr>
          <p:spPr>
            <a:xfrm>
              <a:off x="454963" y="448942"/>
              <a:ext cx="84147" cy="84147"/>
            </a:xfrm>
            <a:prstGeom prst="ellipse">
              <a:avLst/>
            </a:prstGeom>
            <a:solidFill>
              <a:schemeClr val="accent1">
                <a:alpha val="100000"/>
              </a:schemeClr>
            </a:solidFill>
          </p:spPr>
        </p:sp>
        <p:sp>
          <p:nvSpPr>
            <p:cNvPr id="13" name="AutoShape 13"/>
            <p:cNvSpPr/>
            <p:nvPr/>
          </p:nvSpPr>
          <p:spPr>
            <a:xfrm>
              <a:off x="575049" y="455517"/>
              <a:ext cx="78137" cy="78137"/>
            </a:xfrm>
            <a:prstGeom prst="ellipse">
              <a:avLst/>
            </a:prstGeom>
            <a:solidFill>
              <a:schemeClr val="accent1">
                <a:alpha val="80000"/>
              </a:schemeClr>
            </a:solidFill>
          </p:spPr>
        </p:sp>
        <p:sp>
          <p:nvSpPr>
            <p:cNvPr id="14" name="AutoShape 14"/>
            <p:cNvSpPr/>
            <p:nvPr/>
          </p:nvSpPr>
          <p:spPr>
            <a:xfrm>
              <a:off x="689125" y="457233"/>
              <a:ext cx="74704" cy="74704"/>
            </a:xfrm>
            <a:prstGeom prst="ellipse">
              <a:avLst/>
            </a:prstGeom>
            <a:solidFill>
              <a:schemeClr val="accent1">
                <a:alpha val="60000"/>
              </a:schemeClr>
            </a:solidFill>
          </p:spPr>
        </p:sp>
        <p:sp>
          <p:nvSpPr>
            <p:cNvPr id="15" name="AutoShape 15"/>
            <p:cNvSpPr/>
            <p:nvPr/>
          </p:nvSpPr>
          <p:spPr>
            <a:xfrm>
              <a:off x="799768" y="466203"/>
              <a:ext cx="69238" cy="69238"/>
            </a:xfrm>
            <a:prstGeom prst="ellipse">
              <a:avLst/>
            </a:prstGeom>
            <a:solidFill>
              <a:schemeClr val="accent1">
                <a:alpha val="40000"/>
              </a:schemeClr>
            </a:solidFill>
          </p:spPr>
        </p:sp>
        <p:sp>
          <p:nvSpPr>
            <p:cNvPr id="16" name="AutoShape 16"/>
            <p:cNvSpPr/>
            <p:nvPr/>
          </p:nvSpPr>
          <p:spPr>
            <a:xfrm>
              <a:off x="904945" y="462070"/>
              <a:ext cx="65594" cy="65594"/>
            </a:xfrm>
            <a:prstGeom prst="ellipse">
              <a:avLst/>
            </a:prstGeom>
            <a:solidFill>
              <a:schemeClr val="accent1">
                <a:alpha val="20000"/>
              </a:schemeClr>
            </a:solidFill>
          </p:spPr>
        </p:sp>
        <p:sp>
          <p:nvSpPr>
            <p:cNvPr id="17" name="AutoShape 17"/>
            <p:cNvSpPr/>
            <p:nvPr/>
          </p:nvSpPr>
          <p:spPr>
            <a:xfrm>
              <a:off x="454963" y="566715"/>
              <a:ext cx="84147" cy="84147"/>
            </a:xfrm>
            <a:prstGeom prst="ellipse">
              <a:avLst/>
            </a:prstGeom>
            <a:solidFill>
              <a:schemeClr val="accent1">
                <a:alpha val="100000"/>
              </a:schemeClr>
            </a:solidFill>
          </p:spPr>
        </p:sp>
        <p:sp>
          <p:nvSpPr>
            <p:cNvPr id="18" name="AutoShape 18"/>
            <p:cNvSpPr/>
            <p:nvPr/>
          </p:nvSpPr>
          <p:spPr>
            <a:xfrm>
              <a:off x="575049" y="573291"/>
              <a:ext cx="78137" cy="78137"/>
            </a:xfrm>
            <a:prstGeom prst="ellipse">
              <a:avLst/>
            </a:prstGeom>
            <a:solidFill>
              <a:schemeClr val="accent1">
                <a:alpha val="80000"/>
              </a:schemeClr>
            </a:solidFill>
          </p:spPr>
        </p:sp>
        <p:sp>
          <p:nvSpPr>
            <p:cNvPr id="19" name="AutoShape 19"/>
            <p:cNvSpPr/>
            <p:nvPr/>
          </p:nvSpPr>
          <p:spPr>
            <a:xfrm>
              <a:off x="689125" y="575007"/>
              <a:ext cx="74704" cy="74704"/>
            </a:xfrm>
            <a:prstGeom prst="ellipse">
              <a:avLst/>
            </a:prstGeom>
            <a:solidFill>
              <a:schemeClr val="accent1">
                <a:alpha val="60000"/>
              </a:schemeClr>
            </a:solidFill>
          </p:spPr>
        </p:sp>
        <p:sp>
          <p:nvSpPr>
            <p:cNvPr id="20" name="AutoShape 20"/>
            <p:cNvSpPr/>
            <p:nvPr/>
          </p:nvSpPr>
          <p:spPr>
            <a:xfrm>
              <a:off x="799768" y="583977"/>
              <a:ext cx="69238" cy="69238"/>
            </a:xfrm>
            <a:prstGeom prst="ellipse">
              <a:avLst/>
            </a:prstGeom>
            <a:solidFill>
              <a:schemeClr val="accent1">
                <a:alpha val="40000"/>
              </a:schemeClr>
            </a:solidFill>
          </p:spPr>
        </p:sp>
        <p:sp>
          <p:nvSpPr>
            <p:cNvPr id="21" name="AutoShape 21"/>
            <p:cNvSpPr/>
            <p:nvPr/>
          </p:nvSpPr>
          <p:spPr>
            <a:xfrm>
              <a:off x="904945" y="579844"/>
              <a:ext cx="65594" cy="65594"/>
            </a:xfrm>
            <a:prstGeom prst="ellipse">
              <a:avLst/>
            </a:prstGeom>
            <a:solidFill>
              <a:schemeClr val="accent1">
                <a:alpha val="20000"/>
              </a:schemeClr>
            </a:solidFill>
          </p:spPr>
        </p:sp>
        <p:sp>
          <p:nvSpPr>
            <p:cNvPr id="22" name="AutoShape 22"/>
            <p:cNvSpPr/>
            <p:nvPr/>
          </p:nvSpPr>
          <p:spPr>
            <a:xfrm>
              <a:off x="454963" y="684489"/>
              <a:ext cx="84147" cy="84147"/>
            </a:xfrm>
            <a:prstGeom prst="ellipse">
              <a:avLst/>
            </a:prstGeom>
            <a:solidFill>
              <a:schemeClr val="accent1">
                <a:alpha val="100000"/>
              </a:schemeClr>
            </a:solidFill>
          </p:spPr>
        </p:sp>
        <p:sp>
          <p:nvSpPr>
            <p:cNvPr id="23" name="AutoShape 23"/>
            <p:cNvSpPr/>
            <p:nvPr/>
          </p:nvSpPr>
          <p:spPr>
            <a:xfrm>
              <a:off x="575049" y="691064"/>
              <a:ext cx="78137" cy="78137"/>
            </a:xfrm>
            <a:prstGeom prst="ellipse">
              <a:avLst/>
            </a:prstGeom>
            <a:solidFill>
              <a:schemeClr val="accent1">
                <a:alpha val="80000"/>
              </a:schemeClr>
            </a:solidFill>
          </p:spPr>
        </p:sp>
        <p:sp>
          <p:nvSpPr>
            <p:cNvPr id="24" name="AutoShape 24"/>
            <p:cNvSpPr/>
            <p:nvPr/>
          </p:nvSpPr>
          <p:spPr>
            <a:xfrm>
              <a:off x="689125" y="692781"/>
              <a:ext cx="74704" cy="74704"/>
            </a:xfrm>
            <a:prstGeom prst="ellipse">
              <a:avLst/>
            </a:prstGeom>
            <a:solidFill>
              <a:schemeClr val="accent1">
                <a:alpha val="60000"/>
              </a:schemeClr>
            </a:solidFill>
          </p:spPr>
        </p:sp>
        <p:sp>
          <p:nvSpPr>
            <p:cNvPr id="25" name="AutoShape 25"/>
            <p:cNvSpPr/>
            <p:nvPr/>
          </p:nvSpPr>
          <p:spPr>
            <a:xfrm>
              <a:off x="799768" y="701751"/>
              <a:ext cx="69238" cy="69238"/>
            </a:xfrm>
            <a:prstGeom prst="ellipse">
              <a:avLst/>
            </a:prstGeom>
            <a:solidFill>
              <a:schemeClr val="accent1">
                <a:alpha val="40000"/>
              </a:schemeClr>
            </a:solidFill>
          </p:spPr>
        </p:sp>
        <p:sp>
          <p:nvSpPr>
            <p:cNvPr id="26" name="AutoShape 26"/>
            <p:cNvSpPr/>
            <p:nvPr/>
          </p:nvSpPr>
          <p:spPr>
            <a:xfrm>
              <a:off x="904945" y="697618"/>
              <a:ext cx="65594" cy="65594"/>
            </a:xfrm>
            <a:prstGeom prst="ellipse">
              <a:avLst/>
            </a:prstGeom>
            <a:solidFill>
              <a:schemeClr val="accent1">
                <a:alpha val="20000"/>
              </a:schemeClr>
            </a:solidFill>
          </p:spPr>
        </p:sp>
        <p:sp>
          <p:nvSpPr>
            <p:cNvPr id="27" name="TextBox 27"/>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运行展示</a:t>
              </a:r>
            </a:p>
          </p:txBody>
        </p:sp>
      </p:gr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7209" y="2133600"/>
            <a:ext cx="4295774" cy="38146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10</a:t>
            </a:r>
          </a:p>
        </p:txBody>
      </p:sp>
      <p:sp>
        <p:nvSpPr>
          <p:cNvPr id="4" name="TextBox 4"/>
          <p:cNvSpPr txBox="1"/>
          <p:nvPr/>
        </p:nvSpPr>
        <p:spPr>
          <a:xfrm>
            <a:off x="5117748" y="2833371"/>
            <a:ext cx="5016851" cy="825291"/>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dirty="0" err="1">
                <a:solidFill>
                  <a:srgbClr val="000000">
                    <a:alpha val="100000"/>
                  </a:srgbClr>
                </a:solidFill>
                <a:latin typeface="微软雅黑" panose="020B0503020204020204" charset="-122"/>
                <a:ea typeface="微软雅黑" panose="020B0503020204020204" charset="-122"/>
                <a:cs typeface="微软雅黑" panose="020B0503020204020204" charset="-122"/>
              </a:rPr>
              <a:t>项目开发难点分析</a:t>
            </a:r>
            <a:endParaRPr lang="en-US" sz="4200" b="1" dirty="0">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6300308" y="4896302"/>
            <a:ext cx="984887" cy="984887"/>
          </a:xfrm>
          <a:prstGeom prst="ellipse">
            <a:avLst/>
          </a:prstGeom>
          <a:solidFill>
            <a:schemeClr val="accent2">
              <a:alpha val="100000"/>
            </a:schemeClr>
          </a:solidFill>
        </p:spPr>
      </p:sp>
      <p:sp>
        <p:nvSpPr>
          <p:cNvPr id="3" name="AutoShape 3"/>
          <p:cNvSpPr/>
          <p:nvPr/>
        </p:nvSpPr>
        <p:spPr>
          <a:xfrm>
            <a:off x="6312500" y="3227524"/>
            <a:ext cx="984887" cy="984887"/>
          </a:xfrm>
          <a:prstGeom prst="ellipse">
            <a:avLst/>
          </a:prstGeom>
          <a:solidFill>
            <a:schemeClr val="accent2">
              <a:alpha val="100000"/>
            </a:schemeClr>
          </a:solidFill>
        </p:spPr>
      </p:sp>
      <p:sp>
        <p:nvSpPr>
          <p:cNvPr id="4" name="AutoShape 4"/>
          <p:cNvSpPr/>
          <p:nvPr/>
        </p:nvSpPr>
        <p:spPr>
          <a:xfrm>
            <a:off x="6312500" y="1652321"/>
            <a:ext cx="984887" cy="984887"/>
          </a:xfrm>
          <a:prstGeom prst="ellipse">
            <a:avLst/>
          </a:prstGeom>
          <a:solidFill>
            <a:schemeClr val="accent2">
              <a:alpha val="100000"/>
            </a:schemeClr>
          </a:solidFill>
        </p:spPr>
      </p:sp>
      <p:sp>
        <p:nvSpPr>
          <p:cNvPr id="5" name="AutoShape 5"/>
          <p:cNvSpPr/>
          <p:nvPr/>
        </p:nvSpPr>
        <p:spPr>
          <a:xfrm>
            <a:off x="611716" y="4884110"/>
            <a:ext cx="984887" cy="984887"/>
          </a:xfrm>
          <a:prstGeom prst="ellipse">
            <a:avLst/>
          </a:prstGeom>
          <a:solidFill>
            <a:schemeClr val="accent2">
              <a:alpha val="100000"/>
            </a:schemeClr>
          </a:solidFill>
        </p:spPr>
      </p:sp>
      <p:sp>
        <p:nvSpPr>
          <p:cNvPr id="6" name="AutoShape 6"/>
          <p:cNvSpPr/>
          <p:nvPr/>
        </p:nvSpPr>
        <p:spPr>
          <a:xfrm>
            <a:off x="611716" y="3215332"/>
            <a:ext cx="984887" cy="984887"/>
          </a:xfrm>
          <a:prstGeom prst="ellipse">
            <a:avLst/>
          </a:prstGeom>
          <a:solidFill>
            <a:schemeClr val="accent2">
              <a:alpha val="100000"/>
            </a:schemeClr>
          </a:solidFill>
        </p:spPr>
      </p:sp>
      <p:sp>
        <p:nvSpPr>
          <p:cNvPr id="7" name="AutoShape 7"/>
          <p:cNvSpPr/>
          <p:nvPr/>
        </p:nvSpPr>
        <p:spPr>
          <a:xfrm>
            <a:off x="611716" y="1652321"/>
            <a:ext cx="984887" cy="984887"/>
          </a:xfrm>
          <a:prstGeom prst="ellipse">
            <a:avLst/>
          </a:prstGeom>
          <a:solidFill>
            <a:schemeClr val="accent2">
              <a:alpha val="100000"/>
            </a:schemeClr>
          </a:solidFill>
        </p:spPr>
      </p:sp>
      <p:sp>
        <p:nvSpPr>
          <p:cNvPr id="8" name="TextBox 8"/>
          <p:cNvSpPr txBox="1"/>
          <p:nvPr/>
        </p:nvSpPr>
        <p:spPr>
          <a:xfrm>
            <a:off x="1596603" y="1542784"/>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在开发简单小型爬虫项目时，问题不是很大。但当需要爬取大量数据时，会带来很多额外的问题。</a:t>
            </a:r>
          </a:p>
        </p:txBody>
      </p:sp>
      <p:sp>
        <p:nvSpPr>
          <p:cNvPr id="9" name="TextBox 9"/>
          <p:cNvSpPr txBox="1"/>
          <p:nvPr/>
        </p:nvSpPr>
        <p:spPr>
          <a:xfrm>
            <a:off x="7285195" y="1542784"/>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知乎网站对同一客户端有访问限制，并且一段时间内同一客户端请求量达到一定阈值时，会被禁止访问。</a:t>
            </a:r>
          </a:p>
        </p:txBody>
      </p:sp>
      <p:sp>
        <p:nvSpPr>
          <p:cNvPr id="10" name="TextBox 10"/>
          <p:cNvSpPr txBox="1"/>
          <p:nvPr/>
        </p:nvSpPr>
        <p:spPr>
          <a:xfrm>
            <a:off x="1596603" y="3117987"/>
            <a:ext cx="4416556"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构建自己的免费爬虫代理池是一个解决方案。通过爬虫方式抓取网上公开代理，并使用这些代理来爬取知乎上想要获取的用户数据。</a:t>
            </a:r>
          </a:p>
        </p:txBody>
      </p:sp>
      <p:sp>
        <p:nvSpPr>
          <p:cNvPr id="11" name="TextBox 11"/>
          <p:cNvSpPr txBox="1"/>
          <p:nvPr/>
        </p:nvSpPr>
        <p:spPr>
          <a:xfrm>
            <a:off x="7285195" y="3117987"/>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需要注意的是，可用率非常低，需要编写专门的代理检测模块来找出可用的代理。</a:t>
            </a:r>
          </a:p>
        </p:txBody>
      </p:sp>
      <p:sp>
        <p:nvSpPr>
          <p:cNvPr id="12" name="TextBox 12"/>
          <p:cNvSpPr txBox="1"/>
          <p:nvPr/>
        </p:nvSpPr>
        <p:spPr>
          <a:xfrm>
            <a:off x="1596603" y="4786765"/>
            <a:ext cx="4316948"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让可用代理达到最大利用率，在多线程抓取时，可通过延时队列控制同一时刻同一代理最多只有一个请求在请求知乎服务器。</a:t>
            </a:r>
          </a:p>
        </p:txBody>
      </p:sp>
      <p:sp>
        <p:nvSpPr>
          <p:cNvPr id="13" name="TextBox 13"/>
          <p:cNvSpPr txBox="1"/>
          <p:nvPr/>
        </p:nvSpPr>
        <p:spPr>
          <a:xfrm>
            <a:off x="7285195" y="4786765"/>
            <a:ext cx="4297245" cy="1440561"/>
          </a:xfrm>
          <a:prstGeom prst="rect">
            <a:avLst/>
          </a:prstGeom>
        </p:spPr>
        <p:txBody>
          <a:bodyPr vert="horz" wrap="square" lIns="123825" tIns="123825" rIns="57150" bIns="123825" rtlCol="0" anchor="t" anchorCtr="0">
            <a:spAutoFit/>
          </a:bodyPr>
          <a:lstStyle/>
          <a:p>
            <a:pPr>
              <a:lnSpc>
                <a:spcPct val="186000"/>
              </a:lnSpc>
            </a:pPr>
            <a:r>
              <a:rPr lang="en-US" sz="1350">
                <a:solidFill>
                  <a:schemeClr val="dk1">
                    <a:alpha val="100000"/>
                  </a:schemeClr>
                </a:solidFill>
                <a:latin typeface="微软雅黑" panose="020B0503020204020204" charset="-122"/>
                <a:ea typeface="微软雅黑" panose="020B0503020204020204" charset="-122"/>
                <a:cs typeface="微软雅黑" panose="020B0503020204020204" charset="-122"/>
              </a:rPr>
              <a:t>这样就能大大增加代理的复用性。</a:t>
            </a:r>
          </a:p>
        </p:txBody>
      </p:sp>
      <p:sp>
        <p:nvSpPr>
          <p:cNvPr id="14" name="Freeform 14"/>
          <p:cNvSpPr/>
          <p:nvPr/>
        </p:nvSpPr>
        <p:spPr>
          <a:xfrm>
            <a:off x="793456" y="1834061"/>
            <a:ext cx="621407" cy="621407"/>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moveTo>
                  <a:pt x="200025" y="200025"/>
                </a:moveTo>
                <a:lnTo>
                  <a:pt x="95250" y="200025"/>
                </a:lnTo>
                <a:lnTo>
                  <a:pt x="95250" y="209550"/>
                </a:lnTo>
                <a:lnTo>
                  <a:pt x="200025" y="209550"/>
                </a:lnTo>
                <a:lnTo>
                  <a:pt x="200025" y="200025"/>
                </a:lnTo>
                <a:close/>
                <a:moveTo>
                  <a:pt x="200025" y="219075"/>
                </a:moveTo>
                <a:lnTo>
                  <a:pt x="95250" y="219075"/>
                </a:lnTo>
                <a:lnTo>
                  <a:pt x="95250" y="228600"/>
                </a:lnTo>
                <a:lnTo>
                  <a:pt x="200025" y="228600"/>
                </a:lnTo>
                <a:lnTo>
                  <a:pt x="200025" y="219075"/>
                </a:lnTo>
                <a:close/>
                <a:moveTo>
                  <a:pt x="200025" y="238125"/>
                </a:moveTo>
                <a:lnTo>
                  <a:pt x="95250" y="238125"/>
                </a:lnTo>
                <a:lnTo>
                  <a:pt x="95250" y="247650"/>
                </a:lnTo>
                <a:lnTo>
                  <a:pt x="200025" y="247650"/>
                </a:lnTo>
                <a:lnTo>
                  <a:pt x="200025" y="238125"/>
                </a:lnTo>
                <a:close/>
                <a:moveTo>
                  <a:pt x="200025" y="257175"/>
                </a:moveTo>
                <a:lnTo>
                  <a:pt x="95250" y="257175"/>
                </a:lnTo>
                <a:lnTo>
                  <a:pt x="95250" y="266700"/>
                </a:lnTo>
                <a:lnTo>
                  <a:pt x="200025" y="266700"/>
                </a:lnTo>
                <a:lnTo>
                  <a:pt x="200025" y="257175"/>
                </a:lnTo>
                <a:close/>
              </a:path>
            </a:pathLst>
          </a:custGeom>
          <a:solidFill>
            <a:srgbClr val="FFFFFF">
              <a:alpha val="100000"/>
            </a:srgbClr>
          </a:solidFill>
        </p:spPr>
      </p:sp>
      <p:sp>
        <p:nvSpPr>
          <p:cNvPr id="15" name="Freeform 15"/>
          <p:cNvSpPr/>
          <p:nvPr/>
        </p:nvSpPr>
        <p:spPr>
          <a:xfrm>
            <a:off x="6564902" y="1916915"/>
            <a:ext cx="455698" cy="455698"/>
          </a:xfrm>
          <a:custGeom>
            <a:avLst/>
            <a:gdLst/>
            <a:ahLst/>
            <a:cxnLst/>
            <a:rect l="l" t="t" r="r" b="b"/>
            <a:pathLst>
              <a:path w="304800" h="304800">
                <a:moveTo>
                  <a:pt x="76200" y="57150"/>
                </a:moveTo>
                <a:lnTo>
                  <a:pt x="38100" y="19050"/>
                </a:lnTo>
                <a:lnTo>
                  <a:pt x="19050" y="19050"/>
                </a:lnTo>
                <a:lnTo>
                  <a:pt x="19050" y="38100"/>
                </a:lnTo>
                <a:lnTo>
                  <a:pt x="57150" y="76200"/>
                </a:lnTo>
                <a:close/>
                <a:moveTo>
                  <a:pt x="95250" y="0"/>
                </a:moveTo>
                <a:lnTo>
                  <a:pt x="114300" y="0"/>
                </a:lnTo>
                <a:lnTo>
                  <a:pt x="114300" y="38100"/>
                </a:lnTo>
                <a:lnTo>
                  <a:pt x="95250" y="38100"/>
                </a:lnTo>
                <a:close/>
                <a:moveTo>
                  <a:pt x="171450" y="95250"/>
                </a:moveTo>
                <a:lnTo>
                  <a:pt x="209550" y="95250"/>
                </a:lnTo>
                <a:lnTo>
                  <a:pt x="209550" y="114300"/>
                </a:lnTo>
                <a:lnTo>
                  <a:pt x="171450" y="114300"/>
                </a:lnTo>
                <a:close/>
                <a:moveTo>
                  <a:pt x="190500" y="38100"/>
                </a:moveTo>
                <a:lnTo>
                  <a:pt x="190500" y="19050"/>
                </a:lnTo>
                <a:lnTo>
                  <a:pt x="171450" y="19050"/>
                </a:lnTo>
                <a:lnTo>
                  <a:pt x="133350" y="57150"/>
                </a:lnTo>
                <a:lnTo>
                  <a:pt x="152400" y="76200"/>
                </a:lnTo>
                <a:close/>
                <a:moveTo>
                  <a:pt x="0" y="95250"/>
                </a:moveTo>
                <a:lnTo>
                  <a:pt x="38100" y="95250"/>
                </a:lnTo>
                <a:lnTo>
                  <a:pt x="38100" y="114300"/>
                </a:lnTo>
                <a:lnTo>
                  <a:pt x="0" y="114300"/>
                </a:lnTo>
                <a:close/>
                <a:moveTo>
                  <a:pt x="95250" y="171450"/>
                </a:moveTo>
                <a:lnTo>
                  <a:pt x="114300" y="171450"/>
                </a:lnTo>
                <a:lnTo>
                  <a:pt x="114300" y="209550"/>
                </a:lnTo>
                <a:lnTo>
                  <a:pt x="95250" y="209550"/>
                </a:lnTo>
                <a:close/>
                <a:moveTo>
                  <a:pt x="19050" y="171450"/>
                </a:moveTo>
                <a:lnTo>
                  <a:pt x="19050" y="190500"/>
                </a:lnTo>
                <a:lnTo>
                  <a:pt x="38100" y="190500"/>
                </a:lnTo>
                <a:lnTo>
                  <a:pt x="76200" y="152400"/>
                </a:lnTo>
                <a:lnTo>
                  <a:pt x="57150" y="133350"/>
                </a:lnTo>
                <a:close/>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moveTo>
                  <a:pt x="142875" y="161925"/>
                </a:moveTo>
                <a:lnTo>
                  <a:pt x="85725" y="104775"/>
                </a:lnTo>
                <a:lnTo>
                  <a:pt x="104775" y="85725"/>
                </a:lnTo>
                <a:lnTo>
                  <a:pt x="161925" y="142875"/>
                </a:lnTo>
                <a:lnTo>
                  <a:pt x="142875" y="161925"/>
                </a:lnTo>
                <a:close/>
              </a:path>
            </a:pathLst>
          </a:custGeom>
          <a:solidFill>
            <a:srgbClr val="FFFFFF">
              <a:alpha val="100000"/>
            </a:srgbClr>
          </a:solidFill>
        </p:spPr>
      </p:sp>
      <p:sp>
        <p:nvSpPr>
          <p:cNvPr id="16" name="Freeform 16"/>
          <p:cNvSpPr/>
          <p:nvPr/>
        </p:nvSpPr>
        <p:spPr>
          <a:xfrm>
            <a:off x="6551100" y="3478315"/>
            <a:ext cx="483304" cy="483304"/>
          </a:xfrm>
          <a:custGeom>
            <a:avLst/>
            <a:gdLst/>
            <a:ahLst/>
            <a:cxnLst/>
            <a:rect l="l" t="t" r="r" b="b"/>
            <a:pathLst>
              <a:path w="304800" h="304800">
                <a:moveTo>
                  <a:pt x="152362" y="147228"/>
                </a:moveTo>
                <a:lnTo>
                  <a:pt x="304800" y="75419"/>
                </a:lnTo>
                <a:lnTo>
                  <a:pt x="304800" y="38100"/>
                </a:lnTo>
                <a:lnTo>
                  <a:pt x="0" y="38100"/>
                </a:lnTo>
                <a:lnTo>
                  <a:pt x="0" y="75305"/>
                </a:lnTo>
                <a:close/>
                <a:moveTo>
                  <a:pt x="152438" y="189347"/>
                </a:moveTo>
                <a:lnTo>
                  <a:pt x="0" y="117348"/>
                </a:lnTo>
                <a:lnTo>
                  <a:pt x="0" y="266700"/>
                </a:lnTo>
                <a:lnTo>
                  <a:pt x="304800" y="266700"/>
                </a:lnTo>
                <a:lnTo>
                  <a:pt x="304800" y="117577"/>
                </a:lnTo>
                <a:close/>
              </a:path>
            </a:pathLst>
          </a:custGeom>
          <a:solidFill>
            <a:srgbClr val="FFFFFF">
              <a:alpha val="100000"/>
            </a:srgbClr>
          </a:solidFill>
        </p:spPr>
      </p:sp>
      <p:sp>
        <p:nvSpPr>
          <p:cNvPr id="17" name="Freeform 17"/>
          <p:cNvSpPr/>
          <p:nvPr/>
        </p:nvSpPr>
        <p:spPr>
          <a:xfrm>
            <a:off x="6530380" y="5087413"/>
            <a:ext cx="524743" cy="55389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close/>
              </a:path>
            </a:pathLst>
          </a:custGeom>
          <a:solidFill>
            <a:srgbClr val="FFFFFF">
              <a:alpha val="100000"/>
            </a:srgbClr>
          </a:solidFill>
        </p:spPr>
      </p:sp>
      <p:sp>
        <p:nvSpPr>
          <p:cNvPr id="18" name="Freeform 18"/>
          <p:cNvSpPr/>
          <p:nvPr/>
        </p:nvSpPr>
        <p:spPr>
          <a:xfrm>
            <a:off x="829809" y="3450697"/>
            <a:ext cx="548701" cy="538540"/>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close/>
              </a:path>
            </a:pathLst>
          </a:custGeom>
          <a:solidFill>
            <a:srgbClr val="FFFFFF">
              <a:alpha val="100000"/>
            </a:srgbClr>
          </a:solidFill>
        </p:spPr>
      </p:sp>
      <p:sp>
        <p:nvSpPr>
          <p:cNvPr id="19" name="Freeform 19"/>
          <p:cNvSpPr/>
          <p:nvPr/>
        </p:nvSpPr>
        <p:spPr>
          <a:xfrm>
            <a:off x="660484" y="4984613"/>
            <a:ext cx="883778" cy="759497"/>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close/>
              </a:path>
            </a:pathLst>
          </a:custGeom>
          <a:solidFill>
            <a:srgbClr val="FFFFFF">
              <a:alpha val="100000"/>
            </a:srgbClr>
          </a:solidFill>
        </p:spPr>
      </p:sp>
      <p:grpSp>
        <p:nvGrpSpPr>
          <p:cNvPr id="20" name="Group 20"/>
          <p:cNvGrpSpPr/>
          <p:nvPr/>
        </p:nvGrpSpPr>
        <p:grpSpPr>
          <a:xfrm>
            <a:off x="454963" y="93878"/>
            <a:ext cx="10641129" cy="914400"/>
            <a:chOff x="454963" y="93878"/>
            <a:chExt cx="10641129" cy="914400"/>
          </a:xfrm>
        </p:grpSpPr>
        <p:sp>
          <p:nvSpPr>
            <p:cNvPr id="21" name="AutoShape 21"/>
            <p:cNvSpPr/>
            <p:nvPr/>
          </p:nvSpPr>
          <p:spPr>
            <a:xfrm>
              <a:off x="454963" y="331168"/>
              <a:ext cx="84147" cy="84147"/>
            </a:xfrm>
            <a:prstGeom prst="ellipse">
              <a:avLst/>
            </a:prstGeom>
            <a:solidFill>
              <a:schemeClr val="accent1">
                <a:alpha val="100000"/>
              </a:schemeClr>
            </a:solidFill>
          </p:spPr>
        </p:sp>
        <p:sp>
          <p:nvSpPr>
            <p:cNvPr id="22" name="AutoShape 22"/>
            <p:cNvSpPr/>
            <p:nvPr/>
          </p:nvSpPr>
          <p:spPr>
            <a:xfrm>
              <a:off x="575049" y="337743"/>
              <a:ext cx="78137" cy="78137"/>
            </a:xfrm>
            <a:prstGeom prst="ellipse">
              <a:avLst/>
            </a:prstGeom>
            <a:solidFill>
              <a:schemeClr val="accent1">
                <a:alpha val="80000"/>
              </a:schemeClr>
            </a:solidFill>
          </p:spPr>
        </p:sp>
        <p:sp>
          <p:nvSpPr>
            <p:cNvPr id="23" name="AutoShape 23"/>
            <p:cNvSpPr/>
            <p:nvPr/>
          </p:nvSpPr>
          <p:spPr>
            <a:xfrm>
              <a:off x="689125" y="339460"/>
              <a:ext cx="74704" cy="74704"/>
            </a:xfrm>
            <a:prstGeom prst="ellipse">
              <a:avLst/>
            </a:prstGeom>
            <a:solidFill>
              <a:schemeClr val="accent1">
                <a:alpha val="60000"/>
              </a:schemeClr>
            </a:solidFill>
          </p:spPr>
        </p:sp>
        <p:sp>
          <p:nvSpPr>
            <p:cNvPr id="24" name="AutoShape 24"/>
            <p:cNvSpPr/>
            <p:nvPr/>
          </p:nvSpPr>
          <p:spPr>
            <a:xfrm>
              <a:off x="799768" y="348430"/>
              <a:ext cx="69238" cy="69238"/>
            </a:xfrm>
            <a:prstGeom prst="ellipse">
              <a:avLst/>
            </a:prstGeom>
            <a:solidFill>
              <a:schemeClr val="accent1">
                <a:alpha val="40000"/>
              </a:schemeClr>
            </a:solidFill>
          </p:spPr>
        </p:sp>
        <p:sp>
          <p:nvSpPr>
            <p:cNvPr id="25" name="AutoShape 25"/>
            <p:cNvSpPr/>
            <p:nvPr/>
          </p:nvSpPr>
          <p:spPr>
            <a:xfrm>
              <a:off x="904945" y="344297"/>
              <a:ext cx="65594" cy="65594"/>
            </a:xfrm>
            <a:prstGeom prst="ellipse">
              <a:avLst/>
            </a:prstGeom>
            <a:solidFill>
              <a:schemeClr val="accent1">
                <a:alpha val="20000"/>
              </a:schemeClr>
            </a:solidFill>
          </p:spPr>
        </p:sp>
        <p:sp>
          <p:nvSpPr>
            <p:cNvPr id="26" name="AutoShape 26"/>
            <p:cNvSpPr/>
            <p:nvPr/>
          </p:nvSpPr>
          <p:spPr>
            <a:xfrm>
              <a:off x="454963" y="448942"/>
              <a:ext cx="84147" cy="84147"/>
            </a:xfrm>
            <a:prstGeom prst="ellipse">
              <a:avLst/>
            </a:prstGeom>
            <a:solidFill>
              <a:schemeClr val="accent1">
                <a:alpha val="100000"/>
              </a:schemeClr>
            </a:solidFill>
          </p:spPr>
        </p:sp>
        <p:sp>
          <p:nvSpPr>
            <p:cNvPr id="27" name="AutoShape 27"/>
            <p:cNvSpPr/>
            <p:nvPr/>
          </p:nvSpPr>
          <p:spPr>
            <a:xfrm>
              <a:off x="575049" y="455517"/>
              <a:ext cx="78137" cy="78137"/>
            </a:xfrm>
            <a:prstGeom prst="ellipse">
              <a:avLst/>
            </a:prstGeom>
            <a:solidFill>
              <a:schemeClr val="accent1">
                <a:alpha val="80000"/>
              </a:schemeClr>
            </a:solidFill>
          </p:spPr>
        </p:sp>
        <p:sp>
          <p:nvSpPr>
            <p:cNvPr id="28" name="AutoShape 28"/>
            <p:cNvSpPr/>
            <p:nvPr/>
          </p:nvSpPr>
          <p:spPr>
            <a:xfrm>
              <a:off x="689125" y="457233"/>
              <a:ext cx="74704" cy="74704"/>
            </a:xfrm>
            <a:prstGeom prst="ellipse">
              <a:avLst/>
            </a:prstGeom>
            <a:solidFill>
              <a:schemeClr val="accent1">
                <a:alpha val="60000"/>
              </a:schemeClr>
            </a:solidFill>
          </p:spPr>
        </p:sp>
        <p:sp>
          <p:nvSpPr>
            <p:cNvPr id="29" name="AutoShape 29"/>
            <p:cNvSpPr/>
            <p:nvPr/>
          </p:nvSpPr>
          <p:spPr>
            <a:xfrm>
              <a:off x="799768" y="466203"/>
              <a:ext cx="69238" cy="69238"/>
            </a:xfrm>
            <a:prstGeom prst="ellipse">
              <a:avLst/>
            </a:prstGeom>
            <a:solidFill>
              <a:schemeClr val="accent1">
                <a:alpha val="40000"/>
              </a:schemeClr>
            </a:solidFill>
          </p:spPr>
        </p:sp>
        <p:sp>
          <p:nvSpPr>
            <p:cNvPr id="30" name="AutoShape 30"/>
            <p:cNvSpPr/>
            <p:nvPr/>
          </p:nvSpPr>
          <p:spPr>
            <a:xfrm>
              <a:off x="904945" y="462070"/>
              <a:ext cx="65594" cy="65594"/>
            </a:xfrm>
            <a:prstGeom prst="ellipse">
              <a:avLst/>
            </a:prstGeom>
            <a:solidFill>
              <a:schemeClr val="accent1">
                <a:alpha val="20000"/>
              </a:schemeClr>
            </a:solidFill>
          </p:spPr>
        </p:sp>
        <p:sp>
          <p:nvSpPr>
            <p:cNvPr id="31" name="AutoShape 31"/>
            <p:cNvSpPr/>
            <p:nvPr/>
          </p:nvSpPr>
          <p:spPr>
            <a:xfrm>
              <a:off x="454963" y="566715"/>
              <a:ext cx="84147" cy="84147"/>
            </a:xfrm>
            <a:prstGeom prst="ellipse">
              <a:avLst/>
            </a:prstGeom>
            <a:solidFill>
              <a:schemeClr val="accent1">
                <a:alpha val="100000"/>
              </a:schemeClr>
            </a:solidFill>
          </p:spPr>
        </p:sp>
        <p:sp>
          <p:nvSpPr>
            <p:cNvPr id="32" name="AutoShape 32"/>
            <p:cNvSpPr/>
            <p:nvPr/>
          </p:nvSpPr>
          <p:spPr>
            <a:xfrm>
              <a:off x="575049" y="573291"/>
              <a:ext cx="78137" cy="78137"/>
            </a:xfrm>
            <a:prstGeom prst="ellipse">
              <a:avLst/>
            </a:prstGeom>
            <a:solidFill>
              <a:schemeClr val="accent1">
                <a:alpha val="80000"/>
              </a:schemeClr>
            </a:solidFill>
          </p:spPr>
        </p:sp>
        <p:sp>
          <p:nvSpPr>
            <p:cNvPr id="33" name="AutoShape 33"/>
            <p:cNvSpPr/>
            <p:nvPr/>
          </p:nvSpPr>
          <p:spPr>
            <a:xfrm>
              <a:off x="689125" y="575007"/>
              <a:ext cx="74704" cy="74704"/>
            </a:xfrm>
            <a:prstGeom prst="ellipse">
              <a:avLst/>
            </a:prstGeom>
            <a:solidFill>
              <a:schemeClr val="accent1">
                <a:alpha val="60000"/>
              </a:schemeClr>
            </a:solidFill>
          </p:spPr>
        </p:sp>
        <p:sp>
          <p:nvSpPr>
            <p:cNvPr id="34" name="AutoShape 34"/>
            <p:cNvSpPr/>
            <p:nvPr/>
          </p:nvSpPr>
          <p:spPr>
            <a:xfrm>
              <a:off x="799768" y="583977"/>
              <a:ext cx="69238" cy="69238"/>
            </a:xfrm>
            <a:prstGeom prst="ellipse">
              <a:avLst/>
            </a:prstGeom>
            <a:solidFill>
              <a:schemeClr val="accent1">
                <a:alpha val="40000"/>
              </a:schemeClr>
            </a:solidFill>
          </p:spPr>
        </p:sp>
        <p:sp>
          <p:nvSpPr>
            <p:cNvPr id="35" name="AutoShape 35"/>
            <p:cNvSpPr/>
            <p:nvPr/>
          </p:nvSpPr>
          <p:spPr>
            <a:xfrm>
              <a:off x="904945" y="579844"/>
              <a:ext cx="65594" cy="65594"/>
            </a:xfrm>
            <a:prstGeom prst="ellipse">
              <a:avLst/>
            </a:prstGeom>
            <a:solidFill>
              <a:schemeClr val="accent1">
                <a:alpha val="20000"/>
              </a:schemeClr>
            </a:solidFill>
          </p:spPr>
        </p:sp>
        <p:sp>
          <p:nvSpPr>
            <p:cNvPr id="36" name="AutoShape 36"/>
            <p:cNvSpPr/>
            <p:nvPr/>
          </p:nvSpPr>
          <p:spPr>
            <a:xfrm>
              <a:off x="454963" y="684489"/>
              <a:ext cx="84147" cy="84147"/>
            </a:xfrm>
            <a:prstGeom prst="ellipse">
              <a:avLst/>
            </a:prstGeom>
            <a:solidFill>
              <a:schemeClr val="accent1">
                <a:alpha val="100000"/>
              </a:schemeClr>
            </a:solidFill>
          </p:spPr>
        </p:sp>
        <p:sp>
          <p:nvSpPr>
            <p:cNvPr id="37" name="AutoShape 37"/>
            <p:cNvSpPr/>
            <p:nvPr/>
          </p:nvSpPr>
          <p:spPr>
            <a:xfrm>
              <a:off x="575049" y="691064"/>
              <a:ext cx="78137" cy="78137"/>
            </a:xfrm>
            <a:prstGeom prst="ellipse">
              <a:avLst/>
            </a:prstGeom>
            <a:solidFill>
              <a:schemeClr val="accent1">
                <a:alpha val="80000"/>
              </a:schemeClr>
            </a:solidFill>
          </p:spPr>
        </p:sp>
        <p:sp>
          <p:nvSpPr>
            <p:cNvPr id="38" name="AutoShape 38"/>
            <p:cNvSpPr/>
            <p:nvPr/>
          </p:nvSpPr>
          <p:spPr>
            <a:xfrm>
              <a:off x="689125" y="692781"/>
              <a:ext cx="74704" cy="74704"/>
            </a:xfrm>
            <a:prstGeom prst="ellipse">
              <a:avLst/>
            </a:prstGeom>
            <a:solidFill>
              <a:schemeClr val="accent1">
                <a:alpha val="60000"/>
              </a:schemeClr>
            </a:solidFill>
          </p:spPr>
        </p:sp>
        <p:sp>
          <p:nvSpPr>
            <p:cNvPr id="39" name="AutoShape 39"/>
            <p:cNvSpPr/>
            <p:nvPr/>
          </p:nvSpPr>
          <p:spPr>
            <a:xfrm>
              <a:off x="799768" y="701751"/>
              <a:ext cx="69238" cy="69238"/>
            </a:xfrm>
            <a:prstGeom prst="ellipse">
              <a:avLst/>
            </a:prstGeom>
            <a:solidFill>
              <a:schemeClr val="accent1">
                <a:alpha val="40000"/>
              </a:schemeClr>
            </a:solidFill>
          </p:spPr>
        </p:sp>
        <p:sp>
          <p:nvSpPr>
            <p:cNvPr id="40" name="AutoShape 40"/>
            <p:cNvSpPr/>
            <p:nvPr/>
          </p:nvSpPr>
          <p:spPr>
            <a:xfrm>
              <a:off x="904945" y="697618"/>
              <a:ext cx="65594" cy="65594"/>
            </a:xfrm>
            <a:prstGeom prst="ellipse">
              <a:avLst/>
            </a:prstGeom>
            <a:solidFill>
              <a:schemeClr val="accent1">
                <a:alpha val="20000"/>
              </a:schemeClr>
            </a:solidFill>
          </p:spPr>
        </p:sp>
        <p:sp>
          <p:nvSpPr>
            <p:cNvPr id="41" name="TextBox 41"/>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项目开发难点分析</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524000" y="659965"/>
            <a:ext cx="8755798" cy="1609725"/>
          </a:xfrm>
          <a:prstGeom prst="rect">
            <a:avLst/>
          </a:prstGeom>
        </p:spPr>
        <p:txBody>
          <a:bodyPr vert="horz" wrap="square" lIns="114300" tIns="57150" rIns="114300" bIns="57150" rtlCol="0" anchor="t" anchorCtr="0">
            <a:spAutoFit/>
          </a:bodyPr>
          <a:lstStyle/>
          <a:p>
            <a:pPr algn="ctr">
              <a:lnSpc>
                <a:spcPct val="64000"/>
              </a:lnSpc>
            </a:pPr>
            <a:r>
              <a:rPr lang="en-US" sz="10725" b="1">
                <a:solidFill>
                  <a:schemeClr val="dk1">
                    <a:alpha val="100000"/>
                  </a:schemeClr>
                </a:solidFill>
                <a:latin typeface="微软雅黑" panose="020B0503020204020204" charset="-122"/>
                <a:ea typeface="微软雅黑" panose="020B0503020204020204" charset="-122"/>
                <a:cs typeface="微软雅黑" panose="020B0503020204020204" charset="-122"/>
              </a:rPr>
              <a:t>THANKS</a:t>
            </a:r>
          </a:p>
        </p:txBody>
      </p:sp>
      <p:sp>
        <p:nvSpPr>
          <p:cNvPr id="3" name="TextBox 3"/>
          <p:cNvSpPr txBox="1"/>
          <p:nvPr/>
        </p:nvSpPr>
        <p:spPr>
          <a:xfrm>
            <a:off x="3200400" y="4588311"/>
            <a:ext cx="4940198" cy="494995"/>
          </a:xfrm>
          <a:prstGeom prst="rect">
            <a:avLst/>
          </a:prstGeom>
        </p:spPr>
        <p:txBody>
          <a:bodyPr vert="horz" wrap="square" lIns="114300" tIns="57150" rIns="114300" bIns="57150" rtlCol="0" anchor="t" anchorCtr="0">
            <a:spAutoFit/>
          </a:bodyPr>
          <a:lstStyle/>
          <a:p>
            <a:pPr algn="ctr">
              <a:lnSpc>
                <a:spcPct val="64000"/>
              </a:lnSpc>
            </a:pPr>
            <a:r>
              <a:rPr lang="en-US" sz="2700" dirty="0" err="1">
                <a:solidFill>
                  <a:schemeClr val="dk1">
                    <a:alpha val="100000"/>
                  </a:schemeClr>
                </a:solidFill>
                <a:latin typeface="微软雅黑" panose="020B0503020204020204" charset="-122"/>
                <a:ea typeface="微软雅黑" panose="020B0503020204020204" charset="-122"/>
                <a:cs typeface="微软雅黑" panose="020B0503020204020204" charset="-122"/>
              </a:rPr>
              <a:t>感谢观看</a:t>
            </a:r>
            <a:endParaRPr lang="en-US" sz="2700" dirty="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项目开发实战群二维码"/>
          <p:cNvPicPr>
            <a:picLocks noChangeAspect="1"/>
          </p:cNvPicPr>
          <p:nvPr/>
        </p:nvPicPr>
        <p:blipFill>
          <a:blip r:embed="rId3"/>
          <a:stretch>
            <a:fillRect/>
          </a:stretch>
        </p:blipFill>
        <p:spPr>
          <a:xfrm>
            <a:off x="7315200" y="1958975"/>
            <a:ext cx="2748915" cy="3527425"/>
          </a:xfrm>
          <a:prstGeom prst="rect">
            <a:avLst/>
          </a:prstGeom>
        </p:spPr>
      </p:pic>
      <p:sp>
        <p:nvSpPr>
          <p:cNvPr id="5" name="TextBox 3"/>
          <p:cNvSpPr txBox="1"/>
          <p:nvPr/>
        </p:nvSpPr>
        <p:spPr>
          <a:xfrm>
            <a:off x="2357438" y="2133600"/>
            <a:ext cx="3830955" cy="1763047"/>
          </a:xfrm>
          <a:prstGeom prst="rect">
            <a:avLst/>
          </a:prstGeom>
        </p:spPr>
        <p:txBody>
          <a:bodyPr vert="horz" wrap="square" lIns="114300" tIns="57150" rIns="114300" bIns="57150" rtlCol="0" anchor="t"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80000"/>
              </a:lnSpc>
              <a:spcBef>
                <a:spcPts val="450"/>
              </a:spcBef>
            </a:pP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扫码进</a:t>
            </a:r>
            <a:r>
              <a:rPr lang="en-US" altLang="zh-CN"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QQ</a:t>
            </a:r>
            <a:r>
              <a:rPr lang="zh-CN" altLang="en-US" sz="3200" dirty="0">
                <a:solidFill>
                  <a:srgbClr val="FF0000">
                    <a:alpha val="100000"/>
                  </a:srgbClr>
                </a:solidFill>
                <a:latin typeface="微软雅黑" panose="020B0503020204020204" charset="-122"/>
                <a:ea typeface="微软雅黑" panose="020B0503020204020204" charset="-122"/>
                <a:cs typeface="微软雅黑" panose="020B0503020204020204" charset="-122"/>
                <a:sym typeface="+mn-ea"/>
              </a:rPr>
              <a:t>群，提供：</a:t>
            </a:r>
          </a:p>
          <a:p>
            <a:pPr>
              <a:lnSpc>
                <a:spcPct val="80000"/>
              </a:lnSpc>
              <a:spcBef>
                <a:spcPts val="450"/>
              </a:spcBef>
            </a:pPr>
            <a:r>
              <a:rPr lang="zh-CN" altLang="en-US" sz="2025" dirty="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商业项目源码</a:t>
            </a:r>
          </a:p>
          <a:p>
            <a:pPr>
              <a:lnSpc>
                <a:spcPct val="80000"/>
              </a:lnSpc>
              <a:spcBef>
                <a:spcPts val="450"/>
              </a:spcBef>
            </a:pPr>
            <a:r>
              <a:rPr lang="zh-CN" altLang="en-US" sz="2025" dirty="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在线视频直播</a:t>
            </a:r>
          </a:p>
          <a:p>
            <a:pPr>
              <a:lnSpc>
                <a:spcPct val="80000"/>
              </a:lnSpc>
              <a:spcBef>
                <a:spcPts val="450"/>
              </a:spcBef>
            </a:pPr>
            <a:r>
              <a:rPr lang="zh-CN" altLang="en-US" sz="2025" dirty="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海量最新教程</a:t>
            </a:r>
          </a:p>
          <a:p>
            <a:pPr>
              <a:lnSpc>
                <a:spcPct val="80000"/>
              </a:lnSpc>
              <a:spcBef>
                <a:spcPts val="450"/>
              </a:spcBef>
            </a:pPr>
            <a:r>
              <a:rPr lang="zh-CN" altLang="en-US" sz="2025" dirty="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一对一在线</a:t>
            </a:r>
            <a:r>
              <a:rPr lang="zh-CN" altLang="en-US" sz="2025" dirty="0" smtClean="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rPr>
              <a:t>指导</a:t>
            </a:r>
            <a:endParaRPr lang="zh-CN" altLang="en-US" sz="2025" dirty="0">
              <a:solidFill>
                <a:schemeClr val="accent2">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3279457" y="5828703"/>
            <a:ext cx="5410200" cy="369332"/>
          </a:xfrm>
          <a:prstGeom prst="rect">
            <a:avLst/>
          </a:prstGeom>
          <a:noFill/>
        </p:spPr>
        <p:txBody>
          <a:bodyPr wrap="square">
            <a:spAutoFit/>
          </a:bodyPr>
          <a:lstStyle/>
          <a:p>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CSDN</a:t>
            </a:r>
            <a:r>
              <a:rPr lang="zh-CN" altLang="en-US" sz="1800" dirty="0">
                <a:solidFill>
                  <a:srgbClr val="00B0F0"/>
                </a:solidFill>
                <a:latin typeface="微软雅黑" panose="020B0503020204020204" charset="-122"/>
                <a:ea typeface="微软雅黑" panose="020B0503020204020204" charset="-122"/>
                <a:cs typeface="微软雅黑" panose="020B0503020204020204" charset="-122"/>
                <a:sym typeface="+mn-ea"/>
              </a:rPr>
              <a:t>博客：</a:t>
            </a:r>
            <a:r>
              <a:rPr lang="en-US" altLang="zh-CN" sz="1800" dirty="0">
                <a:solidFill>
                  <a:srgbClr val="00B0F0"/>
                </a:solidFill>
                <a:latin typeface="微软雅黑" panose="020B0503020204020204" charset="-122"/>
                <a:ea typeface="微软雅黑" panose="020B0503020204020204" charset="-122"/>
                <a:cs typeface="微软雅黑" panose="020B0503020204020204" charset="-122"/>
                <a:sym typeface="+mn-ea"/>
              </a:rPr>
              <a:t>https://blog.csdn.net/asd343442</a:t>
            </a:r>
            <a:endParaRPr lang="zh-CN" altLang="en-US" dirty="0">
              <a:solidFill>
                <a:srgbClr val="00B0F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073227" y="1168478"/>
            <a:ext cx="455409" cy="206922"/>
          </a:xfrm>
          <a:custGeom>
            <a:avLst/>
            <a:gdLst/>
            <a:ahLst/>
            <a:cxnLst/>
            <a:rect l="l" t="t" r="r" b="b"/>
            <a:pathLst>
              <a:path w="1905000" h="1905000">
                <a:moveTo>
                  <a:pt x="0" y="0"/>
                </a:moveTo>
                <a:lnTo>
                  <a:pt x="1428750" y="0"/>
                </a:lnTo>
                <a:lnTo>
                  <a:pt x="1905000" y="1905000"/>
                </a:lnTo>
                <a:lnTo>
                  <a:pt x="476250" y="1905000"/>
                </a:lnTo>
                <a:lnTo>
                  <a:pt x="0" y="0"/>
                </a:lnTo>
                <a:close/>
              </a:path>
            </a:pathLst>
          </a:custGeom>
          <a:solidFill>
            <a:schemeClr val="accent3">
              <a:lumMod val="75000"/>
              <a:alpha val="83000"/>
            </a:schemeClr>
          </a:solidFill>
        </p:spPr>
      </p:sp>
      <p:sp>
        <p:nvSpPr>
          <p:cNvPr id="3" name="AutoShape 3"/>
          <p:cNvSpPr/>
          <p:nvPr/>
        </p:nvSpPr>
        <p:spPr>
          <a:xfrm>
            <a:off x="472404" y="1375400"/>
            <a:ext cx="11247191" cy="4699510"/>
          </a:xfrm>
          <a:prstGeom prst="rect">
            <a:avLst/>
          </a:prstGeom>
          <a:solidFill>
            <a:schemeClr val="accent1">
              <a:alpha val="80000"/>
            </a:schemeClr>
          </a:solidFill>
        </p:spPr>
      </p:sp>
      <p:pic>
        <p:nvPicPr>
          <p:cNvPr id="4" name="Picture 4"/>
          <p:cNvPicPr>
            <a:picLocks noChangeAspect="1"/>
          </p:cNvPicPr>
          <p:nvPr/>
        </p:nvPicPr>
        <p:blipFill>
          <a:blip r:embed="rId3">
            <a:alphaModFix amt="70000"/>
          </a:blip>
          <a:srcRect l="18743" r="18743"/>
          <a:stretch>
            <a:fillRect/>
          </a:stretch>
        </p:blipFill>
        <p:spPr>
          <a:xfrm>
            <a:off x="740688" y="1168478"/>
            <a:ext cx="3679824" cy="4906431"/>
          </a:xfrm>
          <a:prstGeom prst="parallelogram">
            <a:avLst/>
          </a:prstGeom>
        </p:spPr>
      </p:pic>
      <p:sp>
        <p:nvSpPr>
          <p:cNvPr id="5" name="AutoShape 5"/>
          <p:cNvSpPr/>
          <p:nvPr/>
        </p:nvSpPr>
        <p:spPr>
          <a:xfrm>
            <a:off x="2499430" y="6236295"/>
            <a:ext cx="9220165" cy="67345"/>
          </a:xfrm>
          <a:prstGeom prst="rect">
            <a:avLst/>
          </a:prstGeom>
          <a:solidFill>
            <a:schemeClr val="accent2">
              <a:alpha val="100000"/>
            </a:schemeClr>
          </a:solidFill>
        </p:spPr>
      </p:sp>
      <p:sp>
        <p:nvSpPr>
          <p:cNvPr id="6" name="AutoShape 6"/>
          <p:cNvSpPr/>
          <p:nvPr/>
        </p:nvSpPr>
        <p:spPr>
          <a:xfrm>
            <a:off x="483810" y="6236295"/>
            <a:ext cx="740059" cy="67345"/>
          </a:xfrm>
          <a:prstGeom prst="rect">
            <a:avLst/>
          </a:prstGeom>
          <a:solidFill>
            <a:schemeClr val="accent2">
              <a:alpha val="100000"/>
            </a:schemeClr>
          </a:solidFill>
        </p:spPr>
      </p:sp>
      <p:sp>
        <p:nvSpPr>
          <p:cNvPr id="7" name="AutoShape 7"/>
          <p:cNvSpPr/>
          <p:nvPr/>
        </p:nvSpPr>
        <p:spPr>
          <a:xfrm>
            <a:off x="1375876" y="6200641"/>
            <a:ext cx="158719" cy="158719"/>
          </a:xfrm>
          <a:prstGeom prst="ellipse">
            <a:avLst/>
          </a:prstGeom>
          <a:solidFill>
            <a:schemeClr val="accent2">
              <a:alpha val="100000"/>
            </a:schemeClr>
          </a:solidFill>
        </p:spPr>
      </p:sp>
      <p:sp>
        <p:nvSpPr>
          <p:cNvPr id="8" name="AutoShape 8"/>
          <p:cNvSpPr/>
          <p:nvPr/>
        </p:nvSpPr>
        <p:spPr>
          <a:xfrm>
            <a:off x="1607200" y="6207253"/>
            <a:ext cx="147382" cy="147382"/>
          </a:xfrm>
          <a:prstGeom prst="ellipse">
            <a:avLst/>
          </a:prstGeom>
          <a:solidFill>
            <a:schemeClr val="accent2">
              <a:alpha val="80000"/>
            </a:schemeClr>
          </a:solidFill>
        </p:spPr>
      </p:sp>
      <p:sp>
        <p:nvSpPr>
          <p:cNvPr id="9" name="AutoShape 9"/>
          <p:cNvSpPr/>
          <p:nvPr/>
        </p:nvSpPr>
        <p:spPr>
          <a:xfrm>
            <a:off x="1827186" y="6213864"/>
            <a:ext cx="136045" cy="136045"/>
          </a:xfrm>
          <a:prstGeom prst="ellipse">
            <a:avLst/>
          </a:prstGeom>
          <a:solidFill>
            <a:schemeClr val="accent2">
              <a:alpha val="60000"/>
            </a:schemeClr>
          </a:solidFill>
        </p:spPr>
      </p:sp>
      <p:sp>
        <p:nvSpPr>
          <p:cNvPr id="10" name="AutoShape 10"/>
          <p:cNvSpPr/>
          <p:nvPr/>
        </p:nvSpPr>
        <p:spPr>
          <a:xfrm>
            <a:off x="2027323" y="6220476"/>
            <a:ext cx="124708" cy="124708"/>
          </a:xfrm>
          <a:prstGeom prst="ellipse">
            <a:avLst/>
          </a:prstGeom>
          <a:solidFill>
            <a:schemeClr val="accent2">
              <a:alpha val="40000"/>
            </a:schemeClr>
          </a:solidFill>
        </p:spPr>
      </p:sp>
      <p:sp>
        <p:nvSpPr>
          <p:cNvPr id="11" name="AutoShape 11"/>
          <p:cNvSpPr/>
          <p:nvPr/>
        </p:nvSpPr>
        <p:spPr>
          <a:xfrm>
            <a:off x="2224635" y="6214895"/>
            <a:ext cx="113371" cy="113371"/>
          </a:xfrm>
          <a:prstGeom prst="ellipse">
            <a:avLst/>
          </a:prstGeom>
          <a:solidFill>
            <a:schemeClr val="accent2">
              <a:alpha val="20000"/>
            </a:schemeClr>
          </a:solidFill>
        </p:spPr>
      </p:sp>
      <p:sp>
        <p:nvSpPr>
          <p:cNvPr id="12" name="TextBox 12"/>
          <p:cNvSpPr txBox="1"/>
          <p:nvPr/>
        </p:nvSpPr>
        <p:spPr>
          <a:xfrm>
            <a:off x="4754880" y="2140956"/>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IBM总结“大数据”为3V，即大量化、多样化、快速化，著名的数据管理大师维克托·迈尔-舍恩伯格则认为大数据具有4个特点，即4V，在前面的基础上增加了Value(价值密度低)。</a:t>
            </a:r>
          </a:p>
        </p:txBody>
      </p:sp>
      <p:sp>
        <p:nvSpPr>
          <p:cNvPr id="13" name="TextBox 13"/>
          <p:cNvSpPr txBox="1"/>
          <p:nvPr/>
        </p:nvSpPr>
        <p:spPr>
          <a:xfrm>
            <a:off x="4754880" y="4124309"/>
            <a:ext cx="6240618" cy="1203960"/>
          </a:xfrm>
          <a:prstGeom prst="rect">
            <a:avLst/>
          </a:prstGeom>
        </p:spPr>
        <p:txBody>
          <a:bodyPr vert="horz" wrap="square" lIns="123825" tIns="123825" rIns="57150" bIns="123825" rtlCol="0" anchor="t" anchorCtr="0">
            <a:spAutoFit/>
          </a:bodyPr>
          <a:lstStyle/>
          <a:p>
            <a:pPr>
              <a:lnSpc>
                <a:spcPct val="150000"/>
              </a:lnSpc>
            </a:pPr>
            <a:r>
              <a:rPr lang="en-US" sz="1350">
                <a:solidFill>
                  <a:srgbClr val="FFFFFF">
                    <a:alpha val="100000"/>
                  </a:srgbClr>
                </a:solidFill>
                <a:latin typeface="微软雅黑" panose="020B0503020204020204" charset="-122"/>
                <a:ea typeface="微软雅黑" panose="020B0503020204020204" charset="-122"/>
                <a:cs typeface="微软雅黑" panose="020B0503020204020204" charset="-122"/>
              </a:rPr>
              <a:t>4V特征已成为最基本的共识，这些特性使得大数据有别于传统的数据概念。</a:t>
            </a:r>
          </a:p>
        </p:txBody>
      </p:sp>
      <p:grpSp>
        <p:nvGrpSpPr>
          <p:cNvPr id="14" name="Group 14"/>
          <p:cNvGrpSpPr/>
          <p:nvPr/>
        </p:nvGrpSpPr>
        <p:grpSpPr>
          <a:xfrm>
            <a:off x="454963" y="93878"/>
            <a:ext cx="10641129" cy="914400"/>
            <a:chOff x="454963" y="93878"/>
            <a:chExt cx="10641129" cy="914400"/>
          </a:xfrm>
        </p:grpSpPr>
        <p:sp>
          <p:nvSpPr>
            <p:cNvPr id="15" name="AutoShape 15"/>
            <p:cNvSpPr/>
            <p:nvPr/>
          </p:nvSpPr>
          <p:spPr>
            <a:xfrm>
              <a:off x="454963" y="331168"/>
              <a:ext cx="84147" cy="84147"/>
            </a:xfrm>
            <a:prstGeom prst="ellipse">
              <a:avLst/>
            </a:prstGeom>
            <a:solidFill>
              <a:schemeClr val="accent1">
                <a:alpha val="100000"/>
              </a:schemeClr>
            </a:solidFill>
          </p:spPr>
        </p:sp>
        <p:sp>
          <p:nvSpPr>
            <p:cNvPr id="16" name="AutoShape 16"/>
            <p:cNvSpPr/>
            <p:nvPr/>
          </p:nvSpPr>
          <p:spPr>
            <a:xfrm>
              <a:off x="575049" y="337743"/>
              <a:ext cx="78137" cy="78137"/>
            </a:xfrm>
            <a:prstGeom prst="ellipse">
              <a:avLst/>
            </a:prstGeom>
            <a:solidFill>
              <a:schemeClr val="accent1">
                <a:alpha val="80000"/>
              </a:schemeClr>
            </a:solidFill>
          </p:spPr>
        </p:sp>
        <p:sp>
          <p:nvSpPr>
            <p:cNvPr id="17" name="AutoShape 17"/>
            <p:cNvSpPr/>
            <p:nvPr/>
          </p:nvSpPr>
          <p:spPr>
            <a:xfrm>
              <a:off x="689125" y="339460"/>
              <a:ext cx="74704" cy="74704"/>
            </a:xfrm>
            <a:prstGeom prst="ellipse">
              <a:avLst/>
            </a:prstGeom>
            <a:solidFill>
              <a:schemeClr val="accent1">
                <a:alpha val="60000"/>
              </a:schemeClr>
            </a:solidFill>
          </p:spPr>
        </p:sp>
        <p:sp>
          <p:nvSpPr>
            <p:cNvPr id="18" name="AutoShape 18"/>
            <p:cNvSpPr/>
            <p:nvPr/>
          </p:nvSpPr>
          <p:spPr>
            <a:xfrm>
              <a:off x="799768" y="348430"/>
              <a:ext cx="69238" cy="69238"/>
            </a:xfrm>
            <a:prstGeom prst="ellipse">
              <a:avLst/>
            </a:prstGeom>
            <a:solidFill>
              <a:schemeClr val="accent1">
                <a:alpha val="40000"/>
              </a:schemeClr>
            </a:solidFill>
          </p:spPr>
        </p:sp>
        <p:sp>
          <p:nvSpPr>
            <p:cNvPr id="19" name="AutoShape 19"/>
            <p:cNvSpPr/>
            <p:nvPr/>
          </p:nvSpPr>
          <p:spPr>
            <a:xfrm>
              <a:off x="904945" y="344297"/>
              <a:ext cx="65594" cy="65594"/>
            </a:xfrm>
            <a:prstGeom prst="ellipse">
              <a:avLst/>
            </a:prstGeom>
            <a:solidFill>
              <a:schemeClr val="accent1">
                <a:alpha val="20000"/>
              </a:schemeClr>
            </a:solidFill>
          </p:spPr>
        </p:sp>
        <p:sp>
          <p:nvSpPr>
            <p:cNvPr id="20" name="AutoShape 20"/>
            <p:cNvSpPr/>
            <p:nvPr/>
          </p:nvSpPr>
          <p:spPr>
            <a:xfrm>
              <a:off x="454963" y="448942"/>
              <a:ext cx="84147" cy="84147"/>
            </a:xfrm>
            <a:prstGeom prst="ellipse">
              <a:avLst/>
            </a:prstGeom>
            <a:solidFill>
              <a:schemeClr val="accent1">
                <a:alpha val="100000"/>
              </a:schemeClr>
            </a:solidFill>
          </p:spPr>
        </p:sp>
        <p:sp>
          <p:nvSpPr>
            <p:cNvPr id="21" name="AutoShape 21"/>
            <p:cNvSpPr/>
            <p:nvPr/>
          </p:nvSpPr>
          <p:spPr>
            <a:xfrm>
              <a:off x="575049" y="455517"/>
              <a:ext cx="78137" cy="78137"/>
            </a:xfrm>
            <a:prstGeom prst="ellipse">
              <a:avLst/>
            </a:prstGeom>
            <a:solidFill>
              <a:schemeClr val="accent1">
                <a:alpha val="80000"/>
              </a:schemeClr>
            </a:solidFill>
          </p:spPr>
        </p:sp>
        <p:sp>
          <p:nvSpPr>
            <p:cNvPr id="22" name="AutoShape 22"/>
            <p:cNvSpPr/>
            <p:nvPr/>
          </p:nvSpPr>
          <p:spPr>
            <a:xfrm>
              <a:off x="689125" y="457233"/>
              <a:ext cx="74704" cy="74704"/>
            </a:xfrm>
            <a:prstGeom prst="ellipse">
              <a:avLst/>
            </a:prstGeom>
            <a:solidFill>
              <a:schemeClr val="accent1">
                <a:alpha val="60000"/>
              </a:schemeClr>
            </a:solidFill>
          </p:spPr>
        </p:sp>
        <p:sp>
          <p:nvSpPr>
            <p:cNvPr id="23" name="AutoShape 23"/>
            <p:cNvSpPr/>
            <p:nvPr/>
          </p:nvSpPr>
          <p:spPr>
            <a:xfrm>
              <a:off x="799768" y="466203"/>
              <a:ext cx="69238" cy="69238"/>
            </a:xfrm>
            <a:prstGeom prst="ellipse">
              <a:avLst/>
            </a:prstGeom>
            <a:solidFill>
              <a:schemeClr val="accent1">
                <a:alpha val="40000"/>
              </a:schemeClr>
            </a:solidFill>
          </p:spPr>
        </p:sp>
        <p:sp>
          <p:nvSpPr>
            <p:cNvPr id="24" name="AutoShape 24"/>
            <p:cNvSpPr/>
            <p:nvPr/>
          </p:nvSpPr>
          <p:spPr>
            <a:xfrm>
              <a:off x="904945" y="462070"/>
              <a:ext cx="65594" cy="65594"/>
            </a:xfrm>
            <a:prstGeom prst="ellipse">
              <a:avLst/>
            </a:prstGeom>
            <a:solidFill>
              <a:schemeClr val="accent1">
                <a:alpha val="20000"/>
              </a:schemeClr>
            </a:solidFill>
          </p:spPr>
        </p:sp>
        <p:sp>
          <p:nvSpPr>
            <p:cNvPr id="25" name="AutoShape 25"/>
            <p:cNvSpPr/>
            <p:nvPr/>
          </p:nvSpPr>
          <p:spPr>
            <a:xfrm>
              <a:off x="454963" y="566715"/>
              <a:ext cx="84147" cy="84147"/>
            </a:xfrm>
            <a:prstGeom prst="ellipse">
              <a:avLst/>
            </a:prstGeom>
            <a:solidFill>
              <a:schemeClr val="accent1">
                <a:alpha val="100000"/>
              </a:schemeClr>
            </a:solidFill>
          </p:spPr>
        </p:sp>
        <p:sp>
          <p:nvSpPr>
            <p:cNvPr id="26" name="AutoShape 26"/>
            <p:cNvSpPr/>
            <p:nvPr/>
          </p:nvSpPr>
          <p:spPr>
            <a:xfrm>
              <a:off x="575049" y="573291"/>
              <a:ext cx="78137" cy="78137"/>
            </a:xfrm>
            <a:prstGeom prst="ellipse">
              <a:avLst/>
            </a:prstGeom>
            <a:solidFill>
              <a:schemeClr val="accent1">
                <a:alpha val="80000"/>
              </a:schemeClr>
            </a:solidFill>
          </p:spPr>
        </p:sp>
        <p:sp>
          <p:nvSpPr>
            <p:cNvPr id="27" name="AutoShape 27"/>
            <p:cNvSpPr/>
            <p:nvPr/>
          </p:nvSpPr>
          <p:spPr>
            <a:xfrm>
              <a:off x="689125" y="575007"/>
              <a:ext cx="74704" cy="74704"/>
            </a:xfrm>
            <a:prstGeom prst="ellipse">
              <a:avLst/>
            </a:prstGeom>
            <a:solidFill>
              <a:schemeClr val="accent1">
                <a:alpha val="60000"/>
              </a:schemeClr>
            </a:solidFill>
          </p:spPr>
        </p:sp>
        <p:sp>
          <p:nvSpPr>
            <p:cNvPr id="28" name="AutoShape 28"/>
            <p:cNvSpPr/>
            <p:nvPr/>
          </p:nvSpPr>
          <p:spPr>
            <a:xfrm>
              <a:off x="799768" y="583977"/>
              <a:ext cx="69238" cy="69238"/>
            </a:xfrm>
            <a:prstGeom prst="ellipse">
              <a:avLst/>
            </a:prstGeom>
            <a:solidFill>
              <a:schemeClr val="accent1">
                <a:alpha val="40000"/>
              </a:schemeClr>
            </a:solidFill>
          </p:spPr>
        </p:sp>
        <p:sp>
          <p:nvSpPr>
            <p:cNvPr id="29" name="AutoShape 29"/>
            <p:cNvSpPr/>
            <p:nvPr/>
          </p:nvSpPr>
          <p:spPr>
            <a:xfrm>
              <a:off x="904945" y="579844"/>
              <a:ext cx="65594" cy="65594"/>
            </a:xfrm>
            <a:prstGeom prst="ellipse">
              <a:avLst/>
            </a:prstGeom>
            <a:solidFill>
              <a:schemeClr val="accent1">
                <a:alpha val="20000"/>
              </a:schemeClr>
            </a:solidFill>
          </p:spPr>
        </p:sp>
        <p:sp>
          <p:nvSpPr>
            <p:cNvPr id="30" name="AutoShape 30"/>
            <p:cNvSpPr/>
            <p:nvPr/>
          </p:nvSpPr>
          <p:spPr>
            <a:xfrm>
              <a:off x="454963" y="684489"/>
              <a:ext cx="84147" cy="84147"/>
            </a:xfrm>
            <a:prstGeom prst="ellipse">
              <a:avLst/>
            </a:prstGeom>
            <a:solidFill>
              <a:schemeClr val="accent1">
                <a:alpha val="100000"/>
              </a:schemeClr>
            </a:solidFill>
          </p:spPr>
        </p:sp>
        <p:sp>
          <p:nvSpPr>
            <p:cNvPr id="31" name="AutoShape 31"/>
            <p:cNvSpPr/>
            <p:nvPr/>
          </p:nvSpPr>
          <p:spPr>
            <a:xfrm>
              <a:off x="575049" y="691064"/>
              <a:ext cx="78137" cy="78137"/>
            </a:xfrm>
            <a:prstGeom prst="ellipse">
              <a:avLst/>
            </a:prstGeom>
            <a:solidFill>
              <a:schemeClr val="accent1">
                <a:alpha val="80000"/>
              </a:schemeClr>
            </a:solidFill>
          </p:spPr>
        </p:sp>
        <p:sp>
          <p:nvSpPr>
            <p:cNvPr id="32" name="AutoShape 32"/>
            <p:cNvSpPr/>
            <p:nvPr/>
          </p:nvSpPr>
          <p:spPr>
            <a:xfrm>
              <a:off x="689125" y="692781"/>
              <a:ext cx="74704" cy="74704"/>
            </a:xfrm>
            <a:prstGeom prst="ellipse">
              <a:avLst/>
            </a:prstGeom>
            <a:solidFill>
              <a:schemeClr val="accent1">
                <a:alpha val="60000"/>
              </a:schemeClr>
            </a:solidFill>
          </p:spPr>
        </p:sp>
        <p:sp>
          <p:nvSpPr>
            <p:cNvPr id="33" name="AutoShape 33"/>
            <p:cNvSpPr/>
            <p:nvPr/>
          </p:nvSpPr>
          <p:spPr>
            <a:xfrm>
              <a:off x="799768" y="701751"/>
              <a:ext cx="69238" cy="69238"/>
            </a:xfrm>
            <a:prstGeom prst="ellipse">
              <a:avLst/>
            </a:prstGeom>
            <a:solidFill>
              <a:schemeClr val="accent1">
                <a:alpha val="40000"/>
              </a:schemeClr>
            </a:solidFill>
          </p:spPr>
        </p:sp>
        <p:sp>
          <p:nvSpPr>
            <p:cNvPr id="34" name="AutoShape 34"/>
            <p:cNvSpPr/>
            <p:nvPr/>
          </p:nvSpPr>
          <p:spPr>
            <a:xfrm>
              <a:off x="904945" y="697618"/>
              <a:ext cx="65594" cy="65594"/>
            </a:xfrm>
            <a:prstGeom prst="ellipse">
              <a:avLst/>
            </a:prstGeom>
            <a:solidFill>
              <a:schemeClr val="accent1">
                <a:alpha val="20000"/>
              </a:schemeClr>
            </a:solidFill>
          </p:spPr>
        </p:sp>
        <p:sp>
          <p:nvSpPr>
            <p:cNvPr id="35" name="TextBox 35"/>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大数据特征</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444001" y="1600152"/>
            <a:ext cx="6918594" cy="1211501"/>
          </a:xfrm>
          <a:prstGeom prst="rect">
            <a:avLst/>
          </a:prstGeom>
          <a:solidFill>
            <a:schemeClr val="accent1">
              <a:lumMod val="20000"/>
              <a:lumOff val="80000"/>
              <a:alpha val="100000"/>
            </a:schemeClr>
          </a:solidFill>
        </p:spPr>
      </p:sp>
      <p:sp>
        <p:nvSpPr>
          <p:cNvPr id="3" name="AutoShape 3"/>
          <p:cNvSpPr/>
          <p:nvPr/>
        </p:nvSpPr>
        <p:spPr>
          <a:xfrm>
            <a:off x="2079755" y="1600151"/>
            <a:ext cx="1922776" cy="1612594"/>
          </a:xfrm>
          <a:prstGeom prst="rect">
            <a:avLst/>
          </a:prstGeom>
          <a:solidFill>
            <a:schemeClr val="accent1">
              <a:alpha val="100000"/>
            </a:schemeClr>
          </a:solidFill>
        </p:spPr>
      </p:sp>
      <p:sp>
        <p:nvSpPr>
          <p:cNvPr id="4" name="AutoShape 4"/>
          <p:cNvSpPr/>
          <p:nvPr/>
        </p:nvSpPr>
        <p:spPr>
          <a:xfrm>
            <a:off x="2079755" y="3212750"/>
            <a:ext cx="6918594" cy="1211501"/>
          </a:xfrm>
          <a:prstGeom prst="rect">
            <a:avLst/>
          </a:prstGeom>
          <a:solidFill>
            <a:schemeClr val="accent1">
              <a:lumMod val="20000"/>
              <a:lumOff val="80000"/>
              <a:alpha val="100000"/>
            </a:schemeClr>
          </a:solidFill>
        </p:spPr>
      </p:sp>
      <p:sp>
        <p:nvSpPr>
          <p:cNvPr id="5" name="AutoShape 5"/>
          <p:cNvSpPr/>
          <p:nvPr/>
        </p:nvSpPr>
        <p:spPr>
          <a:xfrm>
            <a:off x="8439820" y="3012201"/>
            <a:ext cx="1922776" cy="1612594"/>
          </a:xfrm>
          <a:prstGeom prst="rect">
            <a:avLst/>
          </a:prstGeom>
          <a:solidFill>
            <a:schemeClr val="accent1">
              <a:alpha val="100000"/>
            </a:schemeClr>
          </a:solidFill>
        </p:spPr>
      </p:sp>
      <p:sp>
        <p:nvSpPr>
          <p:cNvPr id="6" name="AutoShape 6"/>
          <p:cNvSpPr/>
          <p:nvPr/>
        </p:nvSpPr>
        <p:spPr>
          <a:xfrm>
            <a:off x="3444001" y="4825344"/>
            <a:ext cx="6918594" cy="1211501"/>
          </a:xfrm>
          <a:prstGeom prst="rect">
            <a:avLst/>
          </a:prstGeom>
          <a:solidFill>
            <a:schemeClr val="accent1">
              <a:lumMod val="20000"/>
              <a:lumOff val="80000"/>
              <a:alpha val="100000"/>
            </a:schemeClr>
          </a:solidFill>
        </p:spPr>
      </p:sp>
      <p:sp>
        <p:nvSpPr>
          <p:cNvPr id="7" name="AutoShape 7"/>
          <p:cNvSpPr/>
          <p:nvPr/>
        </p:nvSpPr>
        <p:spPr>
          <a:xfrm>
            <a:off x="2079755" y="4424248"/>
            <a:ext cx="1922776" cy="1612594"/>
          </a:xfrm>
          <a:prstGeom prst="rect">
            <a:avLst/>
          </a:prstGeom>
          <a:solidFill>
            <a:schemeClr val="accent1">
              <a:alpha val="100000"/>
            </a:schemeClr>
          </a:solidFill>
        </p:spPr>
      </p:sp>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大数据技术的应用</a:t>
              </a:r>
            </a:p>
          </p:txBody>
        </p:sp>
      </p:grpSp>
      <p:sp>
        <p:nvSpPr>
          <p:cNvPr id="30" name="Freeform 30"/>
          <p:cNvSpPr/>
          <p:nvPr/>
        </p:nvSpPr>
        <p:spPr>
          <a:xfrm>
            <a:off x="2600086" y="1951546"/>
            <a:ext cx="843915" cy="860108"/>
          </a:xfrm>
          <a:custGeom>
            <a:avLst/>
            <a:gdLst/>
            <a:ahLst/>
            <a:cxnLst/>
            <a:rect l="l" t="t"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rgbClr val="FFFFFF">
              <a:alpha val="100000"/>
            </a:srgbClr>
          </a:solidFill>
        </p:spPr>
      </p:sp>
      <p:sp>
        <p:nvSpPr>
          <p:cNvPr id="31" name="Freeform 31"/>
          <p:cNvSpPr/>
          <p:nvPr/>
        </p:nvSpPr>
        <p:spPr>
          <a:xfrm>
            <a:off x="8998349" y="3304525"/>
            <a:ext cx="857250" cy="8572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close/>
              </a:path>
            </a:pathLst>
          </a:custGeom>
          <a:solidFill>
            <a:srgbClr val="FFFFFF">
              <a:alpha val="100000"/>
            </a:srgbClr>
          </a:solidFill>
        </p:spPr>
      </p:sp>
      <p:sp>
        <p:nvSpPr>
          <p:cNvPr id="32" name="Freeform 32"/>
          <p:cNvSpPr/>
          <p:nvPr/>
        </p:nvSpPr>
        <p:spPr>
          <a:xfrm>
            <a:off x="2648637" y="4816650"/>
            <a:ext cx="857250" cy="857250"/>
          </a:xfrm>
          <a:custGeom>
            <a:avLst/>
            <a:gdLst/>
            <a:ahLst/>
            <a:cxnLst/>
            <a:rect l="l" t="t" r="r" b="b"/>
            <a:pathLst>
              <a:path w="304800" h="304800">
                <a:moveTo>
                  <a:pt x="81229" y="194615"/>
                </a:moveTo>
                <a:cubicBezTo>
                  <a:pt x="74981" y="196987"/>
                  <a:pt x="67751" y="198358"/>
                  <a:pt x="60208" y="198358"/>
                </a:cubicBezTo>
                <a:cubicBezTo>
                  <a:pt x="26537" y="198358"/>
                  <a:pt x="-752" y="171069"/>
                  <a:pt x="-752" y="137398"/>
                </a:cubicBezTo>
                <a:cubicBezTo>
                  <a:pt x="-752" y="108871"/>
                  <a:pt x="18840" y="84925"/>
                  <a:pt x="45301" y="78276"/>
                </a:cubicBezTo>
                <a:lnTo>
                  <a:pt x="45720" y="78191"/>
                </a:lnTo>
                <a:lnTo>
                  <a:pt x="45720" y="76210"/>
                </a:lnTo>
                <a:cubicBezTo>
                  <a:pt x="45720" y="76190"/>
                  <a:pt x="45720" y="76171"/>
                  <a:pt x="45720" y="76152"/>
                </a:cubicBezTo>
                <a:cubicBezTo>
                  <a:pt x="45720" y="42481"/>
                  <a:pt x="73009" y="15192"/>
                  <a:pt x="106680" y="15192"/>
                </a:cubicBezTo>
                <a:cubicBezTo>
                  <a:pt x="116148" y="15192"/>
                  <a:pt x="125111" y="17355"/>
                  <a:pt x="133102" y="21203"/>
                </a:cubicBezTo>
                <a:lnTo>
                  <a:pt x="132740" y="21041"/>
                </a:lnTo>
                <a:cubicBezTo>
                  <a:pt x="142580" y="8153"/>
                  <a:pt x="157953" y="-86"/>
                  <a:pt x="175250" y="-86"/>
                </a:cubicBezTo>
                <a:cubicBezTo>
                  <a:pt x="202273" y="-86"/>
                  <a:pt x="224600" y="20002"/>
                  <a:pt x="228114" y="46063"/>
                </a:cubicBezTo>
                <a:lnTo>
                  <a:pt x="228143" y="46339"/>
                </a:lnTo>
                <a:cubicBezTo>
                  <a:pt x="243964" y="49454"/>
                  <a:pt x="256127" y="62036"/>
                  <a:pt x="258594" y="77819"/>
                </a:cubicBezTo>
                <a:lnTo>
                  <a:pt x="258623" y="78038"/>
                </a:lnTo>
                <a:cubicBezTo>
                  <a:pt x="285255" y="84953"/>
                  <a:pt x="304610" y="108785"/>
                  <a:pt x="304610" y="137131"/>
                </a:cubicBezTo>
                <a:cubicBezTo>
                  <a:pt x="304610" y="170802"/>
                  <a:pt x="277320" y="198091"/>
                  <a:pt x="243649" y="198091"/>
                </a:cubicBezTo>
                <a:cubicBezTo>
                  <a:pt x="234134" y="198091"/>
                  <a:pt x="225133" y="195910"/>
                  <a:pt x="217113" y="192024"/>
                </a:cubicBezTo>
                <a:lnTo>
                  <a:pt x="217475" y="192186"/>
                </a:lnTo>
                <a:cubicBezTo>
                  <a:pt x="209226" y="205435"/>
                  <a:pt x="197406" y="215779"/>
                  <a:pt x="183366" y="222018"/>
                </a:cubicBezTo>
                <a:lnTo>
                  <a:pt x="182880" y="222209"/>
                </a:lnTo>
                <a:lnTo>
                  <a:pt x="182880" y="274330"/>
                </a:lnTo>
                <a:lnTo>
                  <a:pt x="213360" y="289570"/>
                </a:lnTo>
                <a:lnTo>
                  <a:pt x="213360" y="304810"/>
                </a:lnTo>
                <a:lnTo>
                  <a:pt x="91440" y="304810"/>
                </a:lnTo>
                <a:lnTo>
                  <a:pt x="91440" y="289570"/>
                </a:lnTo>
                <a:lnTo>
                  <a:pt x="121920" y="274330"/>
                </a:lnTo>
                <a:lnTo>
                  <a:pt x="121920" y="228610"/>
                </a:lnTo>
                <a:lnTo>
                  <a:pt x="81229" y="194624"/>
                </a:lnTo>
                <a:close/>
                <a:moveTo>
                  <a:pt x="76200" y="152400"/>
                </a:moveTo>
                <a:lnTo>
                  <a:pt x="121920" y="198120"/>
                </a:lnTo>
                <a:lnTo>
                  <a:pt x="121920" y="152400"/>
                </a:lnTo>
                <a:lnTo>
                  <a:pt x="76200" y="152400"/>
                </a:lnTo>
                <a:close/>
              </a:path>
            </a:pathLst>
          </a:custGeom>
          <a:solidFill>
            <a:srgbClr val="FFFFFF">
              <a:alpha val="100000"/>
            </a:srgbClr>
          </a:solidFill>
        </p:spPr>
      </p:sp>
      <p:sp>
        <p:nvSpPr>
          <p:cNvPr id="33" name="TextBox 33"/>
          <p:cNvSpPr txBox="1"/>
          <p:nvPr/>
        </p:nvSpPr>
        <p:spPr>
          <a:xfrm>
            <a:off x="4068198" y="1804533"/>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数据的丰富意味着信息的丰富，海量信息的合理分析整合，对于企业管理层决策和政府部门决策都有很重要的指导意义。</a:t>
            </a:r>
          </a:p>
        </p:txBody>
      </p:sp>
      <p:sp>
        <p:nvSpPr>
          <p:cNvPr id="34" name="TextBox 34"/>
          <p:cNvSpPr txBox="1"/>
          <p:nvPr/>
        </p:nvSpPr>
        <p:spPr>
          <a:xfrm>
            <a:off x="2102790" y="3417125"/>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有实力的企业和政府部门都可以建立一套大数据处理系统来指导其作出决策。</a:t>
            </a:r>
          </a:p>
        </p:txBody>
      </p:sp>
      <p:sp>
        <p:nvSpPr>
          <p:cNvPr id="35" name="TextBox 35"/>
          <p:cNvSpPr txBox="1"/>
          <p:nvPr/>
        </p:nvSpPr>
        <p:spPr>
          <a:xfrm>
            <a:off x="4025566" y="5029724"/>
            <a:ext cx="6294397" cy="802744"/>
          </a:xfrm>
          <a:prstGeom prst="rect">
            <a:avLst/>
          </a:prstGeom>
        </p:spPr>
        <p:txBody>
          <a:bodyPr vert="horz" wrap="square" lIns="66008" tIns="33052" rIns="66008" bIns="33052" rtlCol="0" anchor="ctr" anchorCtr="1">
            <a:normAutofit/>
          </a:bodyPr>
          <a:lstStyle/>
          <a:p>
            <a:pPr algn="l">
              <a:lnSpc>
                <a:spcPct val="150000"/>
              </a:lnSpc>
            </a:pPr>
            <a:r>
              <a:rPr lang="en-US" sz="1500">
                <a:solidFill>
                  <a:srgbClr val="060001">
                    <a:alpha val="100000"/>
                  </a:srgbClr>
                </a:solidFill>
                <a:latin typeface="微软雅黑" panose="020B0503020204020204" charset="-122"/>
                <a:ea typeface="微软雅黑" panose="020B0503020204020204" charset="-122"/>
                <a:cs typeface="微软雅黑" panose="020B0503020204020204" charset="-122"/>
              </a:rPr>
              <a:t>在数据大爆炸的情况下，专门处理大数据的企业将迎来春天，因为还有很多企业不具备建立完善的大数据分析处理系统的能力。</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641022" y="2505551"/>
            <a:ext cx="1169862" cy="1169862"/>
          </a:xfrm>
          <a:prstGeom prst="ellipse">
            <a:avLst/>
          </a:prstGeom>
          <a:gradFill>
            <a:gsLst>
              <a:gs pos="0">
                <a:schemeClr val="accent5">
                  <a:alpha val="100000"/>
                </a:schemeClr>
              </a:gs>
              <a:gs pos="100000">
                <a:schemeClr val="lt2">
                  <a:alpha val="100000"/>
                </a:schemeClr>
              </a:gs>
            </a:gsLst>
            <a:lin ang="4500000"/>
          </a:gradFill>
        </p:spPr>
      </p:sp>
      <p:sp>
        <p:nvSpPr>
          <p:cNvPr id="3" name="TextBox 3"/>
          <p:cNvSpPr txBox="1"/>
          <p:nvPr/>
        </p:nvSpPr>
        <p:spPr>
          <a:xfrm>
            <a:off x="2857192" y="2151175"/>
            <a:ext cx="9695079" cy="2189683"/>
          </a:xfrm>
          <a:prstGeom prst="rect">
            <a:avLst/>
          </a:prstGeom>
        </p:spPr>
        <p:txBody>
          <a:bodyPr vert="horz" wrap="square" lIns="114300" tIns="57150" rIns="114300" bIns="57150" rtlCol="0" anchor="t" anchorCtr="0">
            <a:spAutoFit/>
          </a:bodyPr>
          <a:lstStyle/>
          <a:p>
            <a:pPr>
              <a:lnSpc>
                <a:spcPct val="100000"/>
              </a:lnSpc>
              <a:spcBef>
                <a:spcPts val="450"/>
              </a:spcBef>
            </a:pPr>
            <a:r>
              <a:rPr lang="en-US" sz="12300" b="1">
                <a:solidFill>
                  <a:schemeClr val="dk1">
                    <a:alpha val="100000"/>
                  </a:schemeClr>
                </a:solidFill>
                <a:latin typeface="微软雅黑" panose="020B0503020204020204" charset="-122"/>
                <a:ea typeface="微软雅黑" panose="020B0503020204020204" charset="-122"/>
                <a:cs typeface="微软雅黑" panose="020B0503020204020204" charset="-122"/>
              </a:rPr>
              <a:t>02</a:t>
            </a:r>
          </a:p>
        </p:txBody>
      </p:sp>
      <p:sp>
        <p:nvSpPr>
          <p:cNvPr id="4" name="TextBox 4"/>
          <p:cNvSpPr txBox="1"/>
          <p:nvPr/>
        </p:nvSpPr>
        <p:spPr>
          <a:xfrm>
            <a:off x="5117749" y="1980487"/>
            <a:ext cx="4354982" cy="2531059"/>
          </a:xfrm>
          <a:prstGeom prst="rect">
            <a:avLst/>
          </a:prstGeom>
        </p:spPr>
        <p:txBody>
          <a:bodyPr vert="horz" wrap="square" lIns="114300" tIns="57150" rIns="114300" bIns="57150" rtlCol="0" anchor="ctr" anchorCtr="0">
            <a:spAutoFit/>
          </a:bodyPr>
          <a:lstStyle/>
          <a:p>
            <a:pPr>
              <a:lnSpc>
                <a:spcPct val="120000"/>
              </a:lnSpc>
              <a:spcBef>
                <a:spcPts val="450"/>
              </a:spcBef>
            </a:pPr>
            <a:r>
              <a:rPr lang="en-US" sz="4200" b="1">
                <a:solidFill>
                  <a:srgbClr val="000000">
                    <a:alpha val="100000"/>
                  </a:srgbClr>
                </a:solidFill>
                <a:latin typeface="微软雅黑" panose="020B0503020204020204" charset="-122"/>
                <a:ea typeface="微软雅黑" panose="020B0503020204020204" charset="-122"/>
                <a:cs typeface="微软雅黑" panose="020B0503020204020204" charset="-122"/>
              </a:rPr>
              <a:t>系统设计</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981837" y="1604867"/>
            <a:ext cx="3394996" cy="2116741"/>
          </a:xfrm>
          <a:prstGeom prst="rect">
            <a:avLst/>
          </a:prstGeom>
          <a:solidFill>
            <a:schemeClr val="accent1">
              <a:alpha val="100000"/>
            </a:schemeClr>
          </a:solidFill>
        </p:spPr>
        <p:txBody>
          <a:bodyPr vert="horz" wrap="square" lIns="91440" tIns="45720" rIns="91440" bIns="45720" rtlCol="0" anchor="ctr" anchorCtr="0">
            <a:noAutofit/>
          </a:bodyPr>
          <a:lstStyle/>
          <a:p>
            <a:pPr algn="ctr">
              <a:defRPr/>
            </a:pPr>
            <a:r>
              <a:rPr lang="en-US" sz="2940">
                <a:solidFill>
                  <a:srgbClr val="FFFFFF">
                    <a:alpha val="100000"/>
                  </a:srgbClr>
                </a:solidFill>
                <a:latin typeface="Calibri" panose="020F0502020204030204"/>
                <a:ea typeface="Calibri" panose="020F0502020204030204"/>
                <a:cs typeface="Calibri" panose="020F0502020204030204"/>
              </a:rPr>
              <a:t>    </a:t>
            </a:r>
            <a:endParaRPr lang="en-US" sz="1100"/>
          </a:p>
        </p:txBody>
      </p:sp>
      <p:sp>
        <p:nvSpPr>
          <p:cNvPr id="3" name="AutoShape 3"/>
          <p:cNvSpPr/>
          <p:nvPr/>
        </p:nvSpPr>
        <p:spPr>
          <a:xfrm>
            <a:off x="4376738" y="3721608"/>
            <a:ext cx="3394996" cy="2116741"/>
          </a:xfrm>
          <a:prstGeom prst="rect">
            <a:avLst/>
          </a:prstGeom>
          <a:solidFill>
            <a:schemeClr val="accent1">
              <a:alpha val="100000"/>
            </a:schemeClr>
          </a:solidFill>
        </p:spPr>
      </p:sp>
      <p:sp>
        <p:nvSpPr>
          <p:cNvPr id="4" name="AutoShape 4"/>
          <p:cNvSpPr/>
          <p:nvPr/>
        </p:nvSpPr>
        <p:spPr>
          <a:xfrm>
            <a:off x="7771733" y="1604867"/>
            <a:ext cx="3394996" cy="2116741"/>
          </a:xfrm>
          <a:prstGeom prst="rect">
            <a:avLst/>
          </a:prstGeom>
          <a:solidFill>
            <a:schemeClr val="accent1">
              <a:alpha val="100000"/>
            </a:schemeClr>
          </a:solidFill>
        </p:spPr>
      </p:sp>
      <p:pic>
        <p:nvPicPr>
          <p:cNvPr id="5" name="Picture 5"/>
          <p:cNvPicPr>
            <a:picLocks noChangeAspect="1"/>
          </p:cNvPicPr>
          <p:nvPr/>
        </p:nvPicPr>
        <p:blipFill>
          <a:blip r:embed="rId3"/>
          <a:srcRect t="10532" b="10532"/>
          <a:stretch>
            <a:fillRect/>
          </a:stretch>
        </p:blipFill>
        <p:spPr>
          <a:xfrm>
            <a:off x="981837" y="3694465"/>
            <a:ext cx="3394942" cy="2143864"/>
          </a:xfrm>
          <a:prstGeom prst="rect">
            <a:avLst/>
          </a:prstGeom>
        </p:spPr>
      </p:pic>
      <p:pic>
        <p:nvPicPr>
          <p:cNvPr id="6" name="Picture 6"/>
          <p:cNvPicPr>
            <a:picLocks noChangeAspect="1"/>
          </p:cNvPicPr>
          <p:nvPr/>
        </p:nvPicPr>
        <p:blipFill>
          <a:blip r:embed="rId4"/>
          <a:srcRect t="12111" b="12111"/>
          <a:stretch>
            <a:fillRect/>
          </a:stretch>
        </p:blipFill>
        <p:spPr>
          <a:xfrm>
            <a:off x="4376812" y="1577730"/>
            <a:ext cx="3394942" cy="2143864"/>
          </a:xfrm>
          <a:prstGeom prst="rect">
            <a:avLst/>
          </a:prstGeom>
        </p:spPr>
      </p:pic>
      <p:pic>
        <p:nvPicPr>
          <p:cNvPr id="7" name="Picture 7"/>
          <p:cNvPicPr>
            <a:picLocks noChangeAspect="1"/>
          </p:cNvPicPr>
          <p:nvPr/>
        </p:nvPicPr>
        <p:blipFill>
          <a:blip r:embed="rId5"/>
          <a:srcRect t="2638" b="2638"/>
          <a:stretch>
            <a:fillRect/>
          </a:stretch>
        </p:blipFill>
        <p:spPr>
          <a:xfrm>
            <a:off x="7771733" y="3721608"/>
            <a:ext cx="3394942" cy="2143864"/>
          </a:xfrm>
          <a:prstGeom prst="rect">
            <a:avLst/>
          </a:prstGeom>
        </p:spPr>
      </p:pic>
      <p:grpSp>
        <p:nvGrpSpPr>
          <p:cNvPr id="8" name="Group 8"/>
          <p:cNvGrpSpPr/>
          <p:nvPr/>
        </p:nvGrpSpPr>
        <p:grpSpPr>
          <a:xfrm>
            <a:off x="454963" y="93878"/>
            <a:ext cx="10641129" cy="914400"/>
            <a:chOff x="454963" y="93878"/>
            <a:chExt cx="10641129" cy="914400"/>
          </a:xfrm>
        </p:grpSpPr>
        <p:sp>
          <p:nvSpPr>
            <p:cNvPr id="9" name="AutoShape 9"/>
            <p:cNvSpPr/>
            <p:nvPr/>
          </p:nvSpPr>
          <p:spPr>
            <a:xfrm>
              <a:off x="454963" y="331168"/>
              <a:ext cx="84147" cy="84147"/>
            </a:xfrm>
            <a:prstGeom prst="ellipse">
              <a:avLst/>
            </a:prstGeom>
            <a:solidFill>
              <a:schemeClr val="accent1">
                <a:alpha val="100000"/>
              </a:schemeClr>
            </a:solidFill>
          </p:spPr>
        </p:sp>
        <p:sp>
          <p:nvSpPr>
            <p:cNvPr id="10" name="AutoShape 10"/>
            <p:cNvSpPr/>
            <p:nvPr/>
          </p:nvSpPr>
          <p:spPr>
            <a:xfrm>
              <a:off x="575049" y="337743"/>
              <a:ext cx="78137" cy="78137"/>
            </a:xfrm>
            <a:prstGeom prst="ellipse">
              <a:avLst/>
            </a:prstGeom>
            <a:solidFill>
              <a:schemeClr val="accent1">
                <a:alpha val="80000"/>
              </a:schemeClr>
            </a:solidFill>
          </p:spPr>
        </p:sp>
        <p:sp>
          <p:nvSpPr>
            <p:cNvPr id="11" name="AutoShape 11"/>
            <p:cNvSpPr/>
            <p:nvPr/>
          </p:nvSpPr>
          <p:spPr>
            <a:xfrm>
              <a:off x="689125" y="339460"/>
              <a:ext cx="74704" cy="74704"/>
            </a:xfrm>
            <a:prstGeom prst="ellipse">
              <a:avLst/>
            </a:prstGeom>
            <a:solidFill>
              <a:schemeClr val="accent1">
                <a:alpha val="60000"/>
              </a:schemeClr>
            </a:solidFill>
          </p:spPr>
        </p:sp>
        <p:sp>
          <p:nvSpPr>
            <p:cNvPr id="12" name="AutoShape 12"/>
            <p:cNvSpPr/>
            <p:nvPr/>
          </p:nvSpPr>
          <p:spPr>
            <a:xfrm>
              <a:off x="799768" y="348430"/>
              <a:ext cx="69238" cy="69238"/>
            </a:xfrm>
            <a:prstGeom prst="ellipse">
              <a:avLst/>
            </a:prstGeom>
            <a:solidFill>
              <a:schemeClr val="accent1">
                <a:alpha val="40000"/>
              </a:schemeClr>
            </a:solidFill>
          </p:spPr>
        </p:sp>
        <p:sp>
          <p:nvSpPr>
            <p:cNvPr id="13" name="AutoShape 13"/>
            <p:cNvSpPr/>
            <p:nvPr/>
          </p:nvSpPr>
          <p:spPr>
            <a:xfrm>
              <a:off x="904945" y="344297"/>
              <a:ext cx="65594" cy="65594"/>
            </a:xfrm>
            <a:prstGeom prst="ellipse">
              <a:avLst/>
            </a:prstGeom>
            <a:solidFill>
              <a:schemeClr val="accent1">
                <a:alpha val="20000"/>
              </a:schemeClr>
            </a:solidFill>
          </p:spPr>
        </p:sp>
        <p:sp>
          <p:nvSpPr>
            <p:cNvPr id="14" name="AutoShape 14"/>
            <p:cNvSpPr/>
            <p:nvPr/>
          </p:nvSpPr>
          <p:spPr>
            <a:xfrm>
              <a:off x="454963" y="448942"/>
              <a:ext cx="84147" cy="84147"/>
            </a:xfrm>
            <a:prstGeom prst="ellipse">
              <a:avLst/>
            </a:prstGeom>
            <a:solidFill>
              <a:schemeClr val="accent1">
                <a:alpha val="100000"/>
              </a:schemeClr>
            </a:solidFill>
          </p:spPr>
        </p:sp>
        <p:sp>
          <p:nvSpPr>
            <p:cNvPr id="15" name="AutoShape 15"/>
            <p:cNvSpPr/>
            <p:nvPr/>
          </p:nvSpPr>
          <p:spPr>
            <a:xfrm>
              <a:off x="575049" y="455517"/>
              <a:ext cx="78137" cy="78137"/>
            </a:xfrm>
            <a:prstGeom prst="ellipse">
              <a:avLst/>
            </a:prstGeom>
            <a:solidFill>
              <a:schemeClr val="accent1">
                <a:alpha val="80000"/>
              </a:schemeClr>
            </a:solidFill>
          </p:spPr>
        </p:sp>
        <p:sp>
          <p:nvSpPr>
            <p:cNvPr id="16" name="AutoShape 16"/>
            <p:cNvSpPr/>
            <p:nvPr/>
          </p:nvSpPr>
          <p:spPr>
            <a:xfrm>
              <a:off x="689125" y="457233"/>
              <a:ext cx="74704" cy="74704"/>
            </a:xfrm>
            <a:prstGeom prst="ellipse">
              <a:avLst/>
            </a:prstGeom>
            <a:solidFill>
              <a:schemeClr val="accent1">
                <a:alpha val="60000"/>
              </a:schemeClr>
            </a:solidFill>
          </p:spPr>
        </p:sp>
        <p:sp>
          <p:nvSpPr>
            <p:cNvPr id="17" name="AutoShape 17"/>
            <p:cNvSpPr/>
            <p:nvPr/>
          </p:nvSpPr>
          <p:spPr>
            <a:xfrm>
              <a:off x="799768" y="466203"/>
              <a:ext cx="69238" cy="69238"/>
            </a:xfrm>
            <a:prstGeom prst="ellipse">
              <a:avLst/>
            </a:prstGeom>
            <a:solidFill>
              <a:schemeClr val="accent1">
                <a:alpha val="40000"/>
              </a:schemeClr>
            </a:solidFill>
          </p:spPr>
        </p:sp>
        <p:sp>
          <p:nvSpPr>
            <p:cNvPr id="18" name="AutoShape 18"/>
            <p:cNvSpPr/>
            <p:nvPr/>
          </p:nvSpPr>
          <p:spPr>
            <a:xfrm>
              <a:off x="904945" y="462070"/>
              <a:ext cx="65594" cy="65594"/>
            </a:xfrm>
            <a:prstGeom prst="ellipse">
              <a:avLst/>
            </a:prstGeom>
            <a:solidFill>
              <a:schemeClr val="accent1">
                <a:alpha val="20000"/>
              </a:schemeClr>
            </a:solidFill>
          </p:spPr>
        </p:sp>
        <p:sp>
          <p:nvSpPr>
            <p:cNvPr id="19" name="AutoShape 19"/>
            <p:cNvSpPr/>
            <p:nvPr/>
          </p:nvSpPr>
          <p:spPr>
            <a:xfrm>
              <a:off x="454963" y="566715"/>
              <a:ext cx="84147" cy="84147"/>
            </a:xfrm>
            <a:prstGeom prst="ellipse">
              <a:avLst/>
            </a:prstGeom>
            <a:solidFill>
              <a:schemeClr val="accent1">
                <a:alpha val="100000"/>
              </a:schemeClr>
            </a:solidFill>
          </p:spPr>
        </p:sp>
        <p:sp>
          <p:nvSpPr>
            <p:cNvPr id="20" name="AutoShape 20"/>
            <p:cNvSpPr/>
            <p:nvPr/>
          </p:nvSpPr>
          <p:spPr>
            <a:xfrm>
              <a:off x="575049" y="573291"/>
              <a:ext cx="78137" cy="78137"/>
            </a:xfrm>
            <a:prstGeom prst="ellipse">
              <a:avLst/>
            </a:prstGeom>
            <a:solidFill>
              <a:schemeClr val="accent1">
                <a:alpha val="80000"/>
              </a:schemeClr>
            </a:solidFill>
          </p:spPr>
        </p:sp>
        <p:sp>
          <p:nvSpPr>
            <p:cNvPr id="21" name="AutoShape 21"/>
            <p:cNvSpPr/>
            <p:nvPr/>
          </p:nvSpPr>
          <p:spPr>
            <a:xfrm>
              <a:off x="689125" y="575007"/>
              <a:ext cx="74704" cy="74704"/>
            </a:xfrm>
            <a:prstGeom prst="ellipse">
              <a:avLst/>
            </a:prstGeom>
            <a:solidFill>
              <a:schemeClr val="accent1">
                <a:alpha val="60000"/>
              </a:schemeClr>
            </a:solidFill>
          </p:spPr>
        </p:sp>
        <p:sp>
          <p:nvSpPr>
            <p:cNvPr id="22" name="AutoShape 22"/>
            <p:cNvSpPr/>
            <p:nvPr/>
          </p:nvSpPr>
          <p:spPr>
            <a:xfrm>
              <a:off x="799768" y="583977"/>
              <a:ext cx="69238" cy="69238"/>
            </a:xfrm>
            <a:prstGeom prst="ellipse">
              <a:avLst/>
            </a:prstGeom>
            <a:solidFill>
              <a:schemeClr val="accent1">
                <a:alpha val="40000"/>
              </a:schemeClr>
            </a:solidFill>
          </p:spPr>
        </p:sp>
        <p:sp>
          <p:nvSpPr>
            <p:cNvPr id="23" name="AutoShape 23"/>
            <p:cNvSpPr/>
            <p:nvPr/>
          </p:nvSpPr>
          <p:spPr>
            <a:xfrm>
              <a:off x="904945" y="579844"/>
              <a:ext cx="65594" cy="65594"/>
            </a:xfrm>
            <a:prstGeom prst="ellipse">
              <a:avLst/>
            </a:prstGeom>
            <a:solidFill>
              <a:schemeClr val="accent1">
                <a:alpha val="20000"/>
              </a:schemeClr>
            </a:solidFill>
          </p:spPr>
        </p:sp>
        <p:sp>
          <p:nvSpPr>
            <p:cNvPr id="24" name="AutoShape 24"/>
            <p:cNvSpPr/>
            <p:nvPr/>
          </p:nvSpPr>
          <p:spPr>
            <a:xfrm>
              <a:off x="454963" y="684489"/>
              <a:ext cx="84147" cy="84147"/>
            </a:xfrm>
            <a:prstGeom prst="ellipse">
              <a:avLst/>
            </a:prstGeom>
            <a:solidFill>
              <a:schemeClr val="accent1">
                <a:alpha val="100000"/>
              </a:schemeClr>
            </a:solidFill>
          </p:spPr>
        </p:sp>
        <p:sp>
          <p:nvSpPr>
            <p:cNvPr id="25" name="AutoShape 25"/>
            <p:cNvSpPr/>
            <p:nvPr/>
          </p:nvSpPr>
          <p:spPr>
            <a:xfrm>
              <a:off x="575049" y="691064"/>
              <a:ext cx="78137" cy="78137"/>
            </a:xfrm>
            <a:prstGeom prst="ellipse">
              <a:avLst/>
            </a:prstGeom>
            <a:solidFill>
              <a:schemeClr val="accent1">
                <a:alpha val="80000"/>
              </a:schemeClr>
            </a:solidFill>
          </p:spPr>
        </p:sp>
        <p:sp>
          <p:nvSpPr>
            <p:cNvPr id="26" name="AutoShape 26"/>
            <p:cNvSpPr/>
            <p:nvPr/>
          </p:nvSpPr>
          <p:spPr>
            <a:xfrm>
              <a:off x="689125" y="692781"/>
              <a:ext cx="74704" cy="74704"/>
            </a:xfrm>
            <a:prstGeom prst="ellipse">
              <a:avLst/>
            </a:prstGeom>
            <a:solidFill>
              <a:schemeClr val="accent1">
                <a:alpha val="60000"/>
              </a:schemeClr>
            </a:solidFill>
          </p:spPr>
        </p:sp>
        <p:sp>
          <p:nvSpPr>
            <p:cNvPr id="27" name="AutoShape 27"/>
            <p:cNvSpPr/>
            <p:nvPr/>
          </p:nvSpPr>
          <p:spPr>
            <a:xfrm>
              <a:off x="799768" y="701751"/>
              <a:ext cx="69238" cy="69238"/>
            </a:xfrm>
            <a:prstGeom prst="ellipse">
              <a:avLst/>
            </a:prstGeom>
            <a:solidFill>
              <a:schemeClr val="accent1">
                <a:alpha val="40000"/>
              </a:schemeClr>
            </a:solidFill>
          </p:spPr>
        </p:sp>
        <p:sp>
          <p:nvSpPr>
            <p:cNvPr id="28" name="AutoShape 28"/>
            <p:cNvSpPr/>
            <p:nvPr/>
          </p:nvSpPr>
          <p:spPr>
            <a:xfrm>
              <a:off x="904945" y="697618"/>
              <a:ext cx="65594" cy="65594"/>
            </a:xfrm>
            <a:prstGeom prst="ellipse">
              <a:avLst/>
            </a:prstGeom>
            <a:solidFill>
              <a:schemeClr val="accent1">
                <a:alpha val="20000"/>
              </a:schemeClr>
            </a:solidFill>
          </p:spPr>
        </p:sp>
        <p:sp>
          <p:nvSpPr>
            <p:cNvPr id="29" name="TextBox 2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背景介绍</a:t>
              </a:r>
            </a:p>
          </p:txBody>
        </p:sp>
      </p:grpSp>
      <p:sp>
        <p:nvSpPr>
          <p:cNvPr id="30" name="TextBox 30"/>
          <p:cNvSpPr txBox="1"/>
          <p:nvPr/>
        </p:nvSpPr>
        <p:spPr>
          <a:xfrm>
            <a:off x="1057922"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75">
                <a:solidFill>
                  <a:srgbClr val="FFFDFD">
                    <a:alpha val="100000"/>
                  </a:srgbClr>
                </a:solidFill>
                <a:latin typeface="微软雅黑" panose="020B0503020204020204" charset="-122"/>
                <a:ea typeface="微软雅黑" panose="020B0503020204020204" charset="-122"/>
                <a:cs typeface="微软雅黑" panose="020B0503020204020204" charset="-122"/>
              </a:rPr>
              <a:t>随着科学技术的飞速发展和社会经济水平的不断进步，互联网规模迅速膨胀，网络流量、用户规模等互联网组成部分快速增长。</a:t>
            </a:r>
          </a:p>
        </p:txBody>
      </p:sp>
      <p:sp>
        <p:nvSpPr>
          <p:cNvPr id="31" name="TextBox 31"/>
          <p:cNvSpPr txBox="1"/>
          <p:nvPr/>
        </p:nvSpPr>
        <p:spPr>
          <a:xfrm>
            <a:off x="4452917" y="3966127"/>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200">
                <a:solidFill>
                  <a:srgbClr val="FFFDFD">
                    <a:alpha val="100000"/>
                  </a:srgbClr>
                </a:solidFill>
                <a:latin typeface="微软雅黑" panose="020B0503020204020204" charset="-122"/>
                <a:ea typeface="微软雅黑" panose="020B0503020204020204" charset="-122"/>
                <a:cs typeface="微软雅黑" panose="020B0503020204020204" charset="-122"/>
              </a:rPr>
              <a:t>中国互联网络信息中心发布的第51次《中国互联网络发展状况统计报告》报道，截至2022年12月，中国网民规模达10.67亿，较2021年12月增长3549万，互联网普及率达75.6%。</a:t>
            </a:r>
          </a:p>
        </p:txBody>
      </p:sp>
      <p:sp>
        <p:nvSpPr>
          <p:cNvPr id="32" name="TextBox 32"/>
          <p:cNvSpPr txBox="1"/>
          <p:nvPr/>
        </p:nvSpPr>
        <p:spPr>
          <a:xfrm>
            <a:off x="7847818" y="1822244"/>
            <a:ext cx="3286271" cy="1654845"/>
          </a:xfrm>
          <a:prstGeom prst="rect">
            <a:avLst/>
          </a:prstGeom>
        </p:spPr>
        <p:txBody>
          <a:bodyPr vert="horz" wrap="square" lIns="66008" tIns="33052" rIns="66008" bIns="33052" rtlCol="0" anchor="ctr" anchorCtr="1">
            <a:normAutofit/>
          </a:bodyPr>
          <a:lstStyle/>
          <a:p>
            <a:pPr algn="l">
              <a:lnSpc>
                <a:spcPct val="187000"/>
              </a:lnSpc>
            </a:pPr>
            <a:r>
              <a:rPr lang="en-US" sz="1500">
                <a:solidFill>
                  <a:srgbClr val="FFFDFD">
                    <a:alpha val="100000"/>
                  </a:srgbClr>
                </a:solidFill>
                <a:latin typeface="微软雅黑" panose="020B0503020204020204" charset="-122"/>
                <a:ea typeface="微软雅黑" panose="020B0503020204020204" charset="-122"/>
                <a:cs typeface="微软雅黑" panose="020B0503020204020204" charset="-122"/>
              </a:rPr>
              <a:t>说明互联网已经逐渐成为人类生活、学习所依赖的一部分。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Freeform 2"/>
          <p:cNvSpPr/>
          <p:nvPr/>
        </p:nvSpPr>
        <p:spPr>
          <a:xfrm>
            <a:off x="4821867" y="3896294"/>
            <a:ext cx="2573020" cy="2567940"/>
          </a:xfrm>
          <a:custGeom>
            <a:avLst/>
            <a:gdLst/>
            <a:ahLst/>
            <a:cxnLst/>
            <a:rect l="l" t="t"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alpha val="100000"/>
            </a:schemeClr>
          </a:solidFill>
        </p:spPr>
      </p:sp>
      <p:cxnSp>
        <p:nvCxnSpPr>
          <p:cNvPr id="3" name="Connector 3"/>
          <p:cNvCxnSpPr/>
          <p:nvPr/>
        </p:nvCxnSpPr>
        <p:spPr>
          <a:xfrm flipH="1">
            <a:off x="4362496" y="5185660"/>
            <a:ext cx="908728" cy="0"/>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4" name="Connector 4"/>
          <p:cNvCxnSpPr/>
          <p:nvPr/>
        </p:nvCxnSpPr>
        <p:spPr>
          <a:xfrm>
            <a:off x="6118543" y="5185660"/>
            <a:ext cx="1756048" cy="0"/>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5" name="Connector 5"/>
          <p:cNvCxnSpPr/>
          <p:nvPr/>
        </p:nvCxnSpPr>
        <p:spPr>
          <a:xfrm flipV="1">
            <a:off x="6101402" y="3472461"/>
            <a:ext cx="0" cy="654844"/>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6" name="Connector 6"/>
          <p:cNvCxnSpPr/>
          <p:nvPr/>
        </p:nvCxnSpPr>
        <p:spPr>
          <a:xfrm flipH="1" flipV="1">
            <a:off x="4912508" y="3912538"/>
            <a:ext cx="494998" cy="363089"/>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cxnSp>
        <p:nvCxnSpPr>
          <p:cNvPr id="7" name="Connector 7"/>
          <p:cNvCxnSpPr/>
          <p:nvPr/>
        </p:nvCxnSpPr>
        <p:spPr>
          <a:xfrm flipV="1">
            <a:off x="6740069" y="3998248"/>
            <a:ext cx="501771" cy="242369"/>
          </a:xfrm>
          <a:prstGeom prst="line">
            <a:avLst/>
          </a:prstGeom>
          <a:ln w="1270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
        <p:nvSpPr>
          <p:cNvPr id="8" name="AutoShape 8"/>
          <p:cNvSpPr/>
          <p:nvPr/>
        </p:nvSpPr>
        <p:spPr>
          <a:xfrm>
            <a:off x="3160139" y="4638125"/>
            <a:ext cx="1067456" cy="1084278"/>
          </a:xfrm>
          <a:prstGeom prst="ellipse">
            <a:avLst/>
          </a:prstGeom>
          <a:solidFill>
            <a:schemeClr val="accent1">
              <a:lumMod val="75000"/>
              <a:alpha val="100000"/>
            </a:schemeClr>
          </a:solidFill>
        </p:spPr>
      </p:sp>
      <p:sp>
        <p:nvSpPr>
          <p:cNvPr id="9" name="AutoShape 9"/>
          <p:cNvSpPr/>
          <p:nvPr/>
        </p:nvSpPr>
        <p:spPr>
          <a:xfrm>
            <a:off x="3820875" y="2921071"/>
            <a:ext cx="1067456" cy="1084278"/>
          </a:xfrm>
          <a:prstGeom prst="ellipse">
            <a:avLst/>
          </a:prstGeom>
          <a:solidFill>
            <a:schemeClr val="accent1">
              <a:lumMod val="75000"/>
              <a:alpha val="100000"/>
            </a:schemeClr>
          </a:solidFill>
        </p:spPr>
      </p:sp>
      <p:sp>
        <p:nvSpPr>
          <p:cNvPr id="10" name="AutoShape 10"/>
          <p:cNvSpPr/>
          <p:nvPr/>
        </p:nvSpPr>
        <p:spPr>
          <a:xfrm>
            <a:off x="5594450" y="2268841"/>
            <a:ext cx="1067456" cy="1084278"/>
          </a:xfrm>
          <a:prstGeom prst="ellipse">
            <a:avLst/>
          </a:prstGeom>
          <a:solidFill>
            <a:schemeClr val="accent1">
              <a:lumMod val="75000"/>
              <a:alpha val="100000"/>
            </a:schemeClr>
          </a:solidFill>
        </p:spPr>
      </p:sp>
      <p:sp>
        <p:nvSpPr>
          <p:cNvPr id="11" name="AutoShape 11"/>
          <p:cNvSpPr/>
          <p:nvPr/>
        </p:nvSpPr>
        <p:spPr>
          <a:xfrm>
            <a:off x="7192587" y="2921071"/>
            <a:ext cx="1067456" cy="1084278"/>
          </a:xfrm>
          <a:prstGeom prst="ellipse">
            <a:avLst/>
          </a:prstGeom>
          <a:solidFill>
            <a:schemeClr val="accent1">
              <a:lumMod val="75000"/>
              <a:alpha val="100000"/>
            </a:schemeClr>
          </a:solidFill>
        </p:spPr>
      </p:sp>
      <p:sp>
        <p:nvSpPr>
          <p:cNvPr id="12" name="AutoShape 12"/>
          <p:cNvSpPr/>
          <p:nvPr/>
        </p:nvSpPr>
        <p:spPr>
          <a:xfrm>
            <a:off x="7997339" y="4638125"/>
            <a:ext cx="1067456" cy="1084278"/>
          </a:xfrm>
          <a:prstGeom prst="ellipse">
            <a:avLst/>
          </a:prstGeom>
          <a:solidFill>
            <a:schemeClr val="accent1">
              <a:lumMod val="75000"/>
              <a:alpha val="100000"/>
            </a:schemeClr>
          </a:solidFill>
        </p:spPr>
      </p:sp>
      <p:sp>
        <p:nvSpPr>
          <p:cNvPr id="13" name="TextBox 13"/>
          <p:cNvSpPr txBox="1"/>
          <p:nvPr/>
        </p:nvSpPr>
        <p:spPr>
          <a:xfrm>
            <a:off x="378325" y="4638125"/>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多线程爬取，提高爬取速度。</a:t>
            </a:r>
          </a:p>
        </p:txBody>
      </p:sp>
      <p:sp>
        <p:nvSpPr>
          <p:cNvPr id="14" name="TextBox 14"/>
          <p:cNvSpPr txBox="1"/>
          <p:nvPr/>
        </p:nvSpPr>
        <p:spPr>
          <a:xfrm>
            <a:off x="971766" y="2377910"/>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构建专有爬虫HTTP代理池，突破同一客户端访问量的限制。</a:t>
            </a:r>
          </a:p>
        </p:txBody>
      </p:sp>
      <p:sp>
        <p:nvSpPr>
          <p:cNvPr id="15" name="TextBox 15"/>
          <p:cNvSpPr txBox="1"/>
          <p:nvPr/>
        </p:nvSpPr>
        <p:spPr>
          <a:xfrm>
            <a:off x="4807262" y="1101076"/>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爬取知乎用户公开个人资料信息。</a:t>
            </a:r>
          </a:p>
        </p:txBody>
      </p:sp>
      <p:sp>
        <p:nvSpPr>
          <p:cNvPr id="16" name="TextBox 16"/>
          <p:cNvSpPr txBox="1"/>
          <p:nvPr/>
        </p:nvSpPr>
        <p:spPr>
          <a:xfrm>
            <a:off x="8445647" y="2446258"/>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持久化数据到MySQL数据库。</a:t>
            </a:r>
          </a:p>
        </p:txBody>
      </p:sp>
      <p:sp>
        <p:nvSpPr>
          <p:cNvPr id="17" name="TextBox 17"/>
          <p:cNvSpPr txBox="1"/>
          <p:nvPr/>
        </p:nvSpPr>
        <p:spPr>
          <a:xfrm>
            <a:off x="9210378" y="4554638"/>
            <a:ext cx="2602230" cy="1167765"/>
          </a:xfrm>
          <a:prstGeom prst="rect">
            <a:avLst/>
          </a:prstGeom>
        </p:spPr>
        <p:txBody>
          <a:bodyPr vert="horz" wrap="square" lIns="91440" tIns="45720" rIns="91440" bIns="45720" rtlCol="0" anchor="ctr" anchorCtr="1">
            <a:normAutofit/>
          </a:bodyPr>
          <a:lstStyle/>
          <a:p>
            <a:pPr algn="ctr">
              <a:lnSpc>
                <a:spcPct val="150000"/>
              </a:lnSpc>
              <a:spcBef>
                <a:spcPct val="0"/>
              </a:spcBef>
            </a:pPr>
            <a:r>
              <a:rPr lang="en-US" sz="1500">
                <a:solidFill>
                  <a:schemeClr val="dk1">
                    <a:alpha val="100000"/>
                  </a:schemeClr>
                </a:solidFill>
                <a:latin typeface="微软雅黑" panose="020B0503020204020204" charset="-122"/>
                <a:ea typeface="微软雅黑" panose="020B0503020204020204" charset="-122"/>
                <a:cs typeface="微软雅黑" panose="020B0503020204020204" charset="-122"/>
              </a:rPr>
              <a:t>对爬取到的知乎用户进行大数据分析。</a:t>
            </a:r>
          </a:p>
        </p:txBody>
      </p:sp>
      <p:grpSp>
        <p:nvGrpSpPr>
          <p:cNvPr id="18" name="Group 18"/>
          <p:cNvGrpSpPr/>
          <p:nvPr/>
        </p:nvGrpSpPr>
        <p:grpSpPr>
          <a:xfrm>
            <a:off x="454963" y="93878"/>
            <a:ext cx="10641129" cy="914400"/>
            <a:chOff x="454963" y="93878"/>
            <a:chExt cx="10641129" cy="914400"/>
          </a:xfrm>
        </p:grpSpPr>
        <p:sp>
          <p:nvSpPr>
            <p:cNvPr id="19" name="AutoShape 19"/>
            <p:cNvSpPr/>
            <p:nvPr/>
          </p:nvSpPr>
          <p:spPr>
            <a:xfrm>
              <a:off x="454963" y="331168"/>
              <a:ext cx="84147" cy="84147"/>
            </a:xfrm>
            <a:prstGeom prst="ellipse">
              <a:avLst/>
            </a:prstGeom>
            <a:solidFill>
              <a:schemeClr val="accent1">
                <a:alpha val="100000"/>
              </a:schemeClr>
            </a:solidFill>
          </p:spPr>
        </p:sp>
        <p:sp>
          <p:nvSpPr>
            <p:cNvPr id="20" name="AutoShape 20"/>
            <p:cNvSpPr/>
            <p:nvPr/>
          </p:nvSpPr>
          <p:spPr>
            <a:xfrm>
              <a:off x="575049" y="337743"/>
              <a:ext cx="78137" cy="78137"/>
            </a:xfrm>
            <a:prstGeom prst="ellipse">
              <a:avLst/>
            </a:prstGeom>
            <a:solidFill>
              <a:schemeClr val="accent1">
                <a:alpha val="80000"/>
              </a:schemeClr>
            </a:solidFill>
          </p:spPr>
        </p:sp>
        <p:sp>
          <p:nvSpPr>
            <p:cNvPr id="21" name="AutoShape 21"/>
            <p:cNvSpPr/>
            <p:nvPr/>
          </p:nvSpPr>
          <p:spPr>
            <a:xfrm>
              <a:off x="689125" y="339460"/>
              <a:ext cx="74704" cy="74704"/>
            </a:xfrm>
            <a:prstGeom prst="ellipse">
              <a:avLst/>
            </a:prstGeom>
            <a:solidFill>
              <a:schemeClr val="accent1">
                <a:alpha val="60000"/>
              </a:schemeClr>
            </a:solidFill>
          </p:spPr>
        </p:sp>
        <p:sp>
          <p:nvSpPr>
            <p:cNvPr id="22" name="AutoShape 22"/>
            <p:cNvSpPr/>
            <p:nvPr/>
          </p:nvSpPr>
          <p:spPr>
            <a:xfrm>
              <a:off x="799768" y="348430"/>
              <a:ext cx="69238" cy="69238"/>
            </a:xfrm>
            <a:prstGeom prst="ellipse">
              <a:avLst/>
            </a:prstGeom>
            <a:solidFill>
              <a:schemeClr val="accent1">
                <a:alpha val="40000"/>
              </a:schemeClr>
            </a:solidFill>
          </p:spPr>
        </p:sp>
        <p:sp>
          <p:nvSpPr>
            <p:cNvPr id="23" name="AutoShape 23"/>
            <p:cNvSpPr/>
            <p:nvPr/>
          </p:nvSpPr>
          <p:spPr>
            <a:xfrm>
              <a:off x="904945" y="344297"/>
              <a:ext cx="65594" cy="65594"/>
            </a:xfrm>
            <a:prstGeom prst="ellipse">
              <a:avLst/>
            </a:prstGeom>
            <a:solidFill>
              <a:schemeClr val="accent1">
                <a:alpha val="20000"/>
              </a:schemeClr>
            </a:solidFill>
          </p:spPr>
        </p:sp>
        <p:sp>
          <p:nvSpPr>
            <p:cNvPr id="24" name="AutoShape 24"/>
            <p:cNvSpPr/>
            <p:nvPr/>
          </p:nvSpPr>
          <p:spPr>
            <a:xfrm>
              <a:off x="454963" y="448942"/>
              <a:ext cx="84147" cy="84147"/>
            </a:xfrm>
            <a:prstGeom prst="ellipse">
              <a:avLst/>
            </a:prstGeom>
            <a:solidFill>
              <a:schemeClr val="accent1">
                <a:alpha val="100000"/>
              </a:schemeClr>
            </a:solidFill>
          </p:spPr>
        </p:sp>
        <p:sp>
          <p:nvSpPr>
            <p:cNvPr id="25" name="AutoShape 25"/>
            <p:cNvSpPr/>
            <p:nvPr/>
          </p:nvSpPr>
          <p:spPr>
            <a:xfrm>
              <a:off x="575049" y="455517"/>
              <a:ext cx="78137" cy="78137"/>
            </a:xfrm>
            <a:prstGeom prst="ellipse">
              <a:avLst/>
            </a:prstGeom>
            <a:solidFill>
              <a:schemeClr val="accent1">
                <a:alpha val="80000"/>
              </a:schemeClr>
            </a:solidFill>
          </p:spPr>
        </p:sp>
        <p:sp>
          <p:nvSpPr>
            <p:cNvPr id="26" name="AutoShape 26"/>
            <p:cNvSpPr/>
            <p:nvPr/>
          </p:nvSpPr>
          <p:spPr>
            <a:xfrm>
              <a:off x="689125" y="457233"/>
              <a:ext cx="74704" cy="74704"/>
            </a:xfrm>
            <a:prstGeom prst="ellipse">
              <a:avLst/>
            </a:prstGeom>
            <a:solidFill>
              <a:schemeClr val="accent1">
                <a:alpha val="60000"/>
              </a:schemeClr>
            </a:solidFill>
          </p:spPr>
        </p:sp>
        <p:sp>
          <p:nvSpPr>
            <p:cNvPr id="27" name="AutoShape 27"/>
            <p:cNvSpPr/>
            <p:nvPr/>
          </p:nvSpPr>
          <p:spPr>
            <a:xfrm>
              <a:off x="799768" y="466203"/>
              <a:ext cx="69238" cy="69238"/>
            </a:xfrm>
            <a:prstGeom prst="ellipse">
              <a:avLst/>
            </a:prstGeom>
            <a:solidFill>
              <a:schemeClr val="accent1">
                <a:alpha val="40000"/>
              </a:schemeClr>
            </a:solidFill>
          </p:spPr>
        </p:sp>
        <p:sp>
          <p:nvSpPr>
            <p:cNvPr id="28" name="AutoShape 28"/>
            <p:cNvSpPr/>
            <p:nvPr/>
          </p:nvSpPr>
          <p:spPr>
            <a:xfrm>
              <a:off x="904945" y="462070"/>
              <a:ext cx="65594" cy="65594"/>
            </a:xfrm>
            <a:prstGeom prst="ellipse">
              <a:avLst/>
            </a:prstGeom>
            <a:solidFill>
              <a:schemeClr val="accent1">
                <a:alpha val="20000"/>
              </a:schemeClr>
            </a:solidFill>
          </p:spPr>
        </p:sp>
        <p:sp>
          <p:nvSpPr>
            <p:cNvPr id="29" name="AutoShape 29"/>
            <p:cNvSpPr/>
            <p:nvPr/>
          </p:nvSpPr>
          <p:spPr>
            <a:xfrm>
              <a:off x="454963" y="566715"/>
              <a:ext cx="84147" cy="84147"/>
            </a:xfrm>
            <a:prstGeom prst="ellipse">
              <a:avLst/>
            </a:prstGeom>
            <a:solidFill>
              <a:schemeClr val="accent1">
                <a:alpha val="100000"/>
              </a:schemeClr>
            </a:solidFill>
          </p:spPr>
        </p:sp>
        <p:sp>
          <p:nvSpPr>
            <p:cNvPr id="30" name="AutoShape 30"/>
            <p:cNvSpPr/>
            <p:nvPr/>
          </p:nvSpPr>
          <p:spPr>
            <a:xfrm>
              <a:off x="575049" y="573291"/>
              <a:ext cx="78137" cy="78137"/>
            </a:xfrm>
            <a:prstGeom prst="ellipse">
              <a:avLst/>
            </a:prstGeom>
            <a:solidFill>
              <a:schemeClr val="accent1">
                <a:alpha val="80000"/>
              </a:schemeClr>
            </a:solidFill>
          </p:spPr>
        </p:sp>
        <p:sp>
          <p:nvSpPr>
            <p:cNvPr id="31" name="AutoShape 31"/>
            <p:cNvSpPr/>
            <p:nvPr/>
          </p:nvSpPr>
          <p:spPr>
            <a:xfrm>
              <a:off x="689125" y="575007"/>
              <a:ext cx="74704" cy="74704"/>
            </a:xfrm>
            <a:prstGeom prst="ellipse">
              <a:avLst/>
            </a:prstGeom>
            <a:solidFill>
              <a:schemeClr val="accent1">
                <a:alpha val="60000"/>
              </a:schemeClr>
            </a:solidFill>
          </p:spPr>
        </p:sp>
        <p:sp>
          <p:nvSpPr>
            <p:cNvPr id="32" name="AutoShape 32"/>
            <p:cNvSpPr/>
            <p:nvPr/>
          </p:nvSpPr>
          <p:spPr>
            <a:xfrm>
              <a:off x="799768" y="583977"/>
              <a:ext cx="69238" cy="69238"/>
            </a:xfrm>
            <a:prstGeom prst="ellipse">
              <a:avLst/>
            </a:prstGeom>
            <a:solidFill>
              <a:schemeClr val="accent1">
                <a:alpha val="40000"/>
              </a:schemeClr>
            </a:solidFill>
          </p:spPr>
        </p:sp>
        <p:sp>
          <p:nvSpPr>
            <p:cNvPr id="33" name="AutoShape 33"/>
            <p:cNvSpPr/>
            <p:nvPr/>
          </p:nvSpPr>
          <p:spPr>
            <a:xfrm>
              <a:off x="904945" y="579844"/>
              <a:ext cx="65594" cy="65594"/>
            </a:xfrm>
            <a:prstGeom prst="ellipse">
              <a:avLst/>
            </a:prstGeom>
            <a:solidFill>
              <a:schemeClr val="accent1">
                <a:alpha val="20000"/>
              </a:schemeClr>
            </a:solidFill>
          </p:spPr>
        </p:sp>
        <p:sp>
          <p:nvSpPr>
            <p:cNvPr id="34" name="AutoShape 34"/>
            <p:cNvSpPr/>
            <p:nvPr/>
          </p:nvSpPr>
          <p:spPr>
            <a:xfrm>
              <a:off x="454963" y="684489"/>
              <a:ext cx="84147" cy="84147"/>
            </a:xfrm>
            <a:prstGeom prst="ellipse">
              <a:avLst/>
            </a:prstGeom>
            <a:solidFill>
              <a:schemeClr val="accent1">
                <a:alpha val="100000"/>
              </a:schemeClr>
            </a:solidFill>
          </p:spPr>
        </p:sp>
        <p:sp>
          <p:nvSpPr>
            <p:cNvPr id="35" name="AutoShape 35"/>
            <p:cNvSpPr/>
            <p:nvPr/>
          </p:nvSpPr>
          <p:spPr>
            <a:xfrm>
              <a:off x="575049" y="691064"/>
              <a:ext cx="78137" cy="78137"/>
            </a:xfrm>
            <a:prstGeom prst="ellipse">
              <a:avLst/>
            </a:prstGeom>
            <a:solidFill>
              <a:schemeClr val="accent1">
                <a:alpha val="80000"/>
              </a:schemeClr>
            </a:solidFill>
          </p:spPr>
        </p:sp>
        <p:sp>
          <p:nvSpPr>
            <p:cNvPr id="36" name="AutoShape 36"/>
            <p:cNvSpPr/>
            <p:nvPr/>
          </p:nvSpPr>
          <p:spPr>
            <a:xfrm>
              <a:off x="689125" y="692781"/>
              <a:ext cx="74704" cy="74704"/>
            </a:xfrm>
            <a:prstGeom prst="ellipse">
              <a:avLst/>
            </a:prstGeom>
            <a:solidFill>
              <a:schemeClr val="accent1">
                <a:alpha val="60000"/>
              </a:schemeClr>
            </a:solidFill>
          </p:spPr>
        </p:sp>
        <p:sp>
          <p:nvSpPr>
            <p:cNvPr id="37" name="AutoShape 37"/>
            <p:cNvSpPr/>
            <p:nvPr/>
          </p:nvSpPr>
          <p:spPr>
            <a:xfrm>
              <a:off x="799768" y="701751"/>
              <a:ext cx="69238" cy="69238"/>
            </a:xfrm>
            <a:prstGeom prst="ellipse">
              <a:avLst/>
            </a:prstGeom>
            <a:solidFill>
              <a:schemeClr val="accent1">
                <a:alpha val="40000"/>
              </a:schemeClr>
            </a:solidFill>
          </p:spPr>
        </p:sp>
        <p:sp>
          <p:nvSpPr>
            <p:cNvPr id="38" name="AutoShape 38"/>
            <p:cNvSpPr/>
            <p:nvPr/>
          </p:nvSpPr>
          <p:spPr>
            <a:xfrm>
              <a:off x="904945" y="697618"/>
              <a:ext cx="65594" cy="65594"/>
            </a:xfrm>
            <a:prstGeom prst="ellipse">
              <a:avLst/>
            </a:prstGeom>
            <a:solidFill>
              <a:schemeClr val="accent1">
                <a:alpha val="20000"/>
              </a:schemeClr>
            </a:solidFill>
          </p:spPr>
        </p:sp>
        <p:sp>
          <p:nvSpPr>
            <p:cNvPr id="39" name="TextBox 39"/>
            <p:cNvSpPr txBox="1"/>
            <p:nvPr/>
          </p:nvSpPr>
          <p:spPr>
            <a:xfrm>
              <a:off x="1094842" y="93878"/>
              <a:ext cx="10001250" cy="914400"/>
            </a:xfrm>
            <a:prstGeom prst="rect">
              <a:avLst/>
            </a:prstGeom>
          </p:spPr>
          <p:txBody>
            <a:bodyPr vert="horz" wrap="square" lIns="123825" tIns="123825" rIns="57150" bIns="123825" rtlCol="0" anchor="t" anchorCtr="0">
              <a:spAutoFit/>
            </a:bodyPr>
            <a:lstStyle/>
            <a:p>
              <a:pPr>
                <a:lnSpc>
                  <a:spcPct val="140000"/>
                </a:lnSpc>
              </a:pPr>
              <a:r>
                <a:rPr lang="en-US" sz="3000" b="1">
                  <a:solidFill>
                    <a:schemeClr val="accent1">
                      <a:alpha val="100000"/>
                    </a:schemeClr>
                  </a:solidFill>
                  <a:latin typeface="微软雅黑" panose="020B0503020204020204" charset="-122"/>
                  <a:ea typeface="微软雅黑" panose="020B0503020204020204" charset="-122"/>
                  <a:cs typeface="微软雅黑" panose="020B0503020204020204" charset="-122"/>
                </a:rPr>
                <a:t>系统目标</a:t>
              </a:r>
            </a:p>
          </p:txBody>
        </p:sp>
      </p:grpSp>
      <p:sp>
        <p:nvSpPr>
          <p:cNvPr id="40" name="TextBox 40"/>
          <p:cNvSpPr txBox="1"/>
          <p:nvPr/>
        </p:nvSpPr>
        <p:spPr>
          <a:xfrm>
            <a:off x="5654863" y="251761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01</a:t>
            </a:r>
          </a:p>
        </p:txBody>
      </p:sp>
      <p:sp>
        <p:nvSpPr>
          <p:cNvPr id="41" name="TextBox 41"/>
          <p:cNvSpPr txBox="1"/>
          <p:nvPr/>
        </p:nvSpPr>
        <p:spPr>
          <a:xfrm>
            <a:off x="7272801" y="316984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03</a:t>
            </a:r>
          </a:p>
        </p:txBody>
      </p:sp>
      <p:sp>
        <p:nvSpPr>
          <p:cNvPr id="42" name="TextBox 42"/>
          <p:cNvSpPr txBox="1"/>
          <p:nvPr/>
        </p:nvSpPr>
        <p:spPr>
          <a:xfrm>
            <a:off x="3901089" y="3169840"/>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02</a:t>
            </a:r>
          </a:p>
        </p:txBody>
      </p:sp>
      <p:sp>
        <p:nvSpPr>
          <p:cNvPr id="43" name="TextBox 43"/>
          <p:cNvSpPr txBox="1"/>
          <p:nvPr/>
        </p:nvSpPr>
        <p:spPr>
          <a:xfrm>
            <a:off x="3240353" y="4886894"/>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04</a:t>
            </a:r>
          </a:p>
        </p:txBody>
      </p:sp>
      <p:sp>
        <p:nvSpPr>
          <p:cNvPr id="44" name="TextBox 44"/>
          <p:cNvSpPr txBox="1"/>
          <p:nvPr/>
        </p:nvSpPr>
        <p:spPr>
          <a:xfrm>
            <a:off x="8077553" y="4886894"/>
            <a:ext cx="907027" cy="586740"/>
          </a:xfrm>
          <a:prstGeom prst="rect">
            <a:avLst/>
          </a:prstGeom>
        </p:spPr>
        <p:txBody>
          <a:bodyPr vert="horz" wrap="square" lIns="91440" tIns="45720" rIns="91440" bIns="45720" rtlCol="0" anchor="ctr" anchorCtr="1">
            <a:normAutofit/>
          </a:bodyPr>
          <a:lstStyle/>
          <a:p>
            <a:pPr algn="ctr">
              <a:lnSpc>
                <a:spcPct val="100000"/>
              </a:lnSpc>
              <a:spcBef>
                <a:spcPts val="375"/>
              </a:spcBef>
            </a:pPr>
            <a:r>
              <a:rPr lang="en-US" sz="2925">
                <a:solidFill>
                  <a:srgbClr val="FFFFFF">
                    <a:alpha val="100000"/>
                  </a:srgbClr>
                </a:solidFill>
                <a:latin typeface="微软雅黑" panose="020B0503020204020204" charset="-122"/>
                <a:ea typeface="微软雅黑" panose="020B0503020204020204" charset="-122"/>
                <a:cs typeface="微软雅黑" panose="020B0503020204020204" charset="-122"/>
              </a:rPr>
              <a:t>05</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EzODRkZWViM2QzYWI0YjllZTNhMWE5YzM0MGNmNWYifQ=="/>
</p:tagLst>
</file>

<file path=ppt/theme/theme1.xml><?xml version="1.0" encoding="utf-8"?>
<a:theme xmlns:a="http://schemas.openxmlformats.org/drawingml/2006/main" name="Office Theme">
  <a:themeElements>
    <a:clrScheme name="Office">
      <a:dk1>
        <a:srgbClr val="000000"/>
      </a:dk1>
      <a:lt1>
        <a:srgbClr val="EFFFFD"/>
      </a:lt1>
      <a:dk2>
        <a:srgbClr val="003C35"/>
      </a:dk2>
      <a:lt2>
        <a:srgbClr val="FFFFFF"/>
      </a:lt2>
      <a:accent1>
        <a:srgbClr val="00A5B2"/>
      </a:accent1>
      <a:accent2>
        <a:srgbClr val="52C6B8"/>
      </a:accent2>
      <a:accent3>
        <a:srgbClr val="00657D"/>
      </a:accent3>
      <a:accent4>
        <a:srgbClr val="58C19B"/>
      </a:accent4>
      <a:accent5>
        <a:srgbClr val="6DD690"/>
      </a:accent5>
      <a:accent6>
        <a:srgbClr val="9CCA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996</Words>
  <Application>Microsoft Office PowerPoint</Application>
  <PresentationFormat>宽屏</PresentationFormat>
  <Paragraphs>237</Paragraphs>
  <Slides>48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48</vt:i4>
      </vt:variant>
    </vt:vector>
  </HeadingPairs>
  <TitlesOfParts>
    <vt:vector size="53" baseType="lpstr">
      <vt:lpstr>宋体</vt:lpstr>
      <vt:lpstr>微软雅黑</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weiying</cp:lastModifiedBy>
  <cp:revision>9</cp:revision>
  <dcterms:created xsi:type="dcterms:W3CDTF">2006-08-16T00:00:00Z</dcterms:created>
  <dcterms:modified xsi:type="dcterms:W3CDTF">2025-02-10T07:50:20Z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C522F09631CF462F8699ED167C152682_12</vt:lpwstr>
  </property>
  <property fmtid="{D5CDD505-2E9C-101B-9397-08002B2CF9AE}" pid="3" name="KSOProductBuildVer">
    <vt:lpwstr>2052-12.1.0.16250</vt:lpwstr>
  </property>
</Properties>
</file>