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313"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314"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315" r:id="rId44"/>
    <p:sldId id="316"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10" r:id="rId58"/>
    <p:sldId id="308" r:id="rId59"/>
  </p:sldIdLst>
  <p:sldSz cx="12192000" cy="6858000"/>
  <p:notesSz cx="6858000" cy="9144000"/>
  <p:custDataLst>
    <p:tags r:id="rId6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3" userDrawn="1">
          <p15:clr>
            <a:srgbClr val="A4A3A4"/>
          </p15:clr>
        </p15:guide>
        <p15:guide id="2" pos="28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22" autoAdjust="0"/>
  </p:normalViewPr>
  <p:slideViewPr>
    <p:cSldViewPr>
      <p:cViewPr varScale="1">
        <p:scale>
          <a:sx n="77" d="100"/>
          <a:sy n="77" d="100"/>
        </p:scale>
        <p:origin x="684" y="84"/>
      </p:cViewPr>
      <p:guideLst>
        <p:guide orient="horz" pos="2173"/>
        <p:guide pos="2878"/>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t>2/10/2025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t>2/10/2025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t>2/10/2025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2/10/2025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2/10/2025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2/10/2025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t>2/10/2025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jpeg"/></Relationships>
</file>

<file path=ppt/slides/_rels/slide44.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tags" Target="../tags/tag7.xml"/><Relationship Id="rId7" Type="http://schemas.openxmlformats.org/officeDocument/2006/relationships/image" Target="../media/image36.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35.png"/><Relationship Id="rId5" Type="http://schemas.openxmlformats.org/officeDocument/2006/relationships/image" Target="../media/image3.jpeg"/><Relationship Id="rId4"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46.jpeg"/><Relationship Id="rId4" Type="http://schemas.openxmlformats.org/officeDocument/2006/relationships/image" Target="../media/image45.jpeg"/></Relationships>
</file>

<file path=ppt/slides/_rels/slide5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609323" y="2667167"/>
            <a:ext cx="8305190" cy="1644650"/>
          </a:xfrm>
          <a:prstGeom prst="rect">
            <a:avLst/>
          </a:prstGeom>
        </p:spPr>
        <p:txBody>
          <a:bodyPr vert="horz" wrap="square" lIns="114300" tIns="57150" rIns="114300" bIns="57150" rtlCol="0" anchor="t" anchorCtr="0">
            <a:spAutoFit/>
          </a:bodyPr>
          <a:lstStyle/>
          <a:p>
            <a:pPr>
              <a:lnSpc>
                <a:spcPct val="120000"/>
              </a:lnSpc>
              <a:spcBef>
                <a:spcPts val="450"/>
              </a:spcBef>
            </a:pPr>
            <a:r>
              <a:rPr lang="en-US" sz="5175" b="1">
                <a:solidFill>
                  <a:schemeClr val="dk1">
                    <a:alpha val="100000"/>
                  </a:schemeClr>
                </a:solidFill>
                <a:latin typeface="微软雅黑" panose="020B0503020204020204" charset="-122"/>
                <a:ea typeface="微软雅黑" panose="020B0503020204020204" charset="-122"/>
                <a:cs typeface="微软雅黑" panose="020B0503020204020204" charset="-122"/>
              </a:rPr>
              <a:t>微信商城系统</a:t>
            </a:r>
          </a:p>
          <a:p>
            <a:pPr>
              <a:lnSpc>
                <a:spcPct val="120000"/>
              </a:lnSpc>
              <a:spcBef>
                <a:spcPts val="450"/>
              </a:spcBef>
            </a:pPr>
            <a:r>
              <a:rPr lang="en-US" sz="2800" b="1">
                <a:solidFill>
                  <a:schemeClr val="dk1">
                    <a:alpha val="100000"/>
                  </a:schemeClr>
                </a:solidFill>
                <a:latin typeface="微软雅黑" panose="020B0503020204020204" charset="-122"/>
                <a:ea typeface="微软雅黑" panose="020B0503020204020204" charset="-122"/>
                <a:cs typeface="微软雅黑" panose="020B0503020204020204" charset="-122"/>
              </a:rPr>
              <a:t>（SpringBoot+Vue+微信小程序）</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rot="10800000">
            <a:off x="5310197" y="3360"/>
            <a:ext cx="6881803" cy="1578837"/>
          </a:xfrm>
          <a:prstGeom prst="rtTriangle">
            <a:avLst/>
          </a:prstGeom>
          <a:solidFill>
            <a:schemeClr val="accent1">
              <a:alpha val="20000"/>
            </a:schemeClr>
          </a:solidFill>
        </p:spPr>
      </p:sp>
      <p:sp>
        <p:nvSpPr>
          <p:cNvPr id="3" name="TextBox 3"/>
          <p:cNvSpPr txBox="1"/>
          <p:nvPr/>
        </p:nvSpPr>
        <p:spPr>
          <a:xfrm>
            <a:off x="865044" y="1413187"/>
            <a:ext cx="4847466" cy="702183"/>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为了方便用户购买，系统设立了商品快速查寻模块。</a:t>
            </a:r>
          </a:p>
        </p:txBody>
      </p:sp>
      <p:sp>
        <p:nvSpPr>
          <p:cNvPr id="4" name="TextBox 4"/>
          <p:cNvSpPr txBox="1"/>
          <p:nvPr/>
        </p:nvSpPr>
        <p:spPr>
          <a:xfrm>
            <a:off x="829105" y="2538726"/>
            <a:ext cx="4847466" cy="702183"/>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这一功能可以帮助用户在海量商品中快速找到所需商品，提高购物效率。</a:t>
            </a:r>
          </a:p>
        </p:txBody>
      </p:sp>
      <p:sp>
        <p:nvSpPr>
          <p:cNvPr id="5" name="AutoShape 5"/>
          <p:cNvSpPr/>
          <p:nvPr/>
        </p:nvSpPr>
        <p:spPr>
          <a:xfrm>
            <a:off x="726223" y="1564498"/>
            <a:ext cx="138821" cy="138821"/>
          </a:xfrm>
          <a:prstGeom prst="ellipse">
            <a:avLst/>
          </a:prstGeom>
          <a:solidFill>
            <a:schemeClr val="accent1">
              <a:alpha val="100000"/>
            </a:schemeClr>
          </a:solidFill>
        </p:spPr>
      </p:sp>
      <p:sp>
        <p:nvSpPr>
          <p:cNvPr id="6" name="AutoShape 6"/>
          <p:cNvSpPr/>
          <p:nvPr/>
        </p:nvSpPr>
        <p:spPr>
          <a:xfrm>
            <a:off x="690284" y="2690037"/>
            <a:ext cx="138821" cy="138821"/>
          </a:xfrm>
          <a:prstGeom prst="ellipse">
            <a:avLst/>
          </a:prstGeom>
          <a:solidFill>
            <a:schemeClr val="accent1">
              <a:alpha val="100000"/>
            </a:schemeClr>
          </a:solidFill>
        </p:spPr>
      </p:sp>
      <p:sp>
        <p:nvSpPr>
          <p:cNvPr id="7" name="TextBox 7"/>
          <p:cNvSpPr txBox="1"/>
          <p:nvPr/>
        </p:nvSpPr>
        <p:spPr>
          <a:xfrm>
            <a:off x="6654250" y="1413187"/>
            <a:ext cx="4847466" cy="702183"/>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用户可以通过商品的信息快速找到自己需要的商品。</a:t>
            </a:r>
          </a:p>
        </p:txBody>
      </p:sp>
      <p:sp>
        <p:nvSpPr>
          <p:cNvPr id="8" name="AutoShape 8"/>
          <p:cNvSpPr/>
          <p:nvPr/>
        </p:nvSpPr>
        <p:spPr>
          <a:xfrm>
            <a:off x="6515429" y="1564498"/>
            <a:ext cx="138821" cy="138821"/>
          </a:xfrm>
          <a:prstGeom prst="ellipse">
            <a:avLst/>
          </a:prstGeom>
          <a:solidFill>
            <a:schemeClr val="accent1">
              <a:alpha val="100000"/>
            </a:schemeClr>
          </a:solidFill>
        </p:spPr>
      </p:sp>
      <p:sp>
        <p:nvSpPr>
          <p:cNvPr id="9" name="TextBox 9"/>
          <p:cNvSpPr txBox="1"/>
          <p:nvPr/>
        </p:nvSpPr>
        <p:spPr>
          <a:xfrm>
            <a:off x="6633797" y="2538726"/>
            <a:ext cx="4847466" cy="702183"/>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系统也提高了商品的周转率，从而让用户能够更快地得到所需商品。</a:t>
            </a:r>
          </a:p>
        </p:txBody>
      </p:sp>
      <p:sp>
        <p:nvSpPr>
          <p:cNvPr id="10" name="AutoShape 10"/>
          <p:cNvSpPr/>
          <p:nvPr/>
        </p:nvSpPr>
        <p:spPr>
          <a:xfrm>
            <a:off x="6494977" y="2690037"/>
            <a:ext cx="138821" cy="138821"/>
          </a:xfrm>
          <a:prstGeom prst="ellipse">
            <a:avLst/>
          </a:prstGeom>
          <a:solidFill>
            <a:schemeClr val="accent1">
              <a:alpha val="100000"/>
            </a:schemeClr>
          </a:solidFill>
        </p:spPr>
      </p:sp>
      <p:pic>
        <p:nvPicPr>
          <p:cNvPr id="11" name="Picture 11"/>
          <p:cNvPicPr>
            <a:picLocks noChangeAspect="1"/>
          </p:cNvPicPr>
          <p:nvPr/>
        </p:nvPicPr>
        <p:blipFill>
          <a:blip r:embed="rId3"/>
          <a:srcRect t="6121" b="6121"/>
          <a:stretch>
            <a:fillRect/>
          </a:stretch>
        </p:blipFill>
        <p:spPr>
          <a:xfrm>
            <a:off x="454963" y="3801273"/>
            <a:ext cx="3547872" cy="2267712"/>
          </a:xfrm>
          <a:prstGeom prst="rect">
            <a:avLst/>
          </a:prstGeom>
        </p:spPr>
      </p:pic>
      <p:pic>
        <p:nvPicPr>
          <p:cNvPr id="12" name="Picture 12"/>
          <p:cNvPicPr>
            <a:picLocks noChangeAspect="1"/>
          </p:cNvPicPr>
          <p:nvPr/>
        </p:nvPicPr>
        <p:blipFill>
          <a:blip r:embed="rId4"/>
          <a:srcRect t="18041" b="18041"/>
          <a:stretch>
            <a:fillRect/>
          </a:stretch>
        </p:blipFill>
        <p:spPr>
          <a:xfrm>
            <a:off x="4281896" y="3801273"/>
            <a:ext cx="3547872" cy="2267712"/>
          </a:xfrm>
          <a:prstGeom prst="rect">
            <a:avLst/>
          </a:prstGeom>
        </p:spPr>
      </p:pic>
      <p:pic>
        <p:nvPicPr>
          <p:cNvPr id="13" name="Picture 13"/>
          <p:cNvPicPr>
            <a:picLocks noChangeAspect="1"/>
          </p:cNvPicPr>
          <p:nvPr/>
        </p:nvPicPr>
        <p:blipFill>
          <a:blip r:embed="rId5"/>
          <a:srcRect l="3065" r="3065"/>
          <a:stretch>
            <a:fillRect/>
          </a:stretch>
        </p:blipFill>
        <p:spPr>
          <a:xfrm>
            <a:off x="8108829" y="3801273"/>
            <a:ext cx="3547872" cy="2267712"/>
          </a:xfrm>
          <a:prstGeom prst="rect">
            <a:avLst/>
          </a:prstGeom>
        </p:spPr>
      </p:pic>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商品查寻模块</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49579" y="1319127"/>
            <a:ext cx="5106411" cy="5106411"/>
          </a:xfrm>
          <a:prstGeom prst="ellipse">
            <a:avLst/>
          </a:prstGeom>
          <a:solidFill>
            <a:schemeClr val="accent1">
              <a:alpha val="100000"/>
            </a:schemeClr>
          </a:solidFill>
        </p:spPr>
      </p:sp>
      <p:pic>
        <p:nvPicPr>
          <p:cNvPr id="3" name="Picture 3"/>
          <p:cNvPicPr>
            <a:picLocks noChangeAspect="1"/>
          </p:cNvPicPr>
          <p:nvPr/>
        </p:nvPicPr>
        <p:blipFill>
          <a:blip r:embed="rId3">
            <a:alphaModFix amt="70000"/>
          </a:blip>
          <a:srcRect/>
          <a:stretch>
            <a:fillRect/>
          </a:stretch>
        </p:blipFill>
        <p:spPr>
          <a:xfrm>
            <a:off x="-484350" y="1584357"/>
            <a:ext cx="4575952" cy="4575952"/>
          </a:xfrm>
          <a:prstGeom prst="ellipse">
            <a:avLst/>
          </a:prstGeom>
        </p:spPr>
      </p:pic>
      <p:sp>
        <p:nvSpPr>
          <p:cNvPr id="4" name="AutoShape 4"/>
          <p:cNvSpPr/>
          <p:nvPr/>
        </p:nvSpPr>
        <p:spPr>
          <a:xfrm>
            <a:off x="4935912" y="5095961"/>
            <a:ext cx="993758" cy="993758"/>
          </a:xfrm>
          <a:prstGeom prst="ellipse">
            <a:avLst/>
          </a:prstGeom>
          <a:solidFill>
            <a:schemeClr val="accent2">
              <a:alpha val="100000"/>
            </a:schemeClr>
          </a:solidFill>
        </p:spPr>
      </p:sp>
      <p:sp>
        <p:nvSpPr>
          <p:cNvPr id="5" name="TextBox 5"/>
          <p:cNvSpPr txBox="1"/>
          <p:nvPr/>
        </p:nvSpPr>
        <p:spPr>
          <a:xfrm>
            <a:off x="4899336" y="5251464"/>
            <a:ext cx="979144"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6" name="TextBox 6"/>
          <p:cNvSpPr txBox="1"/>
          <p:nvPr/>
        </p:nvSpPr>
        <p:spPr>
          <a:xfrm>
            <a:off x="6074571" y="5019816"/>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使用户尽快地收到自己的商品。</a:t>
            </a:r>
          </a:p>
        </p:txBody>
      </p:sp>
      <p:sp>
        <p:nvSpPr>
          <p:cNvPr id="7" name="AutoShape 7"/>
          <p:cNvSpPr/>
          <p:nvPr/>
        </p:nvSpPr>
        <p:spPr>
          <a:xfrm>
            <a:off x="4935912" y="1819581"/>
            <a:ext cx="993758" cy="993758"/>
          </a:xfrm>
          <a:prstGeom prst="ellipse">
            <a:avLst/>
          </a:prstGeom>
          <a:solidFill>
            <a:schemeClr val="accent2">
              <a:alpha val="100000"/>
            </a:schemeClr>
          </a:solidFill>
        </p:spPr>
      </p:sp>
      <p:sp>
        <p:nvSpPr>
          <p:cNvPr id="8" name="TextBox 8"/>
          <p:cNvSpPr txBox="1"/>
          <p:nvPr/>
        </p:nvSpPr>
        <p:spPr>
          <a:xfrm>
            <a:off x="4926142" y="1987276"/>
            <a:ext cx="964530"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9" name="TextBox 9"/>
          <p:cNvSpPr txBox="1"/>
          <p:nvPr/>
        </p:nvSpPr>
        <p:spPr>
          <a:xfrm>
            <a:off x="6074571" y="1819581"/>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为了方便商家处理用户的购买信息，系统设立了订单处理功能。</a:t>
            </a:r>
          </a:p>
        </p:txBody>
      </p:sp>
      <p:sp>
        <p:nvSpPr>
          <p:cNvPr id="10" name="AutoShape 10"/>
          <p:cNvSpPr/>
          <p:nvPr/>
        </p:nvSpPr>
        <p:spPr>
          <a:xfrm>
            <a:off x="4935912" y="3457771"/>
            <a:ext cx="993758" cy="993758"/>
          </a:xfrm>
          <a:prstGeom prst="ellipse">
            <a:avLst/>
          </a:prstGeom>
          <a:solidFill>
            <a:schemeClr val="accent1">
              <a:alpha val="100000"/>
            </a:schemeClr>
          </a:solidFill>
        </p:spPr>
      </p:sp>
      <p:sp>
        <p:nvSpPr>
          <p:cNvPr id="11" name="TextBox 11"/>
          <p:cNvSpPr txBox="1"/>
          <p:nvPr/>
        </p:nvSpPr>
        <p:spPr>
          <a:xfrm>
            <a:off x="4926142" y="3625466"/>
            <a:ext cx="964530" cy="682752"/>
          </a:xfrm>
          <a:prstGeom prst="rect">
            <a:avLst/>
          </a:prstGeom>
        </p:spPr>
        <p:txBody>
          <a:bodyPr vert="horz" wrap="square" lIns="123825" tIns="123825" rIns="57150" bIns="123825" rtlCol="0" anchor="t" anchorCtr="0">
            <a:spAutoFit/>
          </a:bodyPr>
          <a:lstStyle/>
          <a:p>
            <a:pPr algn="ctr">
              <a:lnSpc>
                <a:spcPct val="12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2" name="TextBox 12"/>
          <p:cNvSpPr txBox="1"/>
          <p:nvPr/>
        </p:nvSpPr>
        <p:spPr>
          <a:xfrm>
            <a:off x="6096000" y="3521834"/>
            <a:ext cx="5486256" cy="97536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通过该功能，可以实现用户购物车信息的及时处理。</a:t>
            </a:r>
          </a:p>
        </p:txBody>
      </p:sp>
      <p:grpSp>
        <p:nvGrpSpPr>
          <p:cNvPr id="13" name="Group 13"/>
          <p:cNvGrpSpPr/>
          <p:nvPr/>
        </p:nvGrpSpPr>
        <p:grpSpPr>
          <a:xfrm>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订单处理模块</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1477192" y="3522743"/>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3" name="Freeform 3"/>
          <p:cNvSpPr/>
          <p:nvPr/>
        </p:nvSpPr>
        <p:spPr>
          <a:xfrm>
            <a:off x="2568117" y="1927706"/>
            <a:ext cx="2204933" cy="2157159"/>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sp>
        <p:nvSpPr>
          <p:cNvPr id="4" name="Freeform 4"/>
          <p:cNvSpPr/>
          <p:nvPr/>
        </p:nvSpPr>
        <p:spPr>
          <a:xfrm>
            <a:off x="4067465" y="3482773"/>
            <a:ext cx="2116735" cy="2070873"/>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5" name="Freeform 5"/>
          <p:cNvSpPr/>
          <p:nvPr/>
        </p:nvSpPr>
        <p:spPr>
          <a:xfrm>
            <a:off x="5566823" y="2336206"/>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grpSp>
        <p:nvGrpSpPr>
          <p:cNvPr id="6" name="Group 6"/>
          <p:cNvGrpSpPr/>
          <p:nvPr/>
        </p:nvGrpSpPr>
        <p:grpSpPr>
          <a:xfrm>
            <a:off x="6184200" y="2878170"/>
            <a:ext cx="461677" cy="550831"/>
            <a:chOff x="6184200" y="2878170"/>
            <a:chExt cx="461677" cy="550831"/>
          </a:xfrm>
        </p:grpSpPr>
        <p:sp>
          <p:nvSpPr>
            <p:cNvPr id="7" name="Freeform 7"/>
            <p:cNvSpPr/>
            <p:nvPr/>
          </p:nvSpPr>
          <p:spPr>
            <a:xfrm>
              <a:off x="6350411" y="2984088"/>
              <a:ext cx="147161" cy="176213"/>
            </a:xfrm>
            <a:custGeom>
              <a:avLst/>
              <a:gdLst/>
              <a:ahLst/>
              <a:cxnLst/>
              <a:rect l="l" t="t" r="r" b="b"/>
              <a:pathLst>
                <a:path w="56" h="67">
                  <a:moveTo>
                    <a:pt x="28" y="0"/>
                  </a:moveTo>
                  <a:cubicBezTo>
                    <a:pt x="13" y="0"/>
                    <a:pt x="0" y="13"/>
                    <a:pt x="0" y="28"/>
                  </a:cubicBezTo>
                  <a:cubicBezTo>
                    <a:pt x="0" y="34"/>
                    <a:pt x="2" y="40"/>
                    <a:pt x="7" y="46"/>
                  </a:cubicBezTo>
                  <a:cubicBezTo>
                    <a:pt x="11" y="52"/>
                    <a:pt x="15" y="58"/>
                    <a:pt x="16" y="65"/>
                  </a:cubicBezTo>
                  <a:cubicBezTo>
                    <a:pt x="16" y="67"/>
                    <a:pt x="16" y="67"/>
                    <a:pt x="16" y="67"/>
                  </a:cubicBezTo>
                  <a:cubicBezTo>
                    <a:pt x="25" y="67"/>
                    <a:pt x="25" y="67"/>
                    <a:pt x="25" y="67"/>
                  </a:cubicBezTo>
                  <a:cubicBezTo>
                    <a:pt x="26" y="65"/>
                    <a:pt x="26" y="65"/>
                    <a:pt x="26" y="65"/>
                  </a:cubicBezTo>
                  <a:cubicBezTo>
                    <a:pt x="26" y="61"/>
                    <a:pt x="26" y="50"/>
                    <a:pt x="22" y="42"/>
                  </a:cubicBezTo>
                  <a:cubicBezTo>
                    <a:pt x="24" y="42"/>
                    <a:pt x="26" y="41"/>
                    <a:pt x="28" y="41"/>
                  </a:cubicBezTo>
                  <a:cubicBezTo>
                    <a:pt x="29" y="41"/>
                    <a:pt x="29" y="41"/>
                    <a:pt x="29" y="41"/>
                  </a:cubicBezTo>
                  <a:cubicBezTo>
                    <a:pt x="31" y="41"/>
                    <a:pt x="33" y="42"/>
                    <a:pt x="34" y="42"/>
                  </a:cubicBezTo>
                  <a:cubicBezTo>
                    <a:pt x="32" y="48"/>
                    <a:pt x="31" y="55"/>
                    <a:pt x="31" y="65"/>
                  </a:cubicBezTo>
                  <a:cubicBezTo>
                    <a:pt x="31" y="67"/>
                    <a:pt x="31" y="67"/>
                    <a:pt x="31" y="67"/>
                  </a:cubicBezTo>
                  <a:cubicBezTo>
                    <a:pt x="40" y="67"/>
                    <a:pt x="40" y="67"/>
                    <a:pt x="40" y="67"/>
                  </a:cubicBezTo>
                  <a:cubicBezTo>
                    <a:pt x="41" y="65"/>
                    <a:pt x="41" y="65"/>
                    <a:pt x="41" y="65"/>
                  </a:cubicBezTo>
                  <a:cubicBezTo>
                    <a:pt x="42" y="58"/>
                    <a:pt x="46" y="52"/>
                    <a:pt x="50" y="46"/>
                  </a:cubicBezTo>
                  <a:cubicBezTo>
                    <a:pt x="54" y="41"/>
                    <a:pt x="56" y="34"/>
                    <a:pt x="56" y="28"/>
                  </a:cubicBezTo>
                  <a:cubicBezTo>
                    <a:pt x="56" y="13"/>
                    <a:pt x="44" y="0"/>
                    <a:pt x="28" y="0"/>
                  </a:cubicBezTo>
                  <a:close/>
                </a:path>
              </a:pathLst>
            </a:custGeom>
            <a:solidFill>
              <a:schemeClr val="accent1">
                <a:alpha val="100000"/>
              </a:schemeClr>
            </a:solidFill>
          </p:spPr>
        </p:sp>
        <p:sp>
          <p:nvSpPr>
            <p:cNvPr id="8" name="Freeform 8"/>
            <p:cNvSpPr/>
            <p:nvPr/>
          </p:nvSpPr>
          <p:spPr>
            <a:xfrm>
              <a:off x="6184200" y="2878170"/>
              <a:ext cx="461677" cy="550831"/>
            </a:xfrm>
            <a:custGeom>
              <a:avLst/>
              <a:gdLst/>
              <a:ahLst/>
              <a:cxnLst/>
              <a:rect l="l" t="t" r="r" b="b"/>
              <a:pathLst>
                <a:path w="175" h="209">
                  <a:moveTo>
                    <a:pt x="146" y="24"/>
                  </a:moveTo>
                  <a:cubicBezTo>
                    <a:pt x="126" y="8"/>
                    <a:pt x="100" y="0"/>
                    <a:pt x="66" y="8"/>
                  </a:cubicBezTo>
                  <a:cubicBezTo>
                    <a:pt x="42" y="15"/>
                    <a:pt x="21" y="33"/>
                    <a:pt x="16" y="67"/>
                  </a:cubicBezTo>
                  <a:cubicBezTo>
                    <a:pt x="14" y="78"/>
                    <a:pt x="16" y="84"/>
                    <a:pt x="16" y="85"/>
                  </a:cubicBezTo>
                  <a:cubicBezTo>
                    <a:pt x="18" y="87"/>
                    <a:pt x="20" y="91"/>
                    <a:pt x="20" y="94"/>
                  </a:cubicBezTo>
                  <a:cubicBezTo>
                    <a:pt x="20" y="95"/>
                    <a:pt x="19" y="96"/>
                    <a:pt x="19" y="97"/>
                  </a:cubicBezTo>
                  <a:cubicBezTo>
                    <a:pt x="2" y="121"/>
                    <a:pt x="2" y="121"/>
                    <a:pt x="2" y="121"/>
                  </a:cubicBezTo>
                  <a:cubicBezTo>
                    <a:pt x="1" y="123"/>
                    <a:pt x="0" y="125"/>
                    <a:pt x="1" y="127"/>
                  </a:cubicBezTo>
                  <a:cubicBezTo>
                    <a:pt x="4" y="132"/>
                    <a:pt x="12" y="131"/>
                    <a:pt x="14" y="132"/>
                  </a:cubicBezTo>
                  <a:cubicBezTo>
                    <a:pt x="16" y="133"/>
                    <a:pt x="17" y="136"/>
                    <a:pt x="16" y="139"/>
                  </a:cubicBezTo>
                  <a:cubicBezTo>
                    <a:pt x="15" y="141"/>
                    <a:pt x="13" y="145"/>
                    <a:pt x="15" y="146"/>
                  </a:cubicBezTo>
                  <a:cubicBezTo>
                    <a:pt x="17" y="147"/>
                    <a:pt x="19" y="148"/>
                    <a:pt x="19" y="148"/>
                  </a:cubicBezTo>
                  <a:cubicBezTo>
                    <a:pt x="19" y="148"/>
                    <a:pt x="16" y="149"/>
                    <a:pt x="16" y="151"/>
                  </a:cubicBezTo>
                  <a:cubicBezTo>
                    <a:pt x="15" y="153"/>
                    <a:pt x="16" y="156"/>
                    <a:pt x="19" y="157"/>
                  </a:cubicBezTo>
                  <a:cubicBezTo>
                    <a:pt x="19" y="157"/>
                    <a:pt x="22" y="164"/>
                    <a:pt x="21" y="171"/>
                  </a:cubicBezTo>
                  <a:cubicBezTo>
                    <a:pt x="20" y="177"/>
                    <a:pt x="18" y="183"/>
                    <a:pt x="23" y="187"/>
                  </a:cubicBezTo>
                  <a:cubicBezTo>
                    <a:pt x="28" y="191"/>
                    <a:pt x="48" y="188"/>
                    <a:pt x="60" y="184"/>
                  </a:cubicBezTo>
                  <a:cubicBezTo>
                    <a:pt x="60" y="184"/>
                    <a:pt x="64" y="191"/>
                    <a:pt x="68" y="209"/>
                  </a:cubicBezTo>
                  <a:cubicBezTo>
                    <a:pt x="152" y="183"/>
                    <a:pt x="152" y="183"/>
                    <a:pt x="152" y="183"/>
                  </a:cubicBezTo>
                  <a:cubicBezTo>
                    <a:pt x="147" y="170"/>
                    <a:pt x="145" y="163"/>
                    <a:pt x="145" y="159"/>
                  </a:cubicBezTo>
                  <a:cubicBezTo>
                    <a:pt x="143" y="148"/>
                    <a:pt x="160" y="128"/>
                    <a:pt x="166" y="106"/>
                  </a:cubicBezTo>
                  <a:cubicBezTo>
                    <a:pt x="173" y="81"/>
                    <a:pt x="175" y="48"/>
                    <a:pt x="146" y="24"/>
                  </a:cubicBezTo>
                  <a:close/>
                  <a:moveTo>
                    <a:pt x="118" y="90"/>
                  </a:moveTo>
                  <a:cubicBezTo>
                    <a:pt x="112" y="98"/>
                    <a:pt x="110" y="104"/>
                    <a:pt x="110" y="110"/>
                  </a:cubicBezTo>
                  <a:cubicBezTo>
                    <a:pt x="110" y="128"/>
                    <a:pt x="110" y="128"/>
                    <a:pt x="110" y="128"/>
                  </a:cubicBezTo>
                  <a:cubicBezTo>
                    <a:pt x="110" y="133"/>
                    <a:pt x="107" y="136"/>
                    <a:pt x="104" y="136"/>
                  </a:cubicBezTo>
                  <a:cubicBezTo>
                    <a:pt x="97" y="136"/>
                    <a:pt x="97" y="136"/>
                    <a:pt x="97" y="136"/>
                  </a:cubicBezTo>
                  <a:cubicBezTo>
                    <a:pt x="96" y="136"/>
                    <a:pt x="96" y="136"/>
                    <a:pt x="96" y="136"/>
                  </a:cubicBezTo>
                  <a:cubicBezTo>
                    <a:pt x="95" y="138"/>
                    <a:pt x="93" y="139"/>
                    <a:pt x="91" y="139"/>
                  </a:cubicBezTo>
                  <a:cubicBezTo>
                    <a:pt x="89" y="139"/>
                    <a:pt x="88" y="138"/>
                    <a:pt x="87" y="136"/>
                  </a:cubicBezTo>
                  <a:cubicBezTo>
                    <a:pt x="86" y="136"/>
                    <a:pt x="86" y="136"/>
                    <a:pt x="86" y="136"/>
                  </a:cubicBezTo>
                  <a:cubicBezTo>
                    <a:pt x="79" y="136"/>
                    <a:pt x="79" y="136"/>
                    <a:pt x="79" y="136"/>
                  </a:cubicBezTo>
                  <a:cubicBezTo>
                    <a:pt x="76" y="136"/>
                    <a:pt x="73" y="133"/>
                    <a:pt x="73" y="129"/>
                  </a:cubicBezTo>
                  <a:cubicBezTo>
                    <a:pt x="73" y="110"/>
                    <a:pt x="73" y="110"/>
                    <a:pt x="73" y="110"/>
                  </a:cubicBezTo>
                  <a:cubicBezTo>
                    <a:pt x="73" y="104"/>
                    <a:pt x="70" y="98"/>
                    <a:pt x="65" y="90"/>
                  </a:cubicBezTo>
                  <a:cubicBezTo>
                    <a:pt x="59" y="83"/>
                    <a:pt x="57" y="76"/>
                    <a:pt x="57" y="68"/>
                  </a:cubicBezTo>
                  <a:cubicBezTo>
                    <a:pt x="57" y="49"/>
                    <a:pt x="72" y="34"/>
                    <a:pt x="91" y="34"/>
                  </a:cubicBezTo>
                  <a:cubicBezTo>
                    <a:pt x="110" y="34"/>
                    <a:pt x="126" y="49"/>
                    <a:pt x="126" y="68"/>
                  </a:cubicBezTo>
                  <a:cubicBezTo>
                    <a:pt x="126" y="76"/>
                    <a:pt x="123" y="83"/>
                    <a:pt x="118" y="90"/>
                  </a:cubicBezTo>
                  <a:close/>
                </a:path>
              </a:pathLst>
            </a:custGeom>
            <a:solidFill>
              <a:schemeClr val="accent1">
                <a:alpha val="100000"/>
              </a:schemeClr>
            </a:solidFill>
          </p:spPr>
        </p:sp>
      </p:grpSp>
      <p:grpSp>
        <p:nvGrpSpPr>
          <p:cNvPr id="9" name="Group 9"/>
          <p:cNvGrpSpPr/>
          <p:nvPr/>
        </p:nvGrpSpPr>
        <p:grpSpPr>
          <a:xfrm>
            <a:off x="1996032" y="4065529"/>
            <a:ext cx="664560" cy="579786"/>
            <a:chOff x="1996032" y="4065529"/>
            <a:chExt cx="664560" cy="579786"/>
          </a:xfrm>
        </p:grpSpPr>
        <p:sp>
          <p:nvSpPr>
            <p:cNvPr id="10" name="Freeform 10"/>
            <p:cNvSpPr/>
            <p:nvPr/>
          </p:nvSpPr>
          <p:spPr>
            <a:xfrm>
              <a:off x="1996032" y="4204879"/>
              <a:ext cx="440436" cy="440436"/>
            </a:xfrm>
            <a:custGeom>
              <a:avLst/>
              <a:gdLst/>
              <a:ahLst/>
              <a:cxnLst/>
              <a:rect l="l" t="t" r="r" b="b"/>
              <a:pathLst>
                <a:path w="167" h="167">
                  <a:moveTo>
                    <a:pt x="161" y="71"/>
                  </a:moveTo>
                  <a:cubicBezTo>
                    <a:pt x="148" y="71"/>
                    <a:pt x="148" y="71"/>
                    <a:pt x="148" y="71"/>
                  </a:cubicBezTo>
                  <a:cubicBezTo>
                    <a:pt x="146" y="62"/>
                    <a:pt x="143" y="54"/>
                    <a:pt x="138" y="47"/>
                  </a:cubicBezTo>
                  <a:cubicBezTo>
                    <a:pt x="147" y="38"/>
                    <a:pt x="147" y="38"/>
                    <a:pt x="147" y="38"/>
                  </a:cubicBezTo>
                  <a:cubicBezTo>
                    <a:pt x="149" y="36"/>
                    <a:pt x="150" y="32"/>
                    <a:pt x="148" y="31"/>
                  </a:cubicBezTo>
                  <a:cubicBezTo>
                    <a:pt x="136" y="19"/>
                    <a:pt x="136" y="19"/>
                    <a:pt x="136" y="19"/>
                  </a:cubicBezTo>
                  <a:cubicBezTo>
                    <a:pt x="135" y="17"/>
                    <a:pt x="131" y="18"/>
                    <a:pt x="129" y="20"/>
                  </a:cubicBezTo>
                  <a:cubicBezTo>
                    <a:pt x="120" y="29"/>
                    <a:pt x="120" y="29"/>
                    <a:pt x="120" y="29"/>
                  </a:cubicBezTo>
                  <a:cubicBezTo>
                    <a:pt x="113" y="24"/>
                    <a:pt x="105" y="21"/>
                    <a:pt x="96" y="19"/>
                  </a:cubicBezTo>
                  <a:cubicBezTo>
                    <a:pt x="96" y="6"/>
                    <a:pt x="96" y="6"/>
                    <a:pt x="96" y="6"/>
                  </a:cubicBezTo>
                  <a:cubicBezTo>
                    <a:pt x="96" y="3"/>
                    <a:pt x="94" y="0"/>
                    <a:pt x="92" y="0"/>
                  </a:cubicBezTo>
                  <a:cubicBezTo>
                    <a:pt x="75" y="0"/>
                    <a:pt x="75" y="0"/>
                    <a:pt x="75" y="0"/>
                  </a:cubicBezTo>
                  <a:cubicBezTo>
                    <a:pt x="73" y="0"/>
                    <a:pt x="71" y="3"/>
                    <a:pt x="71" y="6"/>
                  </a:cubicBezTo>
                  <a:cubicBezTo>
                    <a:pt x="71" y="19"/>
                    <a:pt x="71" y="19"/>
                    <a:pt x="71" y="19"/>
                  </a:cubicBezTo>
                  <a:cubicBezTo>
                    <a:pt x="62" y="21"/>
                    <a:pt x="54" y="24"/>
                    <a:pt x="46" y="29"/>
                  </a:cubicBezTo>
                  <a:cubicBezTo>
                    <a:pt x="37" y="20"/>
                    <a:pt x="37" y="20"/>
                    <a:pt x="37" y="20"/>
                  </a:cubicBezTo>
                  <a:cubicBezTo>
                    <a:pt x="35" y="18"/>
                    <a:pt x="32" y="17"/>
                    <a:pt x="30" y="19"/>
                  </a:cubicBezTo>
                  <a:cubicBezTo>
                    <a:pt x="18" y="31"/>
                    <a:pt x="18" y="31"/>
                    <a:pt x="18" y="31"/>
                  </a:cubicBezTo>
                  <a:cubicBezTo>
                    <a:pt x="17" y="32"/>
                    <a:pt x="17" y="36"/>
                    <a:pt x="19" y="38"/>
                  </a:cubicBezTo>
                  <a:cubicBezTo>
                    <a:pt x="29" y="47"/>
                    <a:pt x="29" y="47"/>
                    <a:pt x="29" y="47"/>
                  </a:cubicBezTo>
                  <a:cubicBezTo>
                    <a:pt x="24" y="54"/>
                    <a:pt x="20" y="62"/>
                    <a:pt x="19" y="71"/>
                  </a:cubicBezTo>
                  <a:cubicBezTo>
                    <a:pt x="6" y="71"/>
                    <a:pt x="6" y="71"/>
                    <a:pt x="6" y="71"/>
                  </a:cubicBezTo>
                  <a:cubicBezTo>
                    <a:pt x="2" y="71"/>
                    <a:pt x="0" y="73"/>
                    <a:pt x="0" y="75"/>
                  </a:cubicBezTo>
                  <a:cubicBezTo>
                    <a:pt x="0" y="92"/>
                    <a:pt x="0" y="92"/>
                    <a:pt x="0" y="92"/>
                  </a:cubicBezTo>
                  <a:cubicBezTo>
                    <a:pt x="0" y="94"/>
                    <a:pt x="2" y="96"/>
                    <a:pt x="6" y="96"/>
                  </a:cubicBezTo>
                  <a:cubicBezTo>
                    <a:pt x="19" y="96"/>
                    <a:pt x="19" y="96"/>
                    <a:pt x="19" y="96"/>
                  </a:cubicBezTo>
                  <a:cubicBezTo>
                    <a:pt x="20" y="105"/>
                    <a:pt x="24" y="113"/>
                    <a:pt x="29" y="120"/>
                  </a:cubicBezTo>
                  <a:cubicBezTo>
                    <a:pt x="19" y="130"/>
                    <a:pt x="19" y="130"/>
                    <a:pt x="19" y="130"/>
                  </a:cubicBezTo>
                  <a:cubicBezTo>
                    <a:pt x="17" y="132"/>
                    <a:pt x="17" y="135"/>
                    <a:pt x="18" y="137"/>
                  </a:cubicBezTo>
                  <a:cubicBezTo>
                    <a:pt x="30" y="148"/>
                    <a:pt x="30" y="148"/>
                    <a:pt x="30" y="148"/>
                  </a:cubicBezTo>
                  <a:cubicBezTo>
                    <a:pt x="32" y="150"/>
                    <a:pt x="35" y="150"/>
                    <a:pt x="37" y="147"/>
                  </a:cubicBezTo>
                  <a:cubicBezTo>
                    <a:pt x="46" y="138"/>
                    <a:pt x="46" y="138"/>
                    <a:pt x="46" y="138"/>
                  </a:cubicBezTo>
                  <a:cubicBezTo>
                    <a:pt x="54" y="143"/>
                    <a:pt x="62" y="147"/>
                    <a:pt x="71" y="148"/>
                  </a:cubicBezTo>
                  <a:cubicBezTo>
                    <a:pt x="71" y="161"/>
                    <a:pt x="71" y="161"/>
                    <a:pt x="71" y="161"/>
                  </a:cubicBezTo>
                  <a:cubicBezTo>
                    <a:pt x="71" y="164"/>
                    <a:pt x="73" y="167"/>
                    <a:pt x="75" y="167"/>
                  </a:cubicBezTo>
                  <a:cubicBezTo>
                    <a:pt x="92" y="167"/>
                    <a:pt x="92" y="167"/>
                    <a:pt x="92" y="167"/>
                  </a:cubicBezTo>
                  <a:cubicBezTo>
                    <a:pt x="94" y="167"/>
                    <a:pt x="96" y="164"/>
                    <a:pt x="96" y="161"/>
                  </a:cubicBezTo>
                  <a:cubicBezTo>
                    <a:pt x="96" y="148"/>
                    <a:pt x="96" y="148"/>
                    <a:pt x="96" y="148"/>
                  </a:cubicBezTo>
                  <a:cubicBezTo>
                    <a:pt x="105" y="147"/>
                    <a:pt x="113" y="143"/>
                    <a:pt x="120" y="138"/>
                  </a:cubicBezTo>
                  <a:cubicBezTo>
                    <a:pt x="129" y="147"/>
                    <a:pt x="129" y="147"/>
                    <a:pt x="129" y="147"/>
                  </a:cubicBezTo>
                  <a:cubicBezTo>
                    <a:pt x="131" y="150"/>
                    <a:pt x="135" y="150"/>
                    <a:pt x="136" y="148"/>
                  </a:cubicBezTo>
                  <a:cubicBezTo>
                    <a:pt x="148" y="137"/>
                    <a:pt x="148" y="137"/>
                    <a:pt x="148" y="137"/>
                  </a:cubicBezTo>
                  <a:cubicBezTo>
                    <a:pt x="150" y="135"/>
                    <a:pt x="149" y="132"/>
                    <a:pt x="147" y="130"/>
                  </a:cubicBezTo>
                  <a:cubicBezTo>
                    <a:pt x="138" y="120"/>
                    <a:pt x="138" y="120"/>
                    <a:pt x="138" y="120"/>
                  </a:cubicBezTo>
                  <a:cubicBezTo>
                    <a:pt x="143" y="113"/>
                    <a:pt x="146" y="105"/>
                    <a:pt x="148" y="96"/>
                  </a:cubicBezTo>
                  <a:cubicBezTo>
                    <a:pt x="161" y="96"/>
                    <a:pt x="161" y="96"/>
                    <a:pt x="161" y="96"/>
                  </a:cubicBezTo>
                  <a:cubicBezTo>
                    <a:pt x="164" y="96"/>
                    <a:pt x="167" y="94"/>
                    <a:pt x="167" y="92"/>
                  </a:cubicBezTo>
                  <a:cubicBezTo>
                    <a:pt x="167" y="75"/>
                    <a:pt x="167" y="75"/>
                    <a:pt x="167" y="75"/>
                  </a:cubicBezTo>
                  <a:cubicBezTo>
                    <a:pt x="167" y="73"/>
                    <a:pt x="164" y="71"/>
                    <a:pt x="161" y="71"/>
                  </a:cubicBezTo>
                  <a:close/>
                  <a:moveTo>
                    <a:pt x="83" y="114"/>
                  </a:moveTo>
                  <a:cubicBezTo>
                    <a:pt x="66" y="114"/>
                    <a:pt x="52" y="101"/>
                    <a:pt x="52" y="84"/>
                  </a:cubicBezTo>
                  <a:cubicBezTo>
                    <a:pt x="52" y="67"/>
                    <a:pt x="66" y="53"/>
                    <a:pt x="83" y="53"/>
                  </a:cubicBezTo>
                  <a:cubicBezTo>
                    <a:pt x="100" y="53"/>
                    <a:pt x="114" y="67"/>
                    <a:pt x="114" y="84"/>
                  </a:cubicBezTo>
                  <a:cubicBezTo>
                    <a:pt x="114" y="101"/>
                    <a:pt x="100" y="114"/>
                    <a:pt x="83" y="114"/>
                  </a:cubicBezTo>
                  <a:close/>
                </a:path>
              </a:pathLst>
            </a:custGeom>
            <a:solidFill>
              <a:schemeClr val="accent4">
                <a:alpha val="100000"/>
              </a:schemeClr>
            </a:solidFill>
          </p:spPr>
        </p:sp>
        <p:sp>
          <p:nvSpPr>
            <p:cNvPr id="11" name="Freeform 11"/>
            <p:cNvSpPr/>
            <p:nvPr/>
          </p:nvSpPr>
          <p:spPr>
            <a:xfrm>
              <a:off x="2341695" y="4065529"/>
              <a:ext cx="318897" cy="316706"/>
            </a:xfrm>
            <a:custGeom>
              <a:avLst/>
              <a:gdLst/>
              <a:ahLst/>
              <a:cxnLst/>
              <a:rect l="l" t="t" r="r" b="b"/>
              <a:pathLst>
                <a:path w="121" h="120">
                  <a:moveTo>
                    <a:pt x="117" y="51"/>
                  </a:moveTo>
                  <a:cubicBezTo>
                    <a:pt x="108" y="51"/>
                    <a:pt x="108" y="51"/>
                    <a:pt x="108" y="51"/>
                  </a:cubicBezTo>
                  <a:cubicBezTo>
                    <a:pt x="106" y="44"/>
                    <a:pt x="104" y="38"/>
                    <a:pt x="100" y="33"/>
                  </a:cubicBezTo>
                  <a:cubicBezTo>
                    <a:pt x="107" y="27"/>
                    <a:pt x="107" y="27"/>
                    <a:pt x="107" y="27"/>
                  </a:cubicBezTo>
                  <a:cubicBezTo>
                    <a:pt x="109" y="25"/>
                    <a:pt x="109" y="23"/>
                    <a:pt x="108" y="22"/>
                  </a:cubicBezTo>
                  <a:cubicBezTo>
                    <a:pt x="99" y="13"/>
                    <a:pt x="99" y="13"/>
                    <a:pt x="99" y="13"/>
                  </a:cubicBezTo>
                  <a:cubicBezTo>
                    <a:pt x="98" y="12"/>
                    <a:pt x="96" y="12"/>
                    <a:pt x="94" y="14"/>
                  </a:cubicBezTo>
                  <a:cubicBezTo>
                    <a:pt x="87" y="20"/>
                    <a:pt x="87" y="20"/>
                    <a:pt x="87" y="20"/>
                  </a:cubicBezTo>
                  <a:cubicBezTo>
                    <a:pt x="82" y="17"/>
                    <a:pt x="76" y="14"/>
                    <a:pt x="70" y="13"/>
                  </a:cubicBezTo>
                  <a:cubicBezTo>
                    <a:pt x="70" y="4"/>
                    <a:pt x="70" y="4"/>
                    <a:pt x="70" y="4"/>
                  </a:cubicBezTo>
                  <a:cubicBezTo>
                    <a:pt x="70" y="1"/>
                    <a:pt x="69" y="0"/>
                    <a:pt x="67" y="0"/>
                  </a:cubicBezTo>
                  <a:cubicBezTo>
                    <a:pt x="55" y="0"/>
                    <a:pt x="55" y="0"/>
                    <a:pt x="55" y="0"/>
                  </a:cubicBezTo>
                  <a:cubicBezTo>
                    <a:pt x="53" y="0"/>
                    <a:pt x="52" y="1"/>
                    <a:pt x="52" y="4"/>
                  </a:cubicBezTo>
                  <a:cubicBezTo>
                    <a:pt x="52" y="13"/>
                    <a:pt x="52" y="13"/>
                    <a:pt x="52" y="13"/>
                  </a:cubicBezTo>
                  <a:cubicBezTo>
                    <a:pt x="45" y="14"/>
                    <a:pt x="39" y="17"/>
                    <a:pt x="34" y="20"/>
                  </a:cubicBezTo>
                  <a:cubicBezTo>
                    <a:pt x="28" y="14"/>
                    <a:pt x="28" y="14"/>
                    <a:pt x="28" y="14"/>
                  </a:cubicBezTo>
                  <a:cubicBezTo>
                    <a:pt x="26" y="12"/>
                    <a:pt x="24" y="12"/>
                    <a:pt x="22" y="13"/>
                  </a:cubicBezTo>
                  <a:cubicBezTo>
                    <a:pt x="14" y="22"/>
                    <a:pt x="14" y="22"/>
                    <a:pt x="14" y="22"/>
                  </a:cubicBezTo>
                  <a:cubicBezTo>
                    <a:pt x="13" y="23"/>
                    <a:pt x="13" y="25"/>
                    <a:pt x="15" y="27"/>
                  </a:cubicBezTo>
                  <a:cubicBezTo>
                    <a:pt x="21" y="33"/>
                    <a:pt x="21" y="33"/>
                    <a:pt x="21" y="33"/>
                  </a:cubicBezTo>
                  <a:cubicBezTo>
                    <a:pt x="18" y="38"/>
                    <a:pt x="15" y="44"/>
                    <a:pt x="14" y="51"/>
                  </a:cubicBezTo>
                  <a:cubicBezTo>
                    <a:pt x="5" y="51"/>
                    <a:pt x="5" y="51"/>
                    <a:pt x="5" y="51"/>
                  </a:cubicBezTo>
                  <a:cubicBezTo>
                    <a:pt x="2" y="51"/>
                    <a:pt x="0" y="52"/>
                    <a:pt x="0" y="54"/>
                  </a:cubicBezTo>
                  <a:cubicBezTo>
                    <a:pt x="0" y="66"/>
                    <a:pt x="0" y="66"/>
                    <a:pt x="0" y="66"/>
                  </a:cubicBezTo>
                  <a:cubicBezTo>
                    <a:pt x="0" y="68"/>
                    <a:pt x="2" y="69"/>
                    <a:pt x="5" y="69"/>
                  </a:cubicBezTo>
                  <a:cubicBezTo>
                    <a:pt x="14" y="69"/>
                    <a:pt x="14" y="69"/>
                    <a:pt x="14" y="69"/>
                  </a:cubicBezTo>
                  <a:cubicBezTo>
                    <a:pt x="15" y="76"/>
                    <a:pt x="18" y="81"/>
                    <a:pt x="21" y="87"/>
                  </a:cubicBezTo>
                  <a:cubicBezTo>
                    <a:pt x="15" y="93"/>
                    <a:pt x="15" y="93"/>
                    <a:pt x="15" y="93"/>
                  </a:cubicBezTo>
                  <a:cubicBezTo>
                    <a:pt x="13" y="95"/>
                    <a:pt x="13" y="97"/>
                    <a:pt x="14" y="98"/>
                  </a:cubicBezTo>
                  <a:cubicBezTo>
                    <a:pt x="22" y="107"/>
                    <a:pt x="22" y="107"/>
                    <a:pt x="22" y="107"/>
                  </a:cubicBezTo>
                  <a:cubicBezTo>
                    <a:pt x="24" y="108"/>
                    <a:pt x="26" y="108"/>
                    <a:pt x="28" y="106"/>
                  </a:cubicBezTo>
                  <a:cubicBezTo>
                    <a:pt x="34" y="100"/>
                    <a:pt x="34" y="100"/>
                    <a:pt x="34" y="100"/>
                  </a:cubicBezTo>
                  <a:cubicBezTo>
                    <a:pt x="39" y="103"/>
                    <a:pt x="45" y="106"/>
                    <a:pt x="52" y="107"/>
                  </a:cubicBezTo>
                  <a:cubicBezTo>
                    <a:pt x="52" y="116"/>
                    <a:pt x="52" y="116"/>
                    <a:pt x="52" y="116"/>
                  </a:cubicBezTo>
                  <a:cubicBezTo>
                    <a:pt x="52" y="118"/>
                    <a:pt x="53" y="120"/>
                    <a:pt x="55" y="120"/>
                  </a:cubicBezTo>
                  <a:cubicBezTo>
                    <a:pt x="67" y="120"/>
                    <a:pt x="67" y="120"/>
                    <a:pt x="67" y="120"/>
                  </a:cubicBezTo>
                  <a:cubicBezTo>
                    <a:pt x="69" y="120"/>
                    <a:pt x="70" y="118"/>
                    <a:pt x="70" y="116"/>
                  </a:cubicBezTo>
                  <a:cubicBezTo>
                    <a:pt x="70" y="107"/>
                    <a:pt x="70" y="107"/>
                    <a:pt x="70" y="107"/>
                  </a:cubicBezTo>
                  <a:cubicBezTo>
                    <a:pt x="76" y="106"/>
                    <a:pt x="82" y="103"/>
                    <a:pt x="87" y="100"/>
                  </a:cubicBezTo>
                  <a:cubicBezTo>
                    <a:pt x="94" y="106"/>
                    <a:pt x="94" y="106"/>
                    <a:pt x="94" y="106"/>
                  </a:cubicBezTo>
                  <a:cubicBezTo>
                    <a:pt x="96" y="108"/>
                    <a:pt x="98" y="108"/>
                    <a:pt x="99" y="107"/>
                  </a:cubicBezTo>
                  <a:cubicBezTo>
                    <a:pt x="108" y="98"/>
                    <a:pt x="108" y="98"/>
                    <a:pt x="108" y="98"/>
                  </a:cubicBezTo>
                  <a:cubicBezTo>
                    <a:pt x="109" y="97"/>
                    <a:pt x="109" y="95"/>
                    <a:pt x="107" y="93"/>
                  </a:cubicBezTo>
                  <a:cubicBezTo>
                    <a:pt x="100" y="87"/>
                    <a:pt x="100" y="87"/>
                    <a:pt x="100" y="87"/>
                  </a:cubicBezTo>
                  <a:cubicBezTo>
                    <a:pt x="104" y="81"/>
                    <a:pt x="106" y="76"/>
                    <a:pt x="108" y="69"/>
                  </a:cubicBezTo>
                  <a:cubicBezTo>
                    <a:pt x="117" y="69"/>
                    <a:pt x="117" y="69"/>
                    <a:pt x="117" y="69"/>
                  </a:cubicBezTo>
                  <a:cubicBezTo>
                    <a:pt x="119" y="69"/>
                    <a:pt x="121" y="68"/>
                    <a:pt x="121" y="66"/>
                  </a:cubicBezTo>
                  <a:cubicBezTo>
                    <a:pt x="121" y="54"/>
                    <a:pt x="121" y="54"/>
                    <a:pt x="121" y="54"/>
                  </a:cubicBezTo>
                  <a:cubicBezTo>
                    <a:pt x="121" y="52"/>
                    <a:pt x="119" y="51"/>
                    <a:pt x="117" y="51"/>
                  </a:cubicBezTo>
                  <a:close/>
                  <a:moveTo>
                    <a:pt x="61" y="82"/>
                  </a:moveTo>
                  <a:cubicBezTo>
                    <a:pt x="48" y="82"/>
                    <a:pt x="38" y="72"/>
                    <a:pt x="38" y="60"/>
                  </a:cubicBezTo>
                  <a:cubicBezTo>
                    <a:pt x="38" y="48"/>
                    <a:pt x="48" y="38"/>
                    <a:pt x="61" y="38"/>
                  </a:cubicBezTo>
                  <a:cubicBezTo>
                    <a:pt x="73" y="38"/>
                    <a:pt x="83" y="48"/>
                    <a:pt x="83" y="60"/>
                  </a:cubicBezTo>
                  <a:cubicBezTo>
                    <a:pt x="83" y="72"/>
                    <a:pt x="73" y="82"/>
                    <a:pt x="61" y="82"/>
                  </a:cubicBezTo>
                  <a:close/>
                </a:path>
              </a:pathLst>
            </a:custGeom>
            <a:solidFill>
              <a:schemeClr val="accent4">
                <a:alpha val="100000"/>
              </a:schemeClr>
            </a:solidFill>
          </p:spPr>
        </p:sp>
      </p:grpSp>
      <p:grpSp>
        <p:nvGrpSpPr>
          <p:cNvPr id="12" name="Group 12"/>
          <p:cNvGrpSpPr/>
          <p:nvPr/>
        </p:nvGrpSpPr>
        <p:grpSpPr>
          <a:xfrm>
            <a:off x="4836987" y="4210981"/>
            <a:ext cx="577691" cy="614457"/>
            <a:chOff x="4836987" y="4210981"/>
            <a:chExt cx="577691" cy="614457"/>
          </a:xfrm>
        </p:grpSpPr>
        <p:sp>
          <p:nvSpPr>
            <p:cNvPr id="13" name="Freeform 13"/>
            <p:cNvSpPr/>
            <p:nvPr/>
          </p:nvSpPr>
          <p:spPr>
            <a:xfrm>
              <a:off x="5174934" y="4210981"/>
              <a:ext cx="239744" cy="269843"/>
            </a:xfrm>
            <a:custGeom>
              <a:avLst/>
              <a:gdLst/>
              <a:ahLst/>
              <a:cxnLst/>
              <a:rect l="l" t="t" r="r" b="b"/>
              <a:pathLst>
                <a:path w="91" h="102">
                  <a:moveTo>
                    <a:pt x="76" y="45"/>
                  </a:moveTo>
                  <a:cubicBezTo>
                    <a:pt x="65" y="52"/>
                    <a:pt x="54" y="52"/>
                    <a:pt x="50" y="52"/>
                  </a:cubicBezTo>
                  <a:cubicBezTo>
                    <a:pt x="11" y="102"/>
                    <a:pt x="11" y="102"/>
                    <a:pt x="11" y="102"/>
                  </a:cubicBezTo>
                  <a:cubicBezTo>
                    <a:pt x="0" y="93"/>
                    <a:pt x="0" y="93"/>
                    <a:pt x="0" y="93"/>
                  </a:cubicBezTo>
                  <a:cubicBezTo>
                    <a:pt x="43" y="47"/>
                    <a:pt x="43" y="47"/>
                    <a:pt x="43" y="47"/>
                  </a:cubicBezTo>
                  <a:cubicBezTo>
                    <a:pt x="42" y="43"/>
                    <a:pt x="40" y="32"/>
                    <a:pt x="45" y="19"/>
                  </a:cubicBezTo>
                  <a:cubicBezTo>
                    <a:pt x="52" y="4"/>
                    <a:pt x="70" y="0"/>
                    <a:pt x="70" y="0"/>
                  </a:cubicBezTo>
                  <a:cubicBezTo>
                    <a:pt x="67" y="22"/>
                    <a:pt x="67" y="22"/>
                    <a:pt x="67" y="22"/>
                  </a:cubicBezTo>
                  <a:cubicBezTo>
                    <a:pt x="68" y="21"/>
                    <a:pt x="69" y="21"/>
                    <a:pt x="70" y="22"/>
                  </a:cubicBezTo>
                  <a:cubicBezTo>
                    <a:pt x="70" y="22"/>
                    <a:pt x="70" y="23"/>
                    <a:pt x="70" y="24"/>
                  </a:cubicBezTo>
                  <a:cubicBezTo>
                    <a:pt x="91" y="17"/>
                    <a:pt x="91" y="17"/>
                    <a:pt x="91" y="17"/>
                  </a:cubicBezTo>
                  <a:cubicBezTo>
                    <a:pt x="91" y="17"/>
                    <a:pt x="90" y="36"/>
                    <a:pt x="76" y="45"/>
                  </a:cubicBezTo>
                  <a:close/>
                </a:path>
              </a:pathLst>
            </a:custGeom>
            <a:solidFill>
              <a:schemeClr val="accent4">
                <a:alpha val="100000"/>
              </a:schemeClr>
            </a:solidFill>
          </p:spPr>
        </p:sp>
        <p:sp>
          <p:nvSpPr>
            <p:cNvPr id="14" name="Freeform 14"/>
            <p:cNvSpPr/>
            <p:nvPr/>
          </p:nvSpPr>
          <p:spPr>
            <a:xfrm>
              <a:off x="4836987" y="4396146"/>
              <a:ext cx="461677" cy="429292"/>
            </a:xfrm>
            <a:custGeom>
              <a:avLst/>
              <a:gdLst/>
              <a:ahLst/>
              <a:cxnLst/>
              <a:rect l="l" t="t" r="r" b="b"/>
              <a:pathLst>
                <a:path w="175" h="163">
                  <a:moveTo>
                    <a:pt x="77" y="0"/>
                  </a:moveTo>
                  <a:cubicBezTo>
                    <a:pt x="95" y="0"/>
                    <a:pt x="112" y="6"/>
                    <a:pt x="127" y="16"/>
                  </a:cubicBezTo>
                  <a:cubicBezTo>
                    <a:pt x="107" y="40"/>
                    <a:pt x="107" y="40"/>
                    <a:pt x="107" y="40"/>
                  </a:cubicBezTo>
                  <a:cubicBezTo>
                    <a:pt x="100" y="36"/>
                    <a:pt x="92" y="34"/>
                    <a:pt x="84" y="34"/>
                  </a:cubicBezTo>
                  <a:cubicBezTo>
                    <a:pt x="59" y="34"/>
                    <a:pt x="41" y="54"/>
                    <a:pt x="44" y="80"/>
                  </a:cubicBezTo>
                  <a:cubicBezTo>
                    <a:pt x="47" y="105"/>
                    <a:pt x="70" y="125"/>
                    <a:pt x="96" y="125"/>
                  </a:cubicBezTo>
                  <a:cubicBezTo>
                    <a:pt x="121" y="125"/>
                    <a:pt x="138" y="105"/>
                    <a:pt x="135" y="80"/>
                  </a:cubicBezTo>
                  <a:cubicBezTo>
                    <a:pt x="134" y="71"/>
                    <a:pt x="130" y="63"/>
                    <a:pt x="125" y="56"/>
                  </a:cubicBezTo>
                  <a:cubicBezTo>
                    <a:pt x="145" y="32"/>
                    <a:pt x="145" y="32"/>
                    <a:pt x="145" y="32"/>
                  </a:cubicBezTo>
                  <a:cubicBezTo>
                    <a:pt x="158" y="46"/>
                    <a:pt x="166" y="63"/>
                    <a:pt x="169" y="82"/>
                  </a:cubicBezTo>
                  <a:cubicBezTo>
                    <a:pt x="175" y="127"/>
                    <a:pt x="143" y="163"/>
                    <a:pt x="98" y="163"/>
                  </a:cubicBezTo>
                  <a:cubicBezTo>
                    <a:pt x="53" y="163"/>
                    <a:pt x="12" y="127"/>
                    <a:pt x="6" y="82"/>
                  </a:cubicBezTo>
                  <a:cubicBezTo>
                    <a:pt x="0" y="37"/>
                    <a:pt x="31" y="0"/>
                    <a:pt x="77" y="0"/>
                  </a:cubicBezTo>
                  <a:close/>
                </a:path>
              </a:pathLst>
            </a:custGeom>
            <a:solidFill>
              <a:schemeClr val="accent4">
                <a:alpha val="100000"/>
              </a:schemeClr>
            </a:solidFill>
          </p:spPr>
        </p:sp>
        <p:sp>
          <p:nvSpPr>
            <p:cNvPr id="15" name="Freeform 15"/>
            <p:cNvSpPr/>
            <p:nvPr/>
          </p:nvSpPr>
          <p:spPr>
            <a:xfrm>
              <a:off x="4976433" y="4512066"/>
              <a:ext cx="195167" cy="181737"/>
            </a:xfrm>
            <a:custGeom>
              <a:avLst/>
              <a:gdLst/>
              <a:ahLst/>
              <a:cxnLst/>
              <a:rect l="l" t="t" r="r" b="b"/>
              <a:pathLst>
                <a:path w="74" h="69">
                  <a:moveTo>
                    <a:pt x="42" y="69"/>
                  </a:moveTo>
                  <a:cubicBezTo>
                    <a:pt x="23" y="69"/>
                    <a:pt x="5" y="54"/>
                    <a:pt x="3" y="35"/>
                  </a:cubicBezTo>
                  <a:cubicBezTo>
                    <a:pt x="0" y="16"/>
                    <a:pt x="14" y="0"/>
                    <a:pt x="33" y="0"/>
                  </a:cubicBezTo>
                  <a:cubicBezTo>
                    <a:pt x="38" y="0"/>
                    <a:pt x="44" y="2"/>
                    <a:pt x="49" y="4"/>
                  </a:cubicBezTo>
                  <a:cubicBezTo>
                    <a:pt x="48" y="6"/>
                    <a:pt x="48" y="9"/>
                    <a:pt x="49" y="11"/>
                  </a:cubicBezTo>
                  <a:cubicBezTo>
                    <a:pt x="36" y="30"/>
                    <a:pt x="36" y="30"/>
                    <a:pt x="36" y="30"/>
                  </a:cubicBezTo>
                  <a:cubicBezTo>
                    <a:pt x="42" y="35"/>
                    <a:pt x="42" y="35"/>
                    <a:pt x="42" y="35"/>
                  </a:cubicBezTo>
                  <a:cubicBezTo>
                    <a:pt x="59" y="20"/>
                    <a:pt x="59" y="20"/>
                    <a:pt x="59" y="20"/>
                  </a:cubicBezTo>
                  <a:cubicBezTo>
                    <a:pt x="59" y="20"/>
                    <a:pt x="60" y="20"/>
                    <a:pt x="60" y="20"/>
                  </a:cubicBezTo>
                  <a:cubicBezTo>
                    <a:pt x="62" y="20"/>
                    <a:pt x="64" y="19"/>
                    <a:pt x="66" y="18"/>
                  </a:cubicBezTo>
                  <a:cubicBezTo>
                    <a:pt x="69" y="23"/>
                    <a:pt x="71" y="29"/>
                    <a:pt x="72" y="35"/>
                  </a:cubicBezTo>
                  <a:cubicBezTo>
                    <a:pt x="74" y="54"/>
                    <a:pt x="61" y="69"/>
                    <a:pt x="42" y="69"/>
                  </a:cubicBezTo>
                  <a:close/>
                </a:path>
              </a:pathLst>
            </a:custGeom>
            <a:solidFill>
              <a:schemeClr val="accent4">
                <a:alpha val="100000"/>
              </a:schemeClr>
            </a:solidFill>
          </p:spPr>
        </p:sp>
        <p:sp>
          <p:nvSpPr>
            <p:cNvPr id="16" name="Freeform 16"/>
            <p:cNvSpPr/>
            <p:nvPr/>
          </p:nvSpPr>
          <p:spPr>
            <a:xfrm>
              <a:off x="5084541" y="4461869"/>
              <a:ext cx="113728" cy="129349"/>
            </a:xfrm>
            <a:custGeom>
              <a:avLst/>
              <a:gdLst/>
              <a:ahLst/>
              <a:cxnLst/>
              <a:rect l="l" t="t" r="r" b="b"/>
              <a:pathLst>
                <a:path w="43" h="49">
                  <a:moveTo>
                    <a:pt x="13" y="31"/>
                  </a:moveTo>
                  <a:cubicBezTo>
                    <a:pt x="11" y="28"/>
                    <a:pt x="12" y="25"/>
                    <a:pt x="14" y="22"/>
                  </a:cubicBezTo>
                  <a:cubicBezTo>
                    <a:pt x="32" y="0"/>
                    <a:pt x="32" y="0"/>
                    <a:pt x="32" y="0"/>
                  </a:cubicBezTo>
                  <a:cubicBezTo>
                    <a:pt x="43" y="9"/>
                    <a:pt x="43" y="9"/>
                    <a:pt x="43" y="9"/>
                  </a:cubicBezTo>
                  <a:cubicBezTo>
                    <a:pt x="24" y="32"/>
                    <a:pt x="24" y="32"/>
                    <a:pt x="24" y="32"/>
                  </a:cubicBezTo>
                  <a:cubicBezTo>
                    <a:pt x="22" y="34"/>
                    <a:pt x="19" y="35"/>
                    <a:pt x="17" y="34"/>
                  </a:cubicBezTo>
                  <a:cubicBezTo>
                    <a:pt x="1" y="49"/>
                    <a:pt x="1" y="49"/>
                    <a:pt x="1" y="49"/>
                  </a:cubicBezTo>
                  <a:cubicBezTo>
                    <a:pt x="0" y="48"/>
                    <a:pt x="0" y="48"/>
                    <a:pt x="0" y="48"/>
                  </a:cubicBezTo>
                  <a:lnTo>
                    <a:pt x="13" y="31"/>
                  </a:lnTo>
                  <a:close/>
                </a:path>
              </a:pathLst>
            </a:custGeom>
            <a:solidFill>
              <a:schemeClr val="accent4">
                <a:alpha val="100000"/>
              </a:schemeClr>
            </a:solidFill>
          </p:spPr>
        </p:sp>
      </p:grpSp>
      <p:grpSp>
        <p:nvGrpSpPr>
          <p:cNvPr id="17" name="Group 17"/>
          <p:cNvGrpSpPr/>
          <p:nvPr/>
        </p:nvGrpSpPr>
        <p:grpSpPr>
          <a:xfrm>
            <a:off x="3390861" y="2655299"/>
            <a:ext cx="559445" cy="701973"/>
            <a:chOff x="3390861" y="2655299"/>
            <a:chExt cx="559445" cy="701973"/>
          </a:xfrm>
        </p:grpSpPr>
        <p:sp>
          <p:nvSpPr>
            <p:cNvPr id="18" name="Freeform 18"/>
            <p:cNvSpPr/>
            <p:nvPr/>
          </p:nvSpPr>
          <p:spPr>
            <a:xfrm>
              <a:off x="3782073" y="2655299"/>
              <a:ext cx="168233" cy="183703"/>
            </a:xfrm>
            <a:custGeom>
              <a:avLst/>
              <a:gdLst/>
              <a:ahLst/>
              <a:cxnLst/>
              <a:rect l="l" t="t" r="r" b="b"/>
              <a:pathLst>
                <a:path w="126" h="140">
                  <a:moveTo>
                    <a:pt x="0" y="57"/>
                  </a:moveTo>
                  <a:lnTo>
                    <a:pt x="48" y="0"/>
                  </a:lnTo>
                  <a:lnTo>
                    <a:pt x="126" y="85"/>
                  </a:lnTo>
                  <a:lnTo>
                    <a:pt x="78" y="140"/>
                  </a:lnTo>
                  <a:lnTo>
                    <a:pt x="0" y="57"/>
                  </a:lnTo>
                  <a:close/>
                </a:path>
              </a:pathLst>
            </a:custGeom>
            <a:solidFill>
              <a:schemeClr val="accent1">
                <a:alpha val="100000"/>
              </a:schemeClr>
            </a:solidFill>
          </p:spPr>
        </p:sp>
        <p:sp>
          <p:nvSpPr>
            <p:cNvPr id="19" name="Freeform 19"/>
            <p:cNvSpPr/>
            <p:nvPr/>
          </p:nvSpPr>
          <p:spPr>
            <a:xfrm>
              <a:off x="3564454" y="2751018"/>
              <a:ext cx="296432" cy="326720"/>
            </a:xfrm>
            <a:custGeom>
              <a:avLst/>
              <a:gdLst/>
              <a:ahLst/>
              <a:cxnLst/>
              <a:rect l="l" t="t" r="r" b="b"/>
              <a:pathLst>
                <a:path w="94" h="105">
                  <a:moveTo>
                    <a:pt x="70" y="0"/>
                  </a:moveTo>
                  <a:cubicBezTo>
                    <a:pt x="63" y="9"/>
                    <a:pt x="63" y="9"/>
                    <a:pt x="63" y="9"/>
                  </a:cubicBezTo>
                  <a:cubicBezTo>
                    <a:pt x="21" y="30"/>
                    <a:pt x="21" y="30"/>
                    <a:pt x="21" y="30"/>
                  </a:cubicBezTo>
                  <a:cubicBezTo>
                    <a:pt x="20" y="30"/>
                    <a:pt x="14" y="33"/>
                    <a:pt x="12" y="37"/>
                  </a:cubicBezTo>
                  <a:cubicBezTo>
                    <a:pt x="10" y="40"/>
                    <a:pt x="2" y="67"/>
                    <a:pt x="1" y="70"/>
                  </a:cubicBezTo>
                  <a:cubicBezTo>
                    <a:pt x="0" y="71"/>
                    <a:pt x="0" y="75"/>
                    <a:pt x="0" y="77"/>
                  </a:cubicBezTo>
                  <a:cubicBezTo>
                    <a:pt x="0" y="78"/>
                    <a:pt x="2" y="93"/>
                    <a:pt x="3" y="102"/>
                  </a:cubicBezTo>
                  <a:cubicBezTo>
                    <a:pt x="3" y="103"/>
                    <a:pt x="3" y="103"/>
                    <a:pt x="3" y="103"/>
                  </a:cubicBezTo>
                  <a:cubicBezTo>
                    <a:pt x="3" y="103"/>
                    <a:pt x="3" y="103"/>
                    <a:pt x="3" y="103"/>
                  </a:cubicBezTo>
                  <a:cubicBezTo>
                    <a:pt x="3" y="103"/>
                    <a:pt x="3" y="104"/>
                    <a:pt x="4" y="105"/>
                  </a:cubicBezTo>
                  <a:cubicBezTo>
                    <a:pt x="4" y="81"/>
                    <a:pt x="4" y="81"/>
                    <a:pt x="4" y="81"/>
                  </a:cubicBezTo>
                  <a:cubicBezTo>
                    <a:pt x="20" y="81"/>
                    <a:pt x="20" y="81"/>
                    <a:pt x="20" y="81"/>
                  </a:cubicBezTo>
                  <a:cubicBezTo>
                    <a:pt x="20" y="75"/>
                    <a:pt x="20" y="75"/>
                    <a:pt x="20" y="75"/>
                  </a:cubicBezTo>
                  <a:cubicBezTo>
                    <a:pt x="30" y="58"/>
                    <a:pt x="30" y="58"/>
                    <a:pt x="30" y="58"/>
                  </a:cubicBezTo>
                  <a:cubicBezTo>
                    <a:pt x="32" y="59"/>
                    <a:pt x="37" y="61"/>
                    <a:pt x="40" y="62"/>
                  </a:cubicBezTo>
                  <a:cubicBezTo>
                    <a:pt x="39" y="64"/>
                    <a:pt x="37" y="68"/>
                    <a:pt x="37" y="69"/>
                  </a:cubicBezTo>
                  <a:cubicBezTo>
                    <a:pt x="36" y="71"/>
                    <a:pt x="30" y="78"/>
                    <a:pt x="27" y="83"/>
                  </a:cubicBezTo>
                  <a:cubicBezTo>
                    <a:pt x="25" y="85"/>
                    <a:pt x="24" y="90"/>
                    <a:pt x="28" y="93"/>
                  </a:cubicBezTo>
                  <a:cubicBezTo>
                    <a:pt x="29" y="94"/>
                    <a:pt x="31" y="95"/>
                    <a:pt x="33" y="95"/>
                  </a:cubicBezTo>
                  <a:cubicBezTo>
                    <a:pt x="37" y="95"/>
                    <a:pt x="41" y="92"/>
                    <a:pt x="41" y="92"/>
                  </a:cubicBezTo>
                  <a:cubicBezTo>
                    <a:pt x="41" y="92"/>
                    <a:pt x="41" y="92"/>
                    <a:pt x="41" y="92"/>
                  </a:cubicBezTo>
                  <a:cubicBezTo>
                    <a:pt x="41" y="92"/>
                    <a:pt x="41" y="92"/>
                    <a:pt x="41" y="92"/>
                  </a:cubicBezTo>
                  <a:cubicBezTo>
                    <a:pt x="41" y="91"/>
                    <a:pt x="56" y="74"/>
                    <a:pt x="63" y="71"/>
                  </a:cubicBezTo>
                  <a:cubicBezTo>
                    <a:pt x="69" y="68"/>
                    <a:pt x="87" y="54"/>
                    <a:pt x="87" y="36"/>
                  </a:cubicBezTo>
                  <a:cubicBezTo>
                    <a:pt x="94" y="26"/>
                    <a:pt x="94" y="26"/>
                    <a:pt x="94" y="26"/>
                  </a:cubicBezTo>
                  <a:lnTo>
                    <a:pt x="70" y="0"/>
                  </a:lnTo>
                  <a:close/>
                </a:path>
              </a:pathLst>
            </a:custGeom>
            <a:solidFill>
              <a:schemeClr val="accent1">
                <a:alpha val="100000"/>
              </a:schemeClr>
            </a:solidFill>
          </p:spPr>
        </p:sp>
        <p:sp>
          <p:nvSpPr>
            <p:cNvPr id="20" name="Freeform 20"/>
            <p:cNvSpPr/>
            <p:nvPr/>
          </p:nvSpPr>
          <p:spPr>
            <a:xfrm>
              <a:off x="3390861" y="3012170"/>
              <a:ext cx="467288" cy="345102"/>
            </a:xfrm>
            <a:custGeom>
              <a:avLst/>
              <a:gdLst/>
              <a:ahLst/>
              <a:cxnLst/>
              <a:rect l="l" t="t" r="r" b="b"/>
              <a:pathLst>
                <a:path w="148" h="111">
                  <a:moveTo>
                    <a:pt x="124" y="49"/>
                  </a:moveTo>
                  <a:cubicBezTo>
                    <a:pt x="124" y="104"/>
                    <a:pt x="124" y="104"/>
                    <a:pt x="124" y="104"/>
                  </a:cubicBezTo>
                  <a:cubicBezTo>
                    <a:pt x="117" y="104"/>
                    <a:pt x="117" y="104"/>
                    <a:pt x="117" y="104"/>
                  </a:cubicBezTo>
                  <a:cubicBezTo>
                    <a:pt x="117" y="29"/>
                    <a:pt x="117" y="29"/>
                    <a:pt x="117" y="29"/>
                  </a:cubicBezTo>
                  <a:cubicBezTo>
                    <a:pt x="93" y="29"/>
                    <a:pt x="93" y="29"/>
                    <a:pt x="93" y="29"/>
                  </a:cubicBezTo>
                  <a:cubicBezTo>
                    <a:pt x="93" y="104"/>
                    <a:pt x="93" y="104"/>
                    <a:pt x="93" y="104"/>
                  </a:cubicBezTo>
                  <a:cubicBezTo>
                    <a:pt x="86" y="104"/>
                    <a:pt x="86" y="104"/>
                    <a:pt x="86" y="104"/>
                  </a:cubicBezTo>
                  <a:cubicBezTo>
                    <a:pt x="86" y="14"/>
                    <a:pt x="86" y="14"/>
                    <a:pt x="86" y="14"/>
                  </a:cubicBezTo>
                  <a:cubicBezTo>
                    <a:pt x="83" y="13"/>
                    <a:pt x="81" y="12"/>
                    <a:pt x="80" y="10"/>
                  </a:cubicBezTo>
                  <a:cubicBezTo>
                    <a:pt x="77" y="7"/>
                    <a:pt x="77" y="3"/>
                    <a:pt x="78" y="0"/>
                  </a:cubicBezTo>
                  <a:cubicBezTo>
                    <a:pt x="62" y="0"/>
                    <a:pt x="62" y="0"/>
                    <a:pt x="62" y="0"/>
                  </a:cubicBezTo>
                  <a:cubicBezTo>
                    <a:pt x="62" y="104"/>
                    <a:pt x="62" y="104"/>
                    <a:pt x="62" y="104"/>
                  </a:cubicBezTo>
                  <a:cubicBezTo>
                    <a:pt x="55" y="104"/>
                    <a:pt x="55" y="104"/>
                    <a:pt x="55" y="104"/>
                  </a:cubicBezTo>
                  <a:cubicBezTo>
                    <a:pt x="55" y="36"/>
                    <a:pt x="55" y="36"/>
                    <a:pt x="55" y="36"/>
                  </a:cubicBezTo>
                  <a:cubicBezTo>
                    <a:pt x="31" y="36"/>
                    <a:pt x="31" y="36"/>
                    <a:pt x="31" y="36"/>
                  </a:cubicBezTo>
                  <a:cubicBezTo>
                    <a:pt x="31" y="104"/>
                    <a:pt x="31" y="104"/>
                    <a:pt x="31" y="104"/>
                  </a:cubicBezTo>
                  <a:cubicBezTo>
                    <a:pt x="24" y="104"/>
                    <a:pt x="24" y="104"/>
                    <a:pt x="24" y="104"/>
                  </a:cubicBezTo>
                  <a:cubicBezTo>
                    <a:pt x="24" y="66"/>
                    <a:pt x="24" y="66"/>
                    <a:pt x="24" y="66"/>
                  </a:cubicBezTo>
                  <a:cubicBezTo>
                    <a:pt x="0" y="66"/>
                    <a:pt x="0" y="66"/>
                    <a:pt x="0" y="66"/>
                  </a:cubicBezTo>
                  <a:cubicBezTo>
                    <a:pt x="0" y="104"/>
                    <a:pt x="0" y="104"/>
                    <a:pt x="0" y="104"/>
                  </a:cubicBezTo>
                  <a:cubicBezTo>
                    <a:pt x="0" y="111"/>
                    <a:pt x="0" y="111"/>
                    <a:pt x="0" y="111"/>
                  </a:cubicBezTo>
                  <a:cubicBezTo>
                    <a:pt x="148" y="111"/>
                    <a:pt x="148" y="111"/>
                    <a:pt x="148" y="111"/>
                  </a:cubicBezTo>
                  <a:cubicBezTo>
                    <a:pt x="148" y="104"/>
                    <a:pt x="148" y="104"/>
                    <a:pt x="148" y="104"/>
                  </a:cubicBezTo>
                  <a:cubicBezTo>
                    <a:pt x="148" y="49"/>
                    <a:pt x="148" y="49"/>
                    <a:pt x="148" y="49"/>
                  </a:cubicBezTo>
                  <a:lnTo>
                    <a:pt x="124" y="49"/>
                  </a:lnTo>
                  <a:close/>
                </a:path>
              </a:pathLst>
            </a:custGeom>
            <a:solidFill>
              <a:schemeClr val="accent1">
                <a:alpha val="100000"/>
              </a:schemeClr>
            </a:solidFill>
          </p:spPr>
        </p:sp>
      </p:grpSp>
      <p:grpSp>
        <p:nvGrpSpPr>
          <p:cNvPr id="21" name="Group 21"/>
          <p:cNvGrpSpPr/>
          <p:nvPr/>
        </p:nvGrpSpPr>
        <p:grpSpPr>
          <a:xfrm>
            <a:off x="454963" y="93878"/>
            <a:ext cx="10641129" cy="914400"/>
            <a:chOff x="454963" y="93878"/>
            <a:chExt cx="10641129" cy="914400"/>
          </a:xfrm>
        </p:grpSpPr>
        <p:sp>
          <p:nvSpPr>
            <p:cNvPr id="22" name="AutoShape 22"/>
            <p:cNvSpPr/>
            <p:nvPr/>
          </p:nvSpPr>
          <p:spPr>
            <a:xfrm>
              <a:off x="454963" y="331168"/>
              <a:ext cx="84147" cy="84147"/>
            </a:xfrm>
            <a:prstGeom prst="ellipse">
              <a:avLst/>
            </a:prstGeom>
            <a:solidFill>
              <a:schemeClr val="accent1">
                <a:alpha val="100000"/>
              </a:schemeClr>
            </a:solidFill>
          </p:spPr>
        </p:sp>
        <p:sp>
          <p:nvSpPr>
            <p:cNvPr id="23" name="AutoShape 23"/>
            <p:cNvSpPr/>
            <p:nvPr/>
          </p:nvSpPr>
          <p:spPr>
            <a:xfrm>
              <a:off x="575049" y="337743"/>
              <a:ext cx="78137" cy="78137"/>
            </a:xfrm>
            <a:prstGeom prst="ellipse">
              <a:avLst/>
            </a:prstGeom>
            <a:solidFill>
              <a:schemeClr val="accent1">
                <a:alpha val="80000"/>
              </a:schemeClr>
            </a:solidFill>
          </p:spPr>
        </p:sp>
        <p:sp>
          <p:nvSpPr>
            <p:cNvPr id="24" name="AutoShape 24"/>
            <p:cNvSpPr/>
            <p:nvPr/>
          </p:nvSpPr>
          <p:spPr>
            <a:xfrm>
              <a:off x="689125" y="339460"/>
              <a:ext cx="74704" cy="74704"/>
            </a:xfrm>
            <a:prstGeom prst="ellipse">
              <a:avLst/>
            </a:prstGeom>
            <a:solidFill>
              <a:schemeClr val="accent1">
                <a:alpha val="60000"/>
              </a:schemeClr>
            </a:solidFill>
          </p:spPr>
        </p:sp>
        <p:sp>
          <p:nvSpPr>
            <p:cNvPr id="25" name="AutoShape 25"/>
            <p:cNvSpPr/>
            <p:nvPr/>
          </p:nvSpPr>
          <p:spPr>
            <a:xfrm>
              <a:off x="799768" y="348430"/>
              <a:ext cx="69238" cy="69238"/>
            </a:xfrm>
            <a:prstGeom prst="ellipse">
              <a:avLst/>
            </a:prstGeom>
            <a:solidFill>
              <a:schemeClr val="accent1">
                <a:alpha val="40000"/>
              </a:schemeClr>
            </a:solidFill>
          </p:spPr>
        </p:sp>
        <p:sp>
          <p:nvSpPr>
            <p:cNvPr id="26" name="AutoShape 26"/>
            <p:cNvSpPr/>
            <p:nvPr/>
          </p:nvSpPr>
          <p:spPr>
            <a:xfrm>
              <a:off x="904945" y="344297"/>
              <a:ext cx="65594" cy="65594"/>
            </a:xfrm>
            <a:prstGeom prst="ellipse">
              <a:avLst/>
            </a:prstGeom>
            <a:solidFill>
              <a:schemeClr val="accent1">
                <a:alpha val="20000"/>
              </a:schemeClr>
            </a:solidFill>
          </p:spPr>
        </p:sp>
        <p:sp>
          <p:nvSpPr>
            <p:cNvPr id="27" name="AutoShape 27"/>
            <p:cNvSpPr/>
            <p:nvPr/>
          </p:nvSpPr>
          <p:spPr>
            <a:xfrm>
              <a:off x="454963" y="448942"/>
              <a:ext cx="84147" cy="84147"/>
            </a:xfrm>
            <a:prstGeom prst="ellipse">
              <a:avLst/>
            </a:prstGeom>
            <a:solidFill>
              <a:schemeClr val="accent1">
                <a:alpha val="100000"/>
              </a:schemeClr>
            </a:solidFill>
          </p:spPr>
        </p:sp>
        <p:sp>
          <p:nvSpPr>
            <p:cNvPr id="28" name="AutoShape 28"/>
            <p:cNvSpPr/>
            <p:nvPr/>
          </p:nvSpPr>
          <p:spPr>
            <a:xfrm>
              <a:off x="575049" y="455517"/>
              <a:ext cx="78137" cy="78137"/>
            </a:xfrm>
            <a:prstGeom prst="ellipse">
              <a:avLst/>
            </a:prstGeom>
            <a:solidFill>
              <a:schemeClr val="accent1">
                <a:alpha val="80000"/>
              </a:schemeClr>
            </a:solidFill>
          </p:spPr>
        </p:sp>
        <p:sp>
          <p:nvSpPr>
            <p:cNvPr id="29" name="AutoShape 29"/>
            <p:cNvSpPr/>
            <p:nvPr/>
          </p:nvSpPr>
          <p:spPr>
            <a:xfrm>
              <a:off x="689125" y="457233"/>
              <a:ext cx="74704" cy="74704"/>
            </a:xfrm>
            <a:prstGeom prst="ellipse">
              <a:avLst/>
            </a:prstGeom>
            <a:solidFill>
              <a:schemeClr val="accent1">
                <a:alpha val="60000"/>
              </a:schemeClr>
            </a:solidFill>
          </p:spPr>
        </p:sp>
        <p:sp>
          <p:nvSpPr>
            <p:cNvPr id="30" name="AutoShape 30"/>
            <p:cNvSpPr/>
            <p:nvPr/>
          </p:nvSpPr>
          <p:spPr>
            <a:xfrm>
              <a:off x="799768" y="466203"/>
              <a:ext cx="69238" cy="69238"/>
            </a:xfrm>
            <a:prstGeom prst="ellipse">
              <a:avLst/>
            </a:prstGeom>
            <a:solidFill>
              <a:schemeClr val="accent1">
                <a:alpha val="40000"/>
              </a:schemeClr>
            </a:solidFill>
          </p:spPr>
        </p:sp>
        <p:sp>
          <p:nvSpPr>
            <p:cNvPr id="31" name="AutoShape 31"/>
            <p:cNvSpPr/>
            <p:nvPr/>
          </p:nvSpPr>
          <p:spPr>
            <a:xfrm>
              <a:off x="904945" y="462070"/>
              <a:ext cx="65594" cy="65594"/>
            </a:xfrm>
            <a:prstGeom prst="ellipse">
              <a:avLst/>
            </a:prstGeom>
            <a:solidFill>
              <a:schemeClr val="accent1">
                <a:alpha val="20000"/>
              </a:schemeClr>
            </a:solidFill>
          </p:spPr>
        </p:sp>
        <p:sp>
          <p:nvSpPr>
            <p:cNvPr id="32" name="AutoShape 32"/>
            <p:cNvSpPr/>
            <p:nvPr/>
          </p:nvSpPr>
          <p:spPr>
            <a:xfrm>
              <a:off x="454963" y="566715"/>
              <a:ext cx="84147" cy="84147"/>
            </a:xfrm>
            <a:prstGeom prst="ellipse">
              <a:avLst/>
            </a:prstGeom>
            <a:solidFill>
              <a:schemeClr val="accent1">
                <a:alpha val="100000"/>
              </a:schemeClr>
            </a:solidFill>
          </p:spPr>
        </p:sp>
        <p:sp>
          <p:nvSpPr>
            <p:cNvPr id="33" name="AutoShape 33"/>
            <p:cNvSpPr/>
            <p:nvPr/>
          </p:nvSpPr>
          <p:spPr>
            <a:xfrm>
              <a:off x="575049" y="573291"/>
              <a:ext cx="78137" cy="78137"/>
            </a:xfrm>
            <a:prstGeom prst="ellipse">
              <a:avLst/>
            </a:prstGeom>
            <a:solidFill>
              <a:schemeClr val="accent1">
                <a:alpha val="80000"/>
              </a:schemeClr>
            </a:solidFill>
          </p:spPr>
        </p:sp>
        <p:sp>
          <p:nvSpPr>
            <p:cNvPr id="34" name="AutoShape 34"/>
            <p:cNvSpPr/>
            <p:nvPr/>
          </p:nvSpPr>
          <p:spPr>
            <a:xfrm>
              <a:off x="689125" y="575007"/>
              <a:ext cx="74704" cy="74704"/>
            </a:xfrm>
            <a:prstGeom prst="ellipse">
              <a:avLst/>
            </a:prstGeom>
            <a:solidFill>
              <a:schemeClr val="accent1">
                <a:alpha val="60000"/>
              </a:schemeClr>
            </a:solidFill>
          </p:spPr>
        </p:sp>
        <p:sp>
          <p:nvSpPr>
            <p:cNvPr id="35" name="AutoShape 35"/>
            <p:cNvSpPr/>
            <p:nvPr/>
          </p:nvSpPr>
          <p:spPr>
            <a:xfrm>
              <a:off x="799768" y="583977"/>
              <a:ext cx="69238" cy="69238"/>
            </a:xfrm>
            <a:prstGeom prst="ellipse">
              <a:avLst/>
            </a:prstGeom>
            <a:solidFill>
              <a:schemeClr val="accent1">
                <a:alpha val="40000"/>
              </a:schemeClr>
            </a:solidFill>
          </p:spPr>
        </p:sp>
        <p:sp>
          <p:nvSpPr>
            <p:cNvPr id="36" name="AutoShape 36"/>
            <p:cNvSpPr/>
            <p:nvPr/>
          </p:nvSpPr>
          <p:spPr>
            <a:xfrm>
              <a:off x="904945" y="579844"/>
              <a:ext cx="65594" cy="65594"/>
            </a:xfrm>
            <a:prstGeom prst="ellipse">
              <a:avLst/>
            </a:prstGeom>
            <a:solidFill>
              <a:schemeClr val="accent1">
                <a:alpha val="20000"/>
              </a:schemeClr>
            </a:solidFill>
          </p:spPr>
        </p:sp>
        <p:sp>
          <p:nvSpPr>
            <p:cNvPr id="37" name="AutoShape 37"/>
            <p:cNvSpPr/>
            <p:nvPr/>
          </p:nvSpPr>
          <p:spPr>
            <a:xfrm>
              <a:off x="454963" y="684489"/>
              <a:ext cx="84147" cy="84147"/>
            </a:xfrm>
            <a:prstGeom prst="ellipse">
              <a:avLst/>
            </a:prstGeom>
            <a:solidFill>
              <a:schemeClr val="accent1">
                <a:alpha val="100000"/>
              </a:schemeClr>
            </a:solidFill>
          </p:spPr>
        </p:sp>
        <p:sp>
          <p:nvSpPr>
            <p:cNvPr id="38" name="AutoShape 38"/>
            <p:cNvSpPr/>
            <p:nvPr/>
          </p:nvSpPr>
          <p:spPr>
            <a:xfrm>
              <a:off x="575049" y="691064"/>
              <a:ext cx="78137" cy="78137"/>
            </a:xfrm>
            <a:prstGeom prst="ellipse">
              <a:avLst/>
            </a:prstGeom>
            <a:solidFill>
              <a:schemeClr val="accent1">
                <a:alpha val="80000"/>
              </a:schemeClr>
            </a:solidFill>
          </p:spPr>
        </p:sp>
        <p:sp>
          <p:nvSpPr>
            <p:cNvPr id="39" name="AutoShape 39"/>
            <p:cNvSpPr/>
            <p:nvPr/>
          </p:nvSpPr>
          <p:spPr>
            <a:xfrm>
              <a:off x="689125" y="692781"/>
              <a:ext cx="74704" cy="74704"/>
            </a:xfrm>
            <a:prstGeom prst="ellipse">
              <a:avLst/>
            </a:prstGeom>
            <a:solidFill>
              <a:schemeClr val="accent1">
                <a:alpha val="60000"/>
              </a:schemeClr>
            </a:solidFill>
          </p:spPr>
        </p:sp>
        <p:sp>
          <p:nvSpPr>
            <p:cNvPr id="40" name="AutoShape 40"/>
            <p:cNvSpPr/>
            <p:nvPr/>
          </p:nvSpPr>
          <p:spPr>
            <a:xfrm>
              <a:off x="799768" y="701751"/>
              <a:ext cx="69238" cy="69238"/>
            </a:xfrm>
            <a:prstGeom prst="ellipse">
              <a:avLst/>
            </a:prstGeom>
            <a:solidFill>
              <a:schemeClr val="accent1">
                <a:alpha val="40000"/>
              </a:schemeClr>
            </a:solidFill>
          </p:spPr>
        </p:sp>
        <p:sp>
          <p:nvSpPr>
            <p:cNvPr id="41" name="AutoShape 41"/>
            <p:cNvSpPr/>
            <p:nvPr/>
          </p:nvSpPr>
          <p:spPr>
            <a:xfrm>
              <a:off x="904945" y="697618"/>
              <a:ext cx="65594" cy="65594"/>
            </a:xfrm>
            <a:prstGeom prst="ellipse">
              <a:avLst/>
            </a:prstGeom>
            <a:solidFill>
              <a:schemeClr val="accent1">
                <a:alpha val="20000"/>
              </a:schemeClr>
            </a:solidFill>
          </p:spPr>
        </p:sp>
        <p:sp>
          <p:nvSpPr>
            <p:cNvPr id="42" name="TextBox 4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商品分类模块</a:t>
              </a:r>
            </a:p>
          </p:txBody>
        </p:sp>
      </p:grpSp>
      <p:sp>
        <p:nvSpPr>
          <p:cNvPr id="43" name="TextBox 43"/>
          <p:cNvSpPr txBox="1"/>
          <p:nvPr/>
        </p:nvSpPr>
        <p:spPr>
          <a:xfrm>
            <a:off x="7809821" y="1823726"/>
            <a:ext cx="3286271" cy="1875094"/>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为了便于用户对系统商品的浏览，系统将商品划分为不同的类别。</a:t>
            </a:r>
          </a:p>
        </p:txBody>
      </p:sp>
      <p:sp>
        <p:nvSpPr>
          <p:cNvPr id="44" name="TextBox 44"/>
          <p:cNvSpPr txBox="1"/>
          <p:nvPr/>
        </p:nvSpPr>
        <p:spPr>
          <a:xfrm>
            <a:off x="7809821" y="4249198"/>
            <a:ext cx="3286271" cy="1875094"/>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不同种类的商品在类别中可以方便地找到，从而使用户能够迅速找到自己需要的商品。</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mt="70000"/>
          </a:blip>
          <a:srcRect/>
          <a:stretch>
            <a:fillRect/>
          </a:stretch>
        </p:blipFill>
        <p:spPr>
          <a:xfrm>
            <a:off x="939482" y="1415327"/>
            <a:ext cx="4843295" cy="4843295"/>
          </a:xfrm>
          <a:prstGeom prst="roundRect">
            <a:avLst/>
          </a:prstGeom>
        </p:spPr>
      </p:pic>
      <p:sp>
        <p:nvSpPr>
          <p:cNvPr id="3" name="TextBox 3"/>
          <p:cNvSpPr txBox="1"/>
          <p:nvPr/>
        </p:nvSpPr>
        <p:spPr>
          <a:xfrm>
            <a:off x="6261748" y="1415327"/>
            <a:ext cx="4760228" cy="152400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为了方便系统的升级和维护，我们建立了专用的商品管理模块。</a:t>
            </a:r>
          </a:p>
        </p:txBody>
      </p:sp>
      <p:sp>
        <p:nvSpPr>
          <p:cNvPr id="4" name="TextBox 4"/>
          <p:cNvSpPr txBox="1"/>
          <p:nvPr/>
        </p:nvSpPr>
        <p:spPr>
          <a:xfrm>
            <a:off x="6261748" y="3711304"/>
            <a:ext cx="4760228" cy="152400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模块具备添加、删除和修改商品的功能，能够满足系统不断更新需求。</a:t>
            </a:r>
          </a:p>
        </p:txBody>
      </p:sp>
      <p:grpSp>
        <p:nvGrpSpPr>
          <p:cNvPr id="5" name="Group 5"/>
          <p:cNvGrpSpPr/>
          <p:nvPr/>
        </p:nvGrpSpPr>
        <p:grpSpPr>
          <a:xfrm>
            <a:off x="454963" y="93878"/>
            <a:ext cx="10641129" cy="914400"/>
            <a:chOff x="454963" y="93878"/>
            <a:chExt cx="10641129" cy="914400"/>
          </a:xfrm>
        </p:grpSpPr>
        <p:sp>
          <p:nvSpPr>
            <p:cNvPr id="6" name="AutoShape 6"/>
            <p:cNvSpPr/>
            <p:nvPr/>
          </p:nvSpPr>
          <p:spPr>
            <a:xfrm>
              <a:off x="454963" y="331168"/>
              <a:ext cx="84147" cy="84147"/>
            </a:xfrm>
            <a:prstGeom prst="ellipse">
              <a:avLst/>
            </a:prstGeom>
            <a:solidFill>
              <a:schemeClr val="accent1">
                <a:alpha val="100000"/>
              </a:schemeClr>
            </a:solidFill>
          </p:spPr>
        </p:sp>
        <p:sp>
          <p:nvSpPr>
            <p:cNvPr id="7" name="AutoShape 7"/>
            <p:cNvSpPr/>
            <p:nvPr/>
          </p:nvSpPr>
          <p:spPr>
            <a:xfrm>
              <a:off x="575049" y="337743"/>
              <a:ext cx="78137" cy="78137"/>
            </a:xfrm>
            <a:prstGeom prst="ellipse">
              <a:avLst/>
            </a:prstGeom>
            <a:solidFill>
              <a:schemeClr val="accent1">
                <a:alpha val="80000"/>
              </a:schemeClr>
            </a:solidFill>
          </p:spPr>
        </p:sp>
        <p:sp>
          <p:nvSpPr>
            <p:cNvPr id="8" name="AutoShape 8"/>
            <p:cNvSpPr/>
            <p:nvPr/>
          </p:nvSpPr>
          <p:spPr>
            <a:xfrm>
              <a:off x="689125" y="339460"/>
              <a:ext cx="74704" cy="74704"/>
            </a:xfrm>
            <a:prstGeom prst="ellipse">
              <a:avLst/>
            </a:prstGeom>
            <a:solidFill>
              <a:schemeClr val="accent1">
                <a:alpha val="60000"/>
              </a:schemeClr>
            </a:solidFill>
          </p:spPr>
        </p:sp>
        <p:sp>
          <p:nvSpPr>
            <p:cNvPr id="9" name="AutoShape 9"/>
            <p:cNvSpPr/>
            <p:nvPr/>
          </p:nvSpPr>
          <p:spPr>
            <a:xfrm>
              <a:off x="799768" y="348430"/>
              <a:ext cx="69238" cy="69238"/>
            </a:xfrm>
            <a:prstGeom prst="ellipse">
              <a:avLst/>
            </a:prstGeom>
            <a:solidFill>
              <a:schemeClr val="accent1">
                <a:alpha val="40000"/>
              </a:schemeClr>
            </a:solidFill>
          </p:spPr>
        </p:sp>
        <p:sp>
          <p:nvSpPr>
            <p:cNvPr id="10" name="AutoShape 10"/>
            <p:cNvSpPr/>
            <p:nvPr/>
          </p:nvSpPr>
          <p:spPr>
            <a:xfrm>
              <a:off x="904945" y="344297"/>
              <a:ext cx="65594" cy="65594"/>
            </a:xfrm>
            <a:prstGeom prst="ellipse">
              <a:avLst/>
            </a:prstGeom>
            <a:solidFill>
              <a:schemeClr val="accent1">
                <a:alpha val="20000"/>
              </a:schemeClr>
            </a:solidFill>
          </p:spPr>
        </p:sp>
        <p:sp>
          <p:nvSpPr>
            <p:cNvPr id="11" name="AutoShape 11"/>
            <p:cNvSpPr/>
            <p:nvPr/>
          </p:nvSpPr>
          <p:spPr>
            <a:xfrm>
              <a:off x="454963" y="448942"/>
              <a:ext cx="84147" cy="84147"/>
            </a:xfrm>
            <a:prstGeom prst="ellipse">
              <a:avLst/>
            </a:prstGeom>
            <a:solidFill>
              <a:schemeClr val="accent1">
                <a:alpha val="100000"/>
              </a:schemeClr>
            </a:solidFill>
          </p:spPr>
        </p:sp>
        <p:sp>
          <p:nvSpPr>
            <p:cNvPr id="12" name="AutoShape 12"/>
            <p:cNvSpPr/>
            <p:nvPr/>
          </p:nvSpPr>
          <p:spPr>
            <a:xfrm>
              <a:off x="575049" y="455517"/>
              <a:ext cx="78137" cy="78137"/>
            </a:xfrm>
            <a:prstGeom prst="ellipse">
              <a:avLst/>
            </a:prstGeom>
            <a:solidFill>
              <a:schemeClr val="accent1">
                <a:alpha val="80000"/>
              </a:schemeClr>
            </a:solidFill>
          </p:spPr>
        </p:sp>
        <p:sp>
          <p:nvSpPr>
            <p:cNvPr id="13" name="AutoShape 13"/>
            <p:cNvSpPr/>
            <p:nvPr/>
          </p:nvSpPr>
          <p:spPr>
            <a:xfrm>
              <a:off x="689125" y="457233"/>
              <a:ext cx="74704" cy="74704"/>
            </a:xfrm>
            <a:prstGeom prst="ellipse">
              <a:avLst/>
            </a:prstGeom>
            <a:solidFill>
              <a:schemeClr val="accent1">
                <a:alpha val="60000"/>
              </a:schemeClr>
            </a:solidFill>
          </p:spPr>
        </p:sp>
        <p:sp>
          <p:nvSpPr>
            <p:cNvPr id="14" name="AutoShape 14"/>
            <p:cNvSpPr/>
            <p:nvPr/>
          </p:nvSpPr>
          <p:spPr>
            <a:xfrm>
              <a:off x="799768" y="466203"/>
              <a:ext cx="69238" cy="69238"/>
            </a:xfrm>
            <a:prstGeom prst="ellipse">
              <a:avLst/>
            </a:prstGeom>
            <a:solidFill>
              <a:schemeClr val="accent1">
                <a:alpha val="40000"/>
              </a:schemeClr>
            </a:solidFill>
          </p:spPr>
        </p:sp>
        <p:sp>
          <p:nvSpPr>
            <p:cNvPr id="15" name="AutoShape 15"/>
            <p:cNvSpPr/>
            <p:nvPr/>
          </p:nvSpPr>
          <p:spPr>
            <a:xfrm>
              <a:off x="904945" y="462070"/>
              <a:ext cx="65594" cy="65594"/>
            </a:xfrm>
            <a:prstGeom prst="ellipse">
              <a:avLst/>
            </a:prstGeom>
            <a:solidFill>
              <a:schemeClr val="accent1">
                <a:alpha val="20000"/>
              </a:schemeClr>
            </a:solidFill>
          </p:spPr>
        </p:sp>
        <p:sp>
          <p:nvSpPr>
            <p:cNvPr id="16" name="AutoShape 16"/>
            <p:cNvSpPr/>
            <p:nvPr/>
          </p:nvSpPr>
          <p:spPr>
            <a:xfrm>
              <a:off x="454963" y="566715"/>
              <a:ext cx="84147" cy="84147"/>
            </a:xfrm>
            <a:prstGeom prst="ellipse">
              <a:avLst/>
            </a:prstGeom>
            <a:solidFill>
              <a:schemeClr val="accent1">
                <a:alpha val="100000"/>
              </a:schemeClr>
            </a:solidFill>
          </p:spPr>
        </p:sp>
        <p:sp>
          <p:nvSpPr>
            <p:cNvPr id="17" name="AutoShape 17"/>
            <p:cNvSpPr/>
            <p:nvPr/>
          </p:nvSpPr>
          <p:spPr>
            <a:xfrm>
              <a:off x="575049" y="573291"/>
              <a:ext cx="78137" cy="78137"/>
            </a:xfrm>
            <a:prstGeom prst="ellipse">
              <a:avLst/>
            </a:prstGeom>
            <a:solidFill>
              <a:schemeClr val="accent1">
                <a:alpha val="80000"/>
              </a:schemeClr>
            </a:solidFill>
          </p:spPr>
        </p:sp>
        <p:sp>
          <p:nvSpPr>
            <p:cNvPr id="18" name="AutoShape 18"/>
            <p:cNvSpPr/>
            <p:nvPr/>
          </p:nvSpPr>
          <p:spPr>
            <a:xfrm>
              <a:off x="689125" y="575007"/>
              <a:ext cx="74704" cy="74704"/>
            </a:xfrm>
            <a:prstGeom prst="ellipse">
              <a:avLst/>
            </a:prstGeom>
            <a:solidFill>
              <a:schemeClr val="accent1">
                <a:alpha val="60000"/>
              </a:schemeClr>
            </a:solidFill>
          </p:spPr>
        </p:sp>
        <p:sp>
          <p:nvSpPr>
            <p:cNvPr id="19" name="AutoShape 19"/>
            <p:cNvSpPr/>
            <p:nvPr/>
          </p:nvSpPr>
          <p:spPr>
            <a:xfrm>
              <a:off x="799768" y="583977"/>
              <a:ext cx="69238" cy="69238"/>
            </a:xfrm>
            <a:prstGeom prst="ellipse">
              <a:avLst/>
            </a:prstGeom>
            <a:solidFill>
              <a:schemeClr val="accent1">
                <a:alpha val="40000"/>
              </a:schemeClr>
            </a:solidFill>
          </p:spPr>
        </p:sp>
        <p:sp>
          <p:nvSpPr>
            <p:cNvPr id="20" name="AutoShape 20"/>
            <p:cNvSpPr/>
            <p:nvPr/>
          </p:nvSpPr>
          <p:spPr>
            <a:xfrm>
              <a:off x="904945" y="579844"/>
              <a:ext cx="65594" cy="65594"/>
            </a:xfrm>
            <a:prstGeom prst="ellipse">
              <a:avLst/>
            </a:prstGeom>
            <a:solidFill>
              <a:schemeClr val="accent1">
                <a:alpha val="20000"/>
              </a:schemeClr>
            </a:solidFill>
          </p:spPr>
        </p:sp>
        <p:sp>
          <p:nvSpPr>
            <p:cNvPr id="21" name="AutoShape 21"/>
            <p:cNvSpPr/>
            <p:nvPr/>
          </p:nvSpPr>
          <p:spPr>
            <a:xfrm>
              <a:off x="454963" y="684489"/>
              <a:ext cx="84147" cy="84147"/>
            </a:xfrm>
            <a:prstGeom prst="ellipse">
              <a:avLst/>
            </a:prstGeom>
            <a:solidFill>
              <a:schemeClr val="accent1">
                <a:alpha val="100000"/>
              </a:schemeClr>
            </a:solidFill>
          </p:spPr>
        </p:sp>
        <p:sp>
          <p:nvSpPr>
            <p:cNvPr id="22" name="AutoShape 22"/>
            <p:cNvSpPr/>
            <p:nvPr/>
          </p:nvSpPr>
          <p:spPr>
            <a:xfrm>
              <a:off x="575049" y="691064"/>
              <a:ext cx="78137" cy="78137"/>
            </a:xfrm>
            <a:prstGeom prst="ellipse">
              <a:avLst/>
            </a:prstGeom>
            <a:solidFill>
              <a:schemeClr val="accent1">
                <a:alpha val="80000"/>
              </a:schemeClr>
            </a:solidFill>
          </p:spPr>
        </p:sp>
        <p:sp>
          <p:nvSpPr>
            <p:cNvPr id="23" name="AutoShape 23"/>
            <p:cNvSpPr/>
            <p:nvPr/>
          </p:nvSpPr>
          <p:spPr>
            <a:xfrm>
              <a:off x="689125" y="692781"/>
              <a:ext cx="74704" cy="74704"/>
            </a:xfrm>
            <a:prstGeom prst="ellipse">
              <a:avLst/>
            </a:prstGeom>
            <a:solidFill>
              <a:schemeClr val="accent1">
                <a:alpha val="60000"/>
              </a:schemeClr>
            </a:solidFill>
          </p:spPr>
        </p:sp>
        <p:sp>
          <p:nvSpPr>
            <p:cNvPr id="24" name="AutoShape 24"/>
            <p:cNvSpPr/>
            <p:nvPr/>
          </p:nvSpPr>
          <p:spPr>
            <a:xfrm>
              <a:off x="799768" y="701751"/>
              <a:ext cx="69238" cy="69238"/>
            </a:xfrm>
            <a:prstGeom prst="ellipse">
              <a:avLst/>
            </a:prstGeom>
            <a:solidFill>
              <a:schemeClr val="accent1">
                <a:alpha val="40000"/>
              </a:schemeClr>
            </a:solidFill>
          </p:spPr>
        </p:sp>
        <p:sp>
          <p:nvSpPr>
            <p:cNvPr id="25" name="AutoShape 25"/>
            <p:cNvSpPr/>
            <p:nvPr/>
          </p:nvSpPr>
          <p:spPr>
            <a:xfrm>
              <a:off x="904945" y="697618"/>
              <a:ext cx="65594" cy="65594"/>
            </a:xfrm>
            <a:prstGeom prst="ellipse">
              <a:avLst/>
            </a:prstGeom>
            <a:solidFill>
              <a:schemeClr val="accent1">
                <a:alpha val="20000"/>
              </a:schemeClr>
            </a:solidFill>
          </p:spPr>
        </p:sp>
        <p:sp>
          <p:nvSpPr>
            <p:cNvPr id="26" name="TextBox 2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商品管理模块</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03</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系统架构</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4017073" y="2029682"/>
            <a:ext cx="4161759" cy="3593306"/>
            <a:chOff x="4017073" y="2029682"/>
            <a:chExt cx="4161759" cy="3593306"/>
          </a:xfrm>
        </p:grpSpPr>
        <p:sp>
          <p:nvSpPr>
            <p:cNvPr id="3" name="AutoShape 3"/>
            <p:cNvSpPr/>
            <p:nvPr/>
          </p:nvSpPr>
          <p:spPr>
            <a:xfrm>
              <a:off x="5052726" y="2029682"/>
              <a:ext cx="2084070" cy="1796605"/>
            </a:xfrm>
            <a:prstGeom prst="triangle">
              <a:avLst>
                <a:gd name="adj" fmla="val 50000"/>
              </a:avLst>
            </a:prstGeom>
            <a:solidFill>
              <a:schemeClr val="accent1">
                <a:alpha val="100000"/>
              </a:schemeClr>
            </a:solidFill>
            <a:ln w="9525">
              <a:solidFill>
                <a:schemeClr val="lt1">
                  <a:alpha val="100000"/>
                </a:schemeClr>
              </a:solidFill>
              <a:prstDash val="solid"/>
            </a:ln>
          </p:spPr>
        </p:sp>
        <p:sp>
          <p:nvSpPr>
            <p:cNvPr id="4" name="AutoShape 4"/>
            <p:cNvSpPr/>
            <p:nvPr/>
          </p:nvSpPr>
          <p:spPr>
            <a:xfrm flipV="1">
              <a:off x="5052726" y="3826383"/>
              <a:ext cx="2084070" cy="1796605"/>
            </a:xfrm>
            <a:prstGeom prst="triangle">
              <a:avLst>
                <a:gd name="adj" fmla="val 50000"/>
              </a:avLst>
            </a:prstGeom>
            <a:solidFill>
              <a:schemeClr val="accent4">
                <a:alpha val="100000"/>
              </a:schemeClr>
            </a:solidFill>
            <a:ln w="9525">
              <a:solidFill>
                <a:schemeClr val="lt1">
                  <a:alpha val="100000"/>
                </a:schemeClr>
              </a:solidFill>
              <a:prstDash val="solid"/>
            </a:ln>
          </p:spPr>
        </p:sp>
        <p:sp>
          <p:nvSpPr>
            <p:cNvPr id="5" name="AutoShape 5"/>
            <p:cNvSpPr/>
            <p:nvPr/>
          </p:nvSpPr>
          <p:spPr>
            <a:xfrm flipH="1">
              <a:off x="4017073" y="3826383"/>
              <a:ext cx="2084070" cy="1796605"/>
            </a:xfrm>
            <a:prstGeom prst="triangle">
              <a:avLst>
                <a:gd name="adj" fmla="val 50000"/>
              </a:avLst>
            </a:prstGeom>
            <a:solidFill>
              <a:schemeClr val="accent3">
                <a:alpha val="100000"/>
              </a:schemeClr>
            </a:solidFill>
            <a:ln w="9525">
              <a:solidFill>
                <a:schemeClr val="lt1">
                  <a:alpha val="100000"/>
                </a:schemeClr>
              </a:solidFill>
              <a:prstDash val="solid"/>
            </a:ln>
          </p:spPr>
        </p:sp>
        <p:sp>
          <p:nvSpPr>
            <p:cNvPr id="6" name="AutoShape 6"/>
            <p:cNvSpPr/>
            <p:nvPr/>
          </p:nvSpPr>
          <p:spPr>
            <a:xfrm flipH="1">
              <a:off x="6094762" y="3826288"/>
              <a:ext cx="2084070" cy="1796605"/>
            </a:xfrm>
            <a:prstGeom prst="triangle">
              <a:avLst>
                <a:gd name="adj" fmla="val 50000"/>
              </a:avLst>
            </a:prstGeom>
            <a:solidFill>
              <a:schemeClr val="accent2">
                <a:alpha val="100000"/>
              </a:schemeClr>
            </a:solidFill>
            <a:ln w="9525">
              <a:solidFill>
                <a:schemeClr val="lt1">
                  <a:alpha val="100000"/>
                </a:schemeClr>
              </a:solidFill>
              <a:prstDash val="solid"/>
            </a:ln>
          </p:spPr>
        </p:sp>
      </p:grpSp>
      <p:grpSp>
        <p:nvGrpSpPr>
          <p:cNvPr id="7" name="Group 7"/>
          <p:cNvGrpSpPr/>
          <p:nvPr/>
        </p:nvGrpSpPr>
        <p:grpSpPr>
          <a:xfrm>
            <a:off x="4768691" y="4711446"/>
            <a:ext cx="581882" cy="581882"/>
            <a:chOff x="4768691" y="4711446"/>
            <a:chExt cx="581882" cy="581882"/>
          </a:xfrm>
        </p:grpSpPr>
        <p:sp>
          <p:nvSpPr>
            <p:cNvPr id="8" name="Freeform 8"/>
            <p:cNvSpPr/>
            <p:nvPr/>
          </p:nvSpPr>
          <p:spPr>
            <a:xfrm>
              <a:off x="5015484" y="5009769"/>
              <a:ext cx="163925" cy="195167"/>
            </a:xfrm>
            <a:custGeom>
              <a:avLst/>
              <a:gdLst/>
              <a:ahLst/>
              <a:cxnLst/>
              <a:rect l="l" t="t" r="r" b="b"/>
              <a:pathLst>
                <a:path w="178" h="212">
                  <a:moveTo>
                    <a:pt x="20" y="92"/>
                  </a:moveTo>
                  <a:lnTo>
                    <a:pt x="20" y="92"/>
                  </a:lnTo>
                  <a:lnTo>
                    <a:pt x="26" y="100"/>
                  </a:lnTo>
                  <a:lnTo>
                    <a:pt x="30" y="104"/>
                  </a:lnTo>
                  <a:lnTo>
                    <a:pt x="36" y="106"/>
                  </a:lnTo>
                  <a:lnTo>
                    <a:pt x="36" y="106"/>
                  </a:lnTo>
                  <a:lnTo>
                    <a:pt x="40" y="104"/>
                  </a:lnTo>
                  <a:lnTo>
                    <a:pt x="48" y="102"/>
                  </a:lnTo>
                  <a:lnTo>
                    <a:pt x="56" y="98"/>
                  </a:lnTo>
                  <a:lnTo>
                    <a:pt x="64" y="96"/>
                  </a:lnTo>
                  <a:lnTo>
                    <a:pt x="64" y="96"/>
                  </a:lnTo>
                  <a:lnTo>
                    <a:pt x="70" y="98"/>
                  </a:lnTo>
                  <a:lnTo>
                    <a:pt x="74" y="100"/>
                  </a:lnTo>
                  <a:lnTo>
                    <a:pt x="80" y="108"/>
                  </a:lnTo>
                  <a:lnTo>
                    <a:pt x="80" y="108"/>
                  </a:lnTo>
                  <a:lnTo>
                    <a:pt x="82" y="114"/>
                  </a:lnTo>
                  <a:lnTo>
                    <a:pt x="84" y="122"/>
                  </a:lnTo>
                  <a:lnTo>
                    <a:pt x="84" y="140"/>
                  </a:lnTo>
                  <a:lnTo>
                    <a:pt x="84" y="140"/>
                  </a:lnTo>
                  <a:lnTo>
                    <a:pt x="84" y="166"/>
                  </a:lnTo>
                  <a:lnTo>
                    <a:pt x="86" y="180"/>
                  </a:lnTo>
                  <a:lnTo>
                    <a:pt x="88" y="190"/>
                  </a:lnTo>
                  <a:lnTo>
                    <a:pt x="88" y="190"/>
                  </a:lnTo>
                  <a:lnTo>
                    <a:pt x="102" y="202"/>
                  </a:lnTo>
                  <a:lnTo>
                    <a:pt x="110" y="208"/>
                  </a:lnTo>
                  <a:lnTo>
                    <a:pt x="118" y="212"/>
                  </a:lnTo>
                  <a:lnTo>
                    <a:pt x="118" y="212"/>
                  </a:lnTo>
                  <a:lnTo>
                    <a:pt x="124" y="210"/>
                  </a:lnTo>
                  <a:lnTo>
                    <a:pt x="128" y="204"/>
                  </a:lnTo>
                  <a:lnTo>
                    <a:pt x="140" y="194"/>
                  </a:lnTo>
                  <a:lnTo>
                    <a:pt x="140" y="194"/>
                  </a:lnTo>
                  <a:lnTo>
                    <a:pt x="144" y="188"/>
                  </a:lnTo>
                  <a:lnTo>
                    <a:pt x="148" y="178"/>
                  </a:lnTo>
                  <a:lnTo>
                    <a:pt x="152" y="168"/>
                  </a:lnTo>
                  <a:lnTo>
                    <a:pt x="154" y="160"/>
                  </a:lnTo>
                  <a:lnTo>
                    <a:pt x="154" y="128"/>
                  </a:lnTo>
                  <a:lnTo>
                    <a:pt x="154" y="128"/>
                  </a:lnTo>
                  <a:lnTo>
                    <a:pt x="154" y="124"/>
                  </a:lnTo>
                  <a:lnTo>
                    <a:pt x="158" y="118"/>
                  </a:lnTo>
                  <a:lnTo>
                    <a:pt x="168" y="108"/>
                  </a:lnTo>
                  <a:lnTo>
                    <a:pt x="168" y="108"/>
                  </a:lnTo>
                  <a:lnTo>
                    <a:pt x="172" y="102"/>
                  </a:lnTo>
                  <a:lnTo>
                    <a:pt x="176" y="96"/>
                  </a:lnTo>
                  <a:lnTo>
                    <a:pt x="178" y="88"/>
                  </a:lnTo>
                  <a:lnTo>
                    <a:pt x="178" y="82"/>
                  </a:lnTo>
                  <a:lnTo>
                    <a:pt x="178" y="82"/>
                  </a:lnTo>
                  <a:lnTo>
                    <a:pt x="176" y="80"/>
                  </a:lnTo>
                  <a:lnTo>
                    <a:pt x="172" y="80"/>
                  </a:lnTo>
                  <a:lnTo>
                    <a:pt x="166" y="80"/>
                  </a:lnTo>
                  <a:lnTo>
                    <a:pt x="160" y="80"/>
                  </a:lnTo>
                  <a:lnTo>
                    <a:pt x="160" y="80"/>
                  </a:lnTo>
                  <a:lnTo>
                    <a:pt x="156" y="76"/>
                  </a:lnTo>
                  <a:lnTo>
                    <a:pt x="152" y="70"/>
                  </a:lnTo>
                  <a:lnTo>
                    <a:pt x="148" y="54"/>
                  </a:lnTo>
                  <a:lnTo>
                    <a:pt x="148" y="54"/>
                  </a:lnTo>
                  <a:lnTo>
                    <a:pt x="144" y="46"/>
                  </a:lnTo>
                  <a:lnTo>
                    <a:pt x="140" y="40"/>
                  </a:lnTo>
                  <a:lnTo>
                    <a:pt x="136" y="32"/>
                  </a:lnTo>
                  <a:lnTo>
                    <a:pt x="128" y="28"/>
                  </a:lnTo>
                  <a:lnTo>
                    <a:pt x="128" y="28"/>
                  </a:lnTo>
                  <a:lnTo>
                    <a:pt x="122" y="26"/>
                  </a:lnTo>
                  <a:lnTo>
                    <a:pt x="116" y="26"/>
                  </a:lnTo>
                  <a:lnTo>
                    <a:pt x="110" y="26"/>
                  </a:lnTo>
                  <a:lnTo>
                    <a:pt x="104" y="24"/>
                  </a:lnTo>
                  <a:lnTo>
                    <a:pt x="104" y="24"/>
                  </a:lnTo>
                  <a:lnTo>
                    <a:pt x="88" y="14"/>
                  </a:lnTo>
                  <a:lnTo>
                    <a:pt x="72" y="6"/>
                  </a:lnTo>
                  <a:lnTo>
                    <a:pt x="72" y="6"/>
                  </a:lnTo>
                  <a:lnTo>
                    <a:pt x="56" y="4"/>
                  </a:lnTo>
                  <a:lnTo>
                    <a:pt x="48" y="4"/>
                  </a:lnTo>
                  <a:lnTo>
                    <a:pt x="40" y="2"/>
                  </a:lnTo>
                  <a:lnTo>
                    <a:pt x="40" y="2"/>
                  </a:lnTo>
                  <a:lnTo>
                    <a:pt x="38" y="0"/>
                  </a:lnTo>
                  <a:lnTo>
                    <a:pt x="34" y="0"/>
                  </a:lnTo>
                  <a:lnTo>
                    <a:pt x="26" y="4"/>
                  </a:lnTo>
                  <a:lnTo>
                    <a:pt x="18" y="8"/>
                  </a:lnTo>
                  <a:lnTo>
                    <a:pt x="18" y="8"/>
                  </a:lnTo>
                  <a:lnTo>
                    <a:pt x="4" y="34"/>
                  </a:lnTo>
                  <a:lnTo>
                    <a:pt x="4" y="34"/>
                  </a:lnTo>
                  <a:lnTo>
                    <a:pt x="2" y="40"/>
                  </a:lnTo>
                  <a:lnTo>
                    <a:pt x="0" y="50"/>
                  </a:lnTo>
                  <a:lnTo>
                    <a:pt x="0" y="60"/>
                  </a:lnTo>
                  <a:lnTo>
                    <a:pt x="2" y="68"/>
                  </a:lnTo>
                  <a:lnTo>
                    <a:pt x="2" y="68"/>
                  </a:lnTo>
                  <a:lnTo>
                    <a:pt x="4" y="76"/>
                  </a:lnTo>
                  <a:lnTo>
                    <a:pt x="12" y="84"/>
                  </a:lnTo>
                  <a:lnTo>
                    <a:pt x="20" y="92"/>
                  </a:lnTo>
                  <a:lnTo>
                    <a:pt x="20" y="92"/>
                  </a:lnTo>
                  <a:close/>
                </a:path>
              </a:pathLst>
            </a:custGeom>
            <a:solidFill>
              <a:srgbClr val="FFFDFD">
                <a:alpha val="100000"/>
              </a:srgbClr>
            </a:solidFill>
          </p:spPr>
        </p:sp>
        <p:sp>
          <p:nvSpPr>
            <p:cNvPr id="9" name="Freeform 9"/>
            <p:cNvSpPr/>
            <p:nvPr/>
          </p:nvSpPr>
          <p:spPr>
            <a:xfrm>
              <a:off x="4768691" y="4711446"/>
              <a:ext cx="581882" cy="581882"/>
            </a:xfrm>
            <a:custGeom>
              <a:avLst/>
              <a:gdLst/>
              <a:ahLst/>
              <a:cxnLst/>
              <a:rect l="l" t="t" r="r" b="b"/>
              <a:pathLst>
                <a:path w="632" h="632">
                  <a:moveTo>
                    <a:pt x="316" y="632"/>
                  </a:moveTo>
                  <a:lnTo>
                    <a:pt x="316" y="632"/>
                  </a:lnTo>
                  <a:lnTo>
                    <a:pt x="348" y="630"/>
                  </a:lnTo>
                  <a:lnTo>
                    <a:pt x="380" y="624"/>
                  </a:lnTo>
                  <a:lnTo>
                    <a:pt x="410" y="616"/>
                  </a:lnTo>
                  <a:lnTo>
                    <a:pt x="438" y="606"/>
                  </a:lnTo>
                  <a:lnTo>
                    <a:pt x="466" y="592"/>
                  </a:lnTo>
                  <a:lnTo>
                    <a:pt x="492" y="578"/>
                  </a:lnTo>
                  <a:lnTo>
                    <a:pt x="516" y="558"/>
                  </a:lnTo>
                  <a:lnTo>
                    <a:pt x="538" y="538"/>
                  </a:lnTo>
                  <a:lnTo>
                    <a:pt x="560" y="516"/>
                  </a:lnTo>
                  <a:lnTo>
                    <a:pt x="578" y="492"/>
                  </a:lnTo>
                  <a:lnTo>
                    <a:pt x="594" y="466"/>
                  </a:lnTo>
                  <a:lnTo>
                    <a:pt x="606" y="438"/>
                  </a:lnTo>
                  <a:lnTo>
                    <a:pt x="618" y="410"/>
                  </a:lnTo>
                  <a:lnTo>
                    <a:pt x="626" y="378"/>
                  </a:lnTo>
                  <a:lnTo>
                    <a:pt x="630" y="348"/>
                  </a:lnTo>
                  <a:lnTo>
                    <a:pt x="632" y="316"/>
                  </a:lnTo>
                  <a:lnTo>
                    <a:pt x="632" y="316"/>
                  </a:lnTo>
                  <a:lnTo>
                    <a:pt x="630" y="282"/>
                  </a:lnTo>
                  <a:lnTo>
                    <a:pt x="626" y="252"/>
                  </a:lnTo>
                  <a:lnTo>
                    <a:pt x="618" y="222"/>
                  </a:lnTo>
                  <a:lnTo>
                    <a:pt x="606" y="192"/>
                  </a:lnTo>
                  <a:lnTo>
                    <a:pt x="594" y="164"/>
                  </a:lnTo>
                  <a:lnTo>
                    <a:pt x="578" y="138"/>
                  </a:lnTo>
                  <a:lnTo>
                    <a:pt x="560" y="114"/>
                  </a:lnTo>
                  <a:lnTo>
                    <a:pt x="538" y="92"/>
                  </a:lnTo>
                  <a:lnTo>
                    <a:pt x="516" y="72"/>
                  </a:lnTo>
                  <a:lnTo>
                    <a:pt x="492" y="54"/>
                  </a:lnTo>
                  <a:lnTo>
                    <a:pt x="466" y="38"/>
                  </a:lnTo>
                  <a:lnTo>
                    <a:pt x="438" y="24"/>
                  </a:lnTo>
                  <a:lnTo>
                    <a:pt x="410" y="14"/>
                  </a:lnTo>
                  <a:lnTo>
                    <a:pt x="380" y="6"/>
                  </a:lnTo>
                  <a:lnTo>
                    <a:pt x="348" y="0"/>
                  </a:lnTo>
                  <a:lnTo>
                    <a:pt x="316" y="0"/>
                  </a:lnTo>
                  <a:lnTo>
                    <a:pt x="316" y="0"/>
                  </a:lnTo>
                  <a:lnTo>
                    <a:pt x="284" y="0"/>
                  </a:lnTo>
                  <a:lnTo>
                    <a:pt x="252" y="6"/>
                  </a:lnTo>
                  <a:lnTo>
                    <a:pt x="222" y="14"/>
                  </a:lnTo>
                  <a:lnTo>
                    <a:pt x="192" y="24"/>
                  </a:lnTo>
                  <a:lnTo>
                    <a:pt x="164" y="38"/>
                  </a:lnTo>
                  <a:lnTo>
                    <a:pt x="138" y="54"/>
                  </a:lnTo>
                  <a:lnTo>
                    <a:pt x="114" y="72"/>
                  </a:lnTo>
                  <a:lnTo>
                    <a:pt x="92" y="92"/>
                  </a:lnTo>
                  <a:lnTo>
                    <a:pt x="72" y="114"/>
                  </a:lnTo>
                  <a:lnTo>
                    <a:pt x="54" y="138"/>
                  </a:lnTo>
                  <a:lnTo>
                    <a:pt x="38" y="164"/>
                  </a:lnTo>
                  <a:lnTo>
                    <a:pt x="24" y="192"/>
                  </a:lnTo>
                  <a:lnTo>
                    <a:pt x="14" y="222"/>
                  </a:lnTo>
                  <a:lnTo>
                    <a:pt x="6" y="252"/>
                  </a:lnTo>
                  <a:lnTo>
                    <a:pt x="2" y="282"/>
                  </a:lnTo>
                  <a:lnTo>
                    <a:pt x="0" y="316"/>
                  </a:lnTo>
                  <a:lnTo>
                    <a:pt x="0" y="316"/>
                  </a:lnTo>
                  <a:lnTo>
                    <a:pt x="2" y="348"/>
                  </a:lnTo>
                  <a:lnTo>
                    <a:pt x="6" y="378"/>
                  </a:lnTo>
                  <a:lnTo>
                    <a:pt x="14" y="410"/>
                  </a:lnTo>
                  <a:lnTo>
                    <a:pt x="24" y="438"/>
                  </a:lnTo>
                  <a:lnTo>
                    <a:pt x="38" y="466"/>
                  </a:lnTo>
                  <a:lnTo>
                    <a:pt x="54" y="492"/>
                  </a:lnTo>
                  <a:lnTo>
                    <a:pt x="72" y="516"/>
                  </a:lnTo>
                  <a:lnTo>
                    <a:pt x="92" y="538"/>
                  </a:lnTo>
                  <a:lnTo>
                    <a:pt x="114" y="558"/>
                  </a:lnTo>
                  <a:lnTo>
                    <a:pt x="138" y="578"/>
                  </a:lnTo>
                  <a:lnTo>
                    <a:pt x="164" y="592"/>
                  </a:lnTo>
                  <a:lnTo>
                    <a:pt x="192" y="606"/>
                  </a:lnTo>
                  <a:lnTo>
                    <a:pt x="222" y="616"/>
                  </a:lnTo>
                  <a:lnTo>
                    <a:pt x="252" y="624"/>
                  </a:lnTo>
                  <a:lnTo>
                    <a:pt x="284" y="630"/>
                  </a:lnTo>
                  <a:lnTo>
                    <a:pt x="316" y="632"/>
                  </a:lnTo>
                  <a:lnTo>
                    <a:pt x="316" y="632"/>
                  </a:lnTo>
                  <a:close/>
                  <a:moveTo>
                    <a:pt x="64" y="358"/>
                  </a:moveTo>
                  <a:lnTo>
                    <a:pt x="64" y="358"/>
                  </a:lnTo>
                  <a:lnTo>
                    <a:pt x="80" y="354"/>
                  </a:lnTo>
                  <a:lnTo>
                    <a:pt x="112" y="340"/>
                  </a:lnTo>
                  <a:lnTo>
                    <a:pt x="112" y="340"/>
                  </a:lnTo>
                  <a:lnTo>
                    <a:pt x="122" y="334"/>
                  </a:lnTo>
                  <a:lnTo>
                    <a:pt x="124" y="330"/>
                  </a:lnTo>
                  <a:lnTo>
                    <a:pt x="124" y="324"/>
                  </a:lnTo>
                  <a:lnTo>
                    <a:pt x="122" y="320"/>
                  </a:lnTo>
                  <a:lnTo>
                    <a:pt x="114" y="308"/>
                  </a:lnTo>
                  <a:lnTo>
                    <a:pt x="112" y="302"/>
                  </a:lnTo>
                  <a:lnTo>
                    <a:pt x="110" y="294"/>
                  </a:lnTo>
                  <a:lnTo>
                    <a:pt x="110" y="294"/>
                  </a:lnTo>
                  <a:lnTo>
                    <a:pt x="112" y="286"/>
                  </a:lnTo>
                  <a:lnTo>
                    <a:pt x="116" y="282"/>
                  </a:lnTo>
                  <a:lnTo>
                    <a:pt x="122" y="278"/>
                  </a:lnTo>
                  <a:lnTo>
                    <a:pt x="128" y="274"/>
                  </a:lnTo>
                  <a:lnTo>
                    <a:pt x="142" y="268"/>
                  </a:lnTo>
                  <a:lnTo>
                    <a:pt x="148" y="266"/>
                  </a:lnTo>
                  <a:lnTo>
                    <a:pt x="152" y="262"/>
                  </a:lnTo>
                  <a:lnTo>
                    <a:pt x="152" y="262"/>
                  </a:lnTo>
                  <a:lnTo>
                    <a:pt x="156" y="258"/>
                  </a:lnTo>
                  <a:lnTo>
                    <a:pt x="156" y="252"/>
                  </a:lnTo>
                  <a:lnTo>
                    <a:pt x="154" y="250"/>
                  </a:lnTo>
                  <a:lnTo>
                    <a:pt x="152" y="246"/>
                  </a:lnTo>
                  <a:lnTo>
                    <a:pt x="144" y="240"/>
                  </a:lnTo>
                  <a:lnTo>
                    <a:pt x="136" y="234"/>
                  </a:lnTo>
                  <a:lnTo>
                    <a:pt x="136" y="234"/>
                  </a:lnTo>
                  <a:lnTo>
                    <a:pt x="132" y="232"/>
                  </a:lnTo>
                  <a:lnTo>
                    <a:pt x="128" y="232"/>
                  </a:lnTo>
                  <a:lnTo>
                    <a:pt x="120" y="234"/>
                  </a:lnTo>
                  <a:lnTo>
                    <a:pt x="112" y="238"/>
                  </a:lnTo>
                  <a:lnTo>
                    <a:pt x="106" y="246"/>
                  </a:lnTo>
                  <a:lnTo>
                    <a:pt x="106" y="246"/>
                  </a:lnTo>
                  <a:lnTo>
                    <a:pt x="100" y="258"/>
                  </a:lnTo>
                  <a:lnTo>
                    <a:pt x="96" y="262"/>
                  </a:lnTo>
                  <a:lnTo>
                    <a:pt x="88" y="262"/>
                  </a:lnTo>
                  <a:lnTo>
                    <a:pt x="88" y="262"/>
                  </a:lnTo>
                  <a:lnTo>
                    <a:pt x="82" y="260"/>
                  </a:lnTo>
                  <a:lnTo>
                    <a:pt x="76" y="258"/>
                  </a:lnTo>
                  <a:lnTo>
                    <a:pt x="72" y="252"/>
                  </a:lnTo>
                  <a:lnTo>
                    <a:pt x="68" y="246"/>
                  </a:lnTo>
                  <a:lnTo>
                    <a:pt x="68" y="246"/>
                  </a:lnTo>
                  <a:lnTo>
                    <a:pt x="66" y="242"/>
                  </a:lnTo>
                  <a:lnTo>
                    <a:pt x="66" y="238"/>
                  </a:lnTo>
                  <a:lnTo>
                    <a:pt x="68" y="236"/>
                  </a:lnTo>
                  <a:lnTo>
                    <a:pt x="72" y="232"/>
                  </a:lnTo>
                  <a:lnTo>
                    <a:pt x="96" y="216"/>
                  </a:lnTo>
                  <a:lnTo>
                    <a:pt x="96" y="216"/>
                  </a:lnTo>
                  <a:lnTo>
                    <a:pt x="108" y="208"/>
                  </a:lnTo>
                  <a:lnTo>
                    <a:pt x="110" y="204"/>
                  </a:lnTo>
                  <a:lnTo>
                    <a:pt x="110" y="202"/>
                  </a:lnTo>
                  <a:lnTo>
                    <a:pt x="106" y="198"/>
                  </a:lnTo>
                  <a:lnTo>
                    <a:pt x="104" y="194"/>
                  </a:lnTo>
                  <a:lnTo>
                    <a:pt x="104" y="194"/>
                  </a:lnTo>
                  <a:lnTo>
                    <a:pt x="102" y="192"/>
                  </a:lnTo>
                  <a:lnTo>
                    <a:pt x="98" y="190"/>
                  </a:lnTo>
                  <a:lnTo>
                    <a:pt x="90" y="188"/>
                  </a:lnTo>
                  <a:lnTo>
                    <a:pt x="82" y="186"/>
                  </a:lnTo>
                  <a:lnTo>
                    <a:pt x="82" y="186"/>
                  </a:lnTo>
                  <a:lnTo>
                    <a:pt x="82" y="186"/>
                  </a:lnTo>
                  <a:lnTo>
                    <a:pt x="82" y="186"/>
                  </a:lnTo>
                  <a:lnTo>
                    <a:pt x="78" y="184"/>
                  </a:lnTo>
                  <a:lnTo>
                    <a:pt x="76" y="182"/>
                  </a:lnTo>
                  <a:lnTo>
                    <a:pt x="76" y="176"/>
                  </a:lnTo>
                  <a:lnTo>
                    <a:pt x="78" y="170"/>
                  </a:lnTo>
                  <a:lnTo>
                    <a:pt x="84" y="164"/>
                  </a:lnTo>
                  <a:lnTo>
                    <a:pt x="84" y="164"/>
                  </a:lnTo>
                  <a:lnTo>
                    <a:pt x="90" y="162"/>
                  </a:lnTo>
                  <a:lnTo>
                    <a:pt x="94" y="162"/>
                  </a:lnTo>
                  <a:lnTo>
                    <a:pt x="100" y="162"/>
                  </a:lnTo>
                  <a:lnTo>
                    <a:pt x="106" y="164"/>
                  </a:lnTo>
                  <a:lnTo>
                    <a:pt x="106" y="164"/>
                  </a:lnTo>
                  <a:lnTo>
                    <a:pt x="110" y="166"/>
                  </a:lnTo>
                  <a:lnTo>
                    <a:pt x="114" y="168"/>
                  </a:lnTo>
                  <a:lnTo>
                    <a:pt x="120" y="168"/>
                  </a:lnTo>
                  <a:lnTo>
                    <a:pt x="132" y="164"/>
                  </a:lnTo>
                  <a:lnTo>
                    <a:pt x="132" y="164"/>
                  </a:lnTo>
                  <a:lnTo>
                    <a:pt x="144" y="162"/>
                  </a:lnTo>
                  <a:lnTo>
                    <a:pt x="150" y="162"/>
                  </a:lnTo>
                  <a:lnTo>
                    <a:pt x="154" y="166"/>
                  </a:lnTo>
                  <a:lnTo>
                    <a:pt x="158" y="172"/>
                  </a:lnTo>
                  <a:lnTo>
                    <a:pt x="158" y="172"/>
                  </a:lnTo>
                  <a:lnTo>
                    <a:pt x="172" y="196"/>
                  </a:lnTo>
                  <a:lnTo>
                    <a:pt x="172" y="196"/>
                  </a:lnTo>
                  <a:lnTo>
                    <a:pt x="180" y="206"/>
                  </a:lnTo>
                  <a:lnTo>
                    <a:pt x="180" y="206"/>
                  </a:lnTo>
                  <a:lnTo>
                    <a:pt x="184" y="210"/>
                  </a:lnTo>
                  <a:lnTo>
                    <a:pt x="188" y="210"/>
                  </a:lnTo>
                  <a:lnTo>
                    <a:pt x="198" y="210"/>
                  </a:lnTo>
                  <a:lnTo>
                    <a:pt x="210" y="204"/>
                  </a:lnTo>
                  <a:lnTo>
                    <a:pt x="220" y="198"/>
                  </a:lnTo>
                  <a:lnTo>
                    <a:pt x="220" y="198"/>
                  </a:lnTo>
                  <a:lnTo>
                    <a:pt x="222" y="198"/>
                  </a:lnTo>
                  <a:lnTo>
                    <a:pt x="222" y="198"/>
                  </a:lnTo>
                  <a:lnTo>
                    <a:pt x="226" y="194"/>
                  </a:lnTo>
                  <a:lnTo>
                    <a:pt x="228" y="190"/>
                  </a:lnTo>
                  <a:lnTo>
                    <a:pt x="232" y="182"/>
                  </a:lnTo>
                  <a:lnTo>
                    <a:pt x="232" y="162"/>
                  </a:lnTo>
                  <a:lnTo>
                    <a:pt x="232" y="162"/>
                  </a:lnTo>
                  <a:lnTo>
                    <a:pt x="230" y="154"/>
                  </a:lnTo>
                  <a:lnTo>
                    <a:pt x="226" y="150"/>
                  </a:lnTo>
                  <a:lnTo>
                    <a:pt x="218" y="146"/>
                  </a:lnTo>
                  <a:lnTo>
                    <a:pt x="218" y="146"/>
                  </a:lnTo>
                  <a:lnTo>
                    <a:pt x="214" y="140"/>
                  </a:lnTo>
                  <a:lnTo>
                    <a:pt x="212" y="132"/>
                  </a:lnTo>
                  <a:lnTo>
                    <a:pt x="208" y="124"/>
                  </a:lnTo>
                  <a:lnTo>
                    <a:pt x="204" y="116"/>
                  </a:lnTo>
                  <a:lnTo>
                    <a:pt x="204" y="116"/>
                  </a:lnTo>
                  <a:lnTo>
                    <a:pt x="198" y="110"/>
                  </a:lnTo>
                  <a:lnTo>
                    <a:pt x="192" y="108"/>
                  </a:lnTo>
                  <a:lnTo>
                    <a:pt x="184" y="108"/>
                  </a:lnTo>
                  <a:lnTo>
                    <a:pt x="178" y="110"/>
                  </a:lnTo>
                  <a:lnTo>
                    <a:pt x="178" y="110"/>
                  </a:lnTo>
                  <a:lnTo>
                    <a:pt x="170" y="114"/>
                  </a:lnTo>
                  <a:lnTo>
                    <a:pt x="164" y="118"/>
                  </a:lnTo>
                  <a:lnTo>
                    <a:pt x="158" y="122"/>
                  </a:lnTo>
                  <a:lnTo>
                    <a:pt x="154" y="124"/>
                  </a:lnTo>
                  <a:lnTo>
                    <a:pt x="154" y="124"/>
                  </a:lnTo>
                  <a:lnTo>
                    <a:pt x="152" y="120"/>
                  </a:lnTo>
                  <a:lnTo>
                    <a:pt x="150" y="116"/>
                  </a:lnTo>
                  <a:lnTo>
                    <a:pt x="150" y="110"/>
                  </a:lnTo>
                  <a:lnTo>
                    <a:pt x="146" y="104"/>
                  </a:lnTo>
                  <a:lnTo>
                    <a:pt x="146" y="104"/>
                  </a:lnTo>
                  <a:lnTo>
                    <a:pt x="140" y="104"/>
                  </a:lnTo>
                  <a:lnTo>
                    <a:pt x="134" y="102"/>
                  </a:lnTo>
                  <a:lnTo>
                    <a:pt x="116" y="100"/>
                  </a:lnTo>
                  <a:lnTo>
                    <a:pt x="116" y="100"/>
                  </a:lnTo>
                  <a:lnTo>
                    <a:pt x="136" y="82"/>
                  </a:lnTo>
                  <a:lnTo>
                    <a:pt x="158" y="66"/>
                  </a:lnTo>
                  <a:lnTo>
                    <a:pt x="182" y="54"/>
                  </a:lnTo>
                  <a:lnTo>
                    <a:pt x="206" y="42"/>
                  </a:lnTo>
                  <a:lnTo>
                    <a:pt x="232" y="34"/>
                  </a:lnTo>
                  <a:lnTo>
                    <a:pt x="258" y="26"/>
                  </a:lnTo>
                  <a:lnTo>
                    <a:pt x="286" y="22"/>
                  </a:lnTo>
                  <a:lnTo>
                    <a:pt x="314" y="22"/>
                  </a:lnTo>
                  <a:lnTo>
                    <a:pt x="314" y="22"/>
                  </a:lnTo>
                  <a:lnTo>
                    <a:pt x="344" y="22"/>
                  </a:lnTo>
                  <a:lnTo>
                    <a:pt x="374" y="28"/>
                  </a:lnTo>
                  <a:lnTo>
                    <a:pt x="402" y="34"/>
                  </a:lnTo>
                  <a:lnTo>
                    <a:pt x="428" y="44"/>
                  </a:lnTo>
                  <a:lnTo>
                    <a:pt x="454" y="56"/>
                  </a:lnTo>
                  <a:lnTo>
                    <a:pt x="478" y="72"/>
                  </a:lnTo>
                  <a:lnTo>
                    <a:pt x="500" y="88"/>
                  </a:lnTo>
                  <a:lnTo>
                    <a:pt x="522" y="106"/>
                  </a:lnTo>
                  <a:lnTo>
                    <a:pt x="522" y="106"/>
                  </a:lnTo>
                  <a:lnTo>
                    <a:pt x="538" y="126"/>
                  </a:lnTo>
                  <a:lnTo>
                    <a:pt x="554" y="146"/>
                  </a:lnTo>
                  <a:lnTo>
                    <a:pt x="554" y="146"/>
                  </a:lnTo>
                  <a:lnTo>
                    <a:pt x="502" y="164"/>
                  </a:lnTo>
                  <a:lnTo>
                    <a:pt x="480" y="172"/>
                  </a:lnTo>
                  <a:lnTo>
                    <a:pt x="468" y="178"/>
                  </a:lnTo>
                  <a:lnTo>
                    <a:pt x="468" y="178"/>
                  </a:lnTo>
                  <a:lnTo>
                    <a:pt x="462" y="182"/>
                  </a:lnTo>
                  <a:lnTo>
                    <a:pt x="454" y="186"/>
                  </a:lnTo>
                  <a:lnTo>
                    <a:pt x="444" y="186"/>
                  </a:lnTo>
                  <a:lnTo>
                    <a:pt x="436" y="184"/>
                  </a:lnTo>
                  <a:lnTo>
                    <a:pt x="436" y="184"/>
                  </a:lnTo>
                  <a:lnTo>
                    <a:pt x="424" y="178"/>
                  </a:lnTo>
                  <a:lnTo>
                    <a:pt x="418" y="176"/>
                  </a:lnTo>
                  <a:lnTo>
                    <a:pt x="412" y="176"/>
                  </a:lnTo>
                  <a:lnTo>
                    <a:pt x="412" y="176"/>
                  </a:lnTo>
                  <a:lnTo>
                    <a:pt x="402" y="178"/>
                  </a:lnTo>
                  <a:lnTo>
                    <a:pt x="398" y="180"/>
                  </a:lnTo>
                  <a:lnTo>
                    <a:pt x="392" y="184"/>
                  </a:lnTo>
                  <a:lnTo>
                    <a:pt x="392" y="184"/>
                  </a:lnTo>
                  <a:lnTo>
                    <a:pt x="384" y="192"/>
                  </a:lnTo>
                  <a:lnTo>
                    <a:pt x="374" y="198"/>
                  </a:lnTo>
                  <a:lnTo>
                    <a:pt x="374" y="198"/>
                  </a:lnTo>
                  <a:lnTo>
                    <a:pt x="368" y="200"/>
                  </a:lnTo>
                  <a:lnTo>
                    <a:pt x="362" y="200"/>
                  </a:lnTo>
                  <a:lnTo>
                    <a:pt x="362" y="200"/>
                  </a:lnTo>
                  <a:lnTo>
                    <a:pt x="358" y="198"/>
                  </a:lnTo>
                  <a:lnTo>
                    <a:pt x="358" y="198"/>
                  </a:lnTo>
                  <a:lnTo>
                    <a:pt x="354" y="198"/>
                  </a:lnTo>
                  <a:lnTo>
                    <a:pt x="350" y="200"/>
                  </a:lnTo>
                  <a:lnTo>
                    <a:pt x="350" y="200"/>
                  </a:lnTo>
                  <a:lnTo>
                    <a:pt x="344" y="202"/>
                  </a:lnTo>
                  <a:lnTo>
                    <a:pt x="344" y="202"/>
                  </a:lnTo>
                  <a:lnTo>
                    <a:pt x="340" y="208"/>
                  </a:lnTo>
                  <a:lnTo>
                    <a:pt x="340" y="212"/>
                  </a:lnTo>
                  <a:lnTo>
                    <a:pt x="342" y="222"/>
                  </a:lnTo>
                  <a:lnTo>
                    <a:pt x="346" y="228"/>
                  </a:lnTo>
                  <a:lnTo>
                    <a:pt x="350" y="230"/>
                  </a:lnTo>
                  <a:lnTo>
                    <a:pt x="352" y="232"/>
                  </a:lnTo>
                  <a:lnTo>
                    <a:pt x="352" y="232"/>
                  </a:lnTo>
                  <a:lnTo>
                    <a:pt x="358" y="228"/>
                  </a:lnTo>
                  <a:lnTo>
                    <a:pt x="364" y="224"/>
                  </a:lnTo>
                  <a:lnTo>
                    <a:pt x="368" y="218"/>
                  </a:lnTo>
                  <a:lnTo>
                    <a:pt x="374" y="216"/>
                  </a:lnTo>
                  <a:lnTo>
                    <a:pt x="374" y="216"/>
                  </a:lnTo>
                  <a:lnTo>
                    <a:pt x="378" y="218"/>
                  </a:lnTo>
                  <a:lnTo>
                    <a:pt x="382" y="220"/>
                  </a:lnTo>
                  <a:lnTo>
                    <a:pt x="390" y="228"/>
                  </a:lnTo>
                  <a:lnTo>
                    <a:pt x="390" y="228"/>
                  </a:lnTo>
                  <a:lnTo>
                    <a:pt x="388" y="232"/>
                  </a:lnTo>
                  <a:lnTo>
                    <a:pt x="386" y="240"/>
                  </a:lnTo>
                  <a:lnTo>
                    <a:pt x="382" y="248"/>
                  </a:lnTo>
                  <a:lnTo>
                    <a:pt x="376" y="250"/>
                  </a:lnTo>
                  <a:lnTo>
                    <a:pt x="376" y="250"/>
                  </a:lnTo>
                  <a:lnTo>
                    <a:pt x="362" y="254"/>
                  </a:lnTo>
                  <a:lnTo>
                    <a:pt x="348" y="258"/>
                  </a:lnTo>
                  <a:lnTo>
                    <a:pt x="348" y="258"/>
                  </a:lnTo>
                  <a:lnTo>
                    <a:pt x="332" y="254"/>
                  </a:lnTo>
                  <a:lnTo>
                    <a:pt x="324" y="254"/>
                  </a:lnTo>
                  <a:lnTo>
                    <a:pt x="320" y="254"/>
                  </a:lnTo>
                  <a:lnTo>
                    <a:pt x="318" y="256"/>
                  </a:lnTo>
                  <a:lnTo>
                    <a:pt x="318" y="256"/>
                  </a:lnTo>
                  <a:lnTo>
                    <a:pt x="314" y="258"/>
                  </a:lnTo>
                  <a:lnTo>
                    <a:pt x="310" y="262"/>
                  </a:lnTo>
                  <a:lnTo>
                    <a:pt x="308" y="266"/>
                  </a:lnTo>
                  <a:lnTo>
                    <a:pt x="310" y="272"/>
                  </a:lnTo>
                  <a:lnTo>
                    <a:pt x="310" y="272"/>
                  </a:lnTo>
                  <a:lnTo>
                    <a:pt x="312" y="282"/>
                  </a:lnTo>
                  <a:lnTo>
                    <a:pt x="310" y="288"/>
                  </a:lnTo>
                  <a:lnTo>
                    <a:pt x="308" y="294"/>
                  </a:lnTo>
                  <a:lnTo>
                    <a:pt x="306" y="296"/>
                  </a:lnTo>
                  <a:lnTo>
                    <a:pt x="306" y="296"/>
                  </a:lnTo>
                  <a:lnTo>
                    <a:pt x="292" y="300"/>
                  </a:lnTo>
                  <a:lnTo>
                    <a:pt x="290" y="302"/>
                  </a:lnTo>
                  <a:lnTo>
                    <a:pt x="290" y="304"/>
                  </a:lnTo>
                  <a:lnTo>
                    <a:pt x="294" y="304"/>
                  </a:lnTo>
                  <a:lnTo>
                    <a:pt x="302" y="306"/>
                  </a:lnTo>
                  <a:lnTo>
                    <a:pt x="302" y="306"/>
                  </a:lnTo>
                  <a:lnTo>
                    <a:pt x="320" y="304"/>
                  </a:lnTo>
                  <a:lnTo>
                    <a:pt x="332" y="302"/>
                  </a:lnTo>
                  <a:lnTo>
                    <a:pt x="340" y="298"/>
                  </a:lnTo>
                  <a:lnTo>
                    <a:pt x="346" y="296"/>
                  </a:lnTo>
                  <a:lnTo>
                    <a:pt x="346" y="296"/>
                  </a:lnTo>
                  <a:lnTo>
                    <a:pt x="358" y="292"/>
                  </a:lnTo>
                  <a:lnTo>
                    <a:pt x="364" y="290"/>
                  </a:lnTo>
                  <a:lnTo>
                    <a:pt x="370" y="290"/>
                  </a:lnTo>
                  <a:lnTo>
                    <a:pt x="370" y="290"/>
                  </a:lnTo>
                  <a:lnTo>
                    <a:pt x="376" y="292"/>
                  </a:lnTo>
                  <a:lnTo>
                    <a:pt x="382" y="290"/>
                  </a:lnTo>
                  <a:lnTo>
                    <a:pt x="388" y="290"/>
                  </a:lnTo>
                  <a:lnTo>
                    <a:pt x="394" y="290"/>
                  </a:lnTo>
                  <a:lnTo>
                    <a:pt x="394" y="290"/>
                  </a:lnTo>
                  <a:lnTo>
                    <a:pt x="396" y="290"/>
                  </a:lnTo>
                  <a:lnTo>
                    <a:pt x="400" y="288"/>
                  </a:lnTo>
                  <a:lnTo>
                    <a:pt x="406" y="284"/>
                  </a:lnTo>
                  <a:lnTo>
                    <a:pt x="414" y="280"/>
                  </a:lnTo>
                  <a:lnTo>
                    <a:pt x="416" y="280"/>
                  </a:lnTo>
                  <a:lnTo>
                    <a:pt x="420" y="282"/>
                  </a:lnTo>
                  <a:lnTo>
                    <a:pt x="420" y="282"/>
                  </a:lnTo>
                  <a:lnTo>
                    <a:pt x="422" y="288"/>
                  </a:lnTo>
                  <a:lnTo>
                    <a:pt x="424" y="294"/>
                  </a:lnTo>
                  <a:lnTo>
                    <a:pt x="422" y="304"/>
                  </a:lnTo>
                  <a:lnTo>
                    <a:pt x="422" y="304"/>
                  </a:lnTo>
                  <a:lnTo>
                    <a:pt x="420" y="308"/>
                  </a:lnTo>
                  <a:lnTo>
                    <a:pt x="416" y="312"/>
                  </a:lnTo>
                  <a:lnTo>
                    <a:pt x="412" y="314"/>
                  </a:lnTo>
                  <a:lnTo>
                    <a:pt x="412" y="318"/>
                  </a:lnTo>
                  <a:lnTo>
                    <a:pt x="412" y="318"/>
                  </a:lnTo>
                  <a:lnTo>
                    <a:pt x="418" y="330"/>
                  </a:lnTo>
                  <a:lnTo>
                    <a:pt x="428" y="340"/>
                  </a:lnTo>
                  <a:lnTo>
                    <a:pt x="428" y="340"/>
                  </a:lnTo>
                  <a:lnTo>
                    <a:pt x="440" y="348"/>
                  </a:lnTo>
                  <a:lnTo>
                    <a:pt x="444" y="350"/>
                  </a:lnTo>
                  <a:lnTo>
                    <a:pt x="448" y="348"/>
                  </a:lnTo>
                  <a:lnTo>
                    <a:pt x="448" y="348"/>
                  </a:lnTo>
                  <a:lnTo>
                    <a:pt x="450" y="342"/>
                  </a:lnTo>
                  <a:lnTo>
                    <a:pt x="452" y="338"/>
                  </a:lnTo>
                  <a:lnTo>
                    <a:pt x="456" y="330"/>
                  </a:lnTo>
                  <a:lnTo>
                    <a:pt x="456" y="330"/>
                  </a:lnTo>
                  <a:lnTo>
                    <a:pt x="460" y="328"/>
                  </a:lnTo>
                  <a:lnTo>
                    <a:pt x="470" y="330"/>
                  </a:lnTo>
                  <a:lnTo>
                    <a:pt x="480" y="332"/>
                  </a:lnTo>
                  <a:lnTo>
                    <a:pt x="482" y="334"/>
                  </a:lnTo>
                  <a:lnTo>
                    <a:pt x="484" y="336"/>
                  </a:lnTo>
                  <a:lnTo>
                    <a:pt x="484" y="336"/>
                  </a:lnTo>
                  <a:lnTo>
                    <a:pt x="486" y="340"/>
                  </a:lnTo>
                  <a:lnTo>
                    <a:pt x="492" y="346"/>
                  </a:lnTo>
                  <a:lnTo>
                    <a:pt x="500" y="354"/>
                  </a:lnTo>
                  <a:lnTo>
                    <a:pt x="500" y="354"/>
                  </a:lnTo>
                  <a:lnTo>
                    <a:pt x="512" y="360"/>
                  </a:lnTo>
                  <a:lnTo>
                    <a:pt x="512" y="360"/>
                  </a:lnTo>
                  <a:lnTo>
                    <a:pt x="514" y="362"/>
                  </a:lnTo>
                  <a:lnTo>
                    <a:pt x="520" y="372"/>
                  </a:lnTo>
                  <a:lnTo>
                    <a:pt x="520" y="372"/>
                  </a:lnTo>
                  <a:lnTo>
                    <a:pt x="524" y="378"/>
                  </a:lnTo>
                  <a:lnTo>
                    <a:pt x="530" y="380"/>
                  </a:lnTo>
                  <a:lnTo>
                    <a:pt x="534" y="380"/>
                  </a:lnTo>
                  <a:lnTo>
                    <a:pt x="540" y="380"/>
                  </a:lnTo>
                  <a:lnTo>
                    <a:pt x="540" y="380"/>
                  </a:lnTo>
                  <a:lnTo>
                    <a:pt x="544" y="376"/>
                  </a:lnTo>
                  <a:lnTo>
                    <a:pt x="548" y="372"/>
                  </a:lnTo>
                  <a:lnTo>
                    <a:pt x="554" y="368"/>
                  </a:lnTo>
                  <a:lnTo>
                    <a:pt x="560" y="366"/>
                  </a:lnTo>
                  <a:lnTo>
                    <a:pt x="560" y="366"/>
                  </a:lnTo>
                  <a:lnTo>
                    <a:pt x="570" y="366"/>
                  </a:lnTo>
                  <a:lnTo>
                    <a:pt x="574" y="368"/>
                  </a:lnTo>
                  <a:lnTo>
                    <a:pt x="580" y="372"/>
                  </a:lnTo>
                  <a:lnTo>
                    <a:pt x="580" y="372"/>
                  </a:lnTo>
                  <a:lnTo>
                    <a:pt x="598" y="388"/>
                  </a:lnTo>
                  <a:lnTo>
                    <a:pt x="598" y="388"/>
                  </a:lnTo>
                  <a:lnTo>
                    <a:pt x="592" y="406"/>
                  </a:lnTo>
                  <a:lnTo>
                    <a:pt x="586" y="424"/>
                  </a:lnTo>
                  <a:lnTo>
                    <a:pt x="578" y="442"/>
                  </a:lnTo>
                  <a:lnTo>
                    <a:pt x="568" y="460"/>
                  </a:lnTo>
                  <a:lnTo>
                    <a:pt x="558" y="476"/>
                  </a:lnTo>
                  <a:lnTo>
                    <a:pt x="546" y="492"/>
                  </a:lnTo>
                  <a:lnTo>
                    <a:pt x="534" y="508"/>
                  </a:lnTo>
                  <a:lnTo>
                    <a:pt x="522" y="522"/>
                  </a:lnTo>
                  <a:lnTo>
                    <a:pt x="522" y="522"/>
                  </a:lnTo>
                  <a:lnTo>
                    <a:pt x="500" y="540"/>
                  </a:lnTo>
                  <a:lnTo>
                    <a:pt x="478" y="556"/>
                  </a:lnTo>
                  <a:lnTo>
                    <a:pt x="454" y="572"/>
                  </a:lnTo>
                  <a:lnTo>
                    <a:pt x="428" y="584"/>
                  </a:lnTo>
                  <a:lnTo>
                    <a:pt x="402" y="594"/>
                  </a:lnTo>
                  <a:lnTo>
                    <a:pt x="374" y="602"/>
                  </a:lnTo>
                  <a:lnTo>
                    <a:pt x="344" y="606"/>
                  </a:lnTo>
                  <a:lnTo>
                    <a:pt x="314" y="608"/>
                  </a:lnTo>
                  <a:lnTo>
                    <a:pt x="314" y="608"/>
                  </a:lnTo>
                  <a:lnTo>
                    <a:pt x="278" y="604"/>
                  </a:lnTo>
                  <a:lnTo>
                    <a:pt x="244" y="598"/>
                  </a:lnTo>
                  <a:lnTo>
                    <a:pt x="212" y="588"/>
                  </a:lnTo>
                  <a:lnTo>
                    <a:pt x="182" y="574"/>
                  </a:lnTo>
                  <a:lnTo>
                    <a:pt x="182" y="574"/>
                  </a:lnTo>
                  <a:lnTo>
                    <a:pt x="184" y="564"/>
                  </a:lnTo>
                  <a:lnTo>
                    <a:pt x="188" y="552"/>
                  </a:lnTo>
                  <a:lnTo>
                    <a:pt x="190" y="536"/>
                  </a:lnTo>
                  <a:lnTo>
                    <a:pt x="190" y="536"/>
                  </a:lnTo>
                  <a:lnTo>
                    <a:pt x="192" y="500"/>
                  </a:lnTo>
                  <a:lnTo>
                    <a:pt x="194" y="476"/>
                  </a:lnTo>
                  <a:lnTo>
                    <a:pt x="194" y="462"/>
                  </a:lnTo>
                  <a:lnTo>
                    <a:pt x="194" y="462"/>
                  </a:lnTo>
                  <a:lnTo>
                    <a:pt x="182" y="448"/>
                  </a:lnTo>
                  <a:lnTo>
                    <a:pt x="172" y="440"/>
                  </a:lnTo>
                  <a:lnTo>
                    <a:pt x="162" y="434"/>
                  </a:lnTo>
                  <a:lnTo>
                    <a:pt x="162" y="434"/>
                  </a:lnTo>
                  <a:lnTo>
                    <a:pt x="154" y="432"/>
                  </a:lnTo>
                  <a:lnTo>
                    <a:pt x="144" y="432"/>
                  </a:lnTo>
                  <a:lnTo>
                    <a:pt x="136" y="434"/>
                  </a:lnTo>
                  <a:lnTo>
                    <a:pt x="130" y="432"/>
                  </a:lnTo>
                  <a:lnTo>
                    <a:pt x="130" y="432"/>
                  </a:lnTo>
                  <a:lnTo>
                    <a:pt x="122" y="428"/>
                  </a:lnTo>
                  <a:lnTo>
                    <a:pt x="118" y="420"/>
                  </a:lnTo>
                  <a:lnTo>
                    <a:pt x="112" y="414"/>
                  </a:lnTo>
                  <a:lnTo>
                    <a:pt x="108" y="408"/>
                  </a:lnTo>
                  <a:lnTo>
                    <a:pt x="108" y="408"/>
                  </a:lnTo>
                  <a:lnTo>
                    <a:pt x="102" y="404"/>
                  </a:lnTo>
                  <a:lnTo>
                    <a:pt x="94" y="402"/>
                  </a:lnTo>
                  <a:lnTo>
                    <a:pt x="78" y="400"/>
                  </a:lnTo>
                  <a:lnTo>
                    <a:pt x="78" y="400"/>
                  </a:lnTo>
                  <a:lnTo>
                    <a:pt x="72" y="396"/>
                  </a:lnTo>
                  <a:lnTo>
                    <a:pt x="66" y="390"/>
                  </a:lnTo>
                  <a:lnTo>
                    <a:pt x="58" y="378"/>
                  </a:lnTo>
                  <a:lnTo>
                    <a:pt x="58" y="378"/>
                  </a:lnTo>
                  <a:lnTo>
                    <a:pt x="56" y="372"/>
                  </a:lnTo>
                  <a:lnTo>
                    <a:pt x="58" y="366"/>
                  </a:lnTo>
                  <a:lnTo>
                    <a:pt x="60" y="360"/>
                  </a:lnTo>
                  <a:lnTo>
                    <a:pt x="64" y="358"/>
                  </a:lnTo>
                  <a:lnTo>
                    <a:pt x="64" y="358"/>
                  </a:lnTo>
                  <a:close/>
                  <a:moveTo>
                    <a:pt x="78" y="488"/>
                  </a:moveTo>
                  <a:lnTo>
                    <a:pt x="78" y="488"/>
                  </a:lnTo>
                  <a:lnTo>
                    <a:pt x="66" y="470"/>
                  </a:lnTo>
                  <a:lnTo>
                    <a:pt x="56" y="452"/>
                  </a:lnTo>
                  <a:lnTo>
                    <a:pt x="48" y="434"/>
                  </a:lnTo>
                  <a:lnTo>
                    <a:pt x="40" y="414"/>
                  </a:lnTo>
                  <a:lnTo>
                    <a:pt x="40" y="414"/>
                  </a:lnTo>
                  <a:lnTo>
                    <a:pt x="62" y="418"/>
                  </a:lnTo>
                  <a:lnTo>
                    <a:pt x="62" y="418"/>
                  </a:lnTo>
                  <a:lnTo>
                    <a:pt x="70" y="422"/>
                  </a:lnTo>
                  <a:lnTo>
                    <a:pt x="76" y="430"/>
                  </a:lnTo>
                  <a:lnTo>
                    <a:pt x="82" y="436"/>
                  </a:lnTo>
                  <a:lnTo>
                    <a:pt x="88" y="440"/>
                  </a:lnTo>
                  <a:lnTo>
                    <a:pt x="88" y="440"/>
                  </a:lnTo>
                  <a:lnTo>
                    <a:pt x="88" y="442"/>
                  </a:lnTo>
                  <a:lnTo>
                    <a:pt x="88" y="448"/>
                  </a:lnTo>
                  <a:lnTo>
                    <a:pt x="86" y="462"/>
                  </a:lnTo>
                  <a:lnTo>
                    <a:pt x="82" y="478"/>
                  </a:lnTo>
                  <a:lnTo>
                    <a:pt x="78" y="488"/>
                  </a:lnTo>
                  <a:lnTo>
                    <a:pt x="78" y="488"/>
                  </a:lnTo>
                  <a:close/>
                </a:path>
              </a:pathLst>
            </a:custGeom>
            <a:solidFill>
              <a:srgbClr val="FFFDFD">
                <a:alpha val="100000"/>
              </a:srgbClr>
            </a:solidFill>
          </p:spPr>
        </p:sp>
      </p:grpSp>
      <p:sp>
        <p:nvSpPr>
          <p:cNvPr id="10" name="Freeform 10"/>
          <p:cNvSpPr/>
          <p:nvPr/>
        </p:nvSpPr>
        <p:spPr>
          <a:xfrm>
            <a:off x="6919008" y="4724686"/>
            <a:ext cx="435578" cy="526542"/>
          </a:xfrm>
          <a:custGeom>
            <a:avLst/>
            <a:gdLst/>
            <a:ahLst/>
            <a:cxnLst/>
            <a:rect l="l" t="t" r="r" b="b"/>
            <a:pathLst>
              <a:path w="498" h="602">
                <a:moveTo>
                  <a:pt x="192" y="516"/>
                </a:moveTo>
                <a:lnTo>
                  <a:pt x="186" y="490"/>
                </a:lnTo>
                <a:lnTo>
                  <a:pt x="144" y="500"/>
                </a:lnTo>
                <a:lnTo>
                  <a:pt x="412" y="138"/>
                </a:lnTo>
                <a:lnTo>
                  <a:pt x="412" y="138"/>
                </a:lnTo>
                <a:lnTo>
                  <a:pt x="422" y="150"/>
                </a:lnTo>
                <a:lnTo>
                  <a:pt x="428" y="160"/>
                </a:lnTo>
                <a:lnTo>
                  <a:pt x="440" y="180"/>
                </a:lnTo>
                <a:lnTo>
                  <a:pt x="192" y="516"/>
                </a:lnTo>
                <a:lnTo>
                  <a:pt x="192" y="516"/>
                </a:lnTo>
                <a:close/>
                <a:moveTo>
                  <a:pt x="102" y="550"/>
                </a:moveTo>
                <a:lnTo>
                  <a:pt x="102" y="550"/>
                </a:lnTo>
                <a:lnTo>
                  <a:pt x="80" y="560"/>
                </a:lnTo>
                <a:lnTo>
                  <a:pt x="62" y="568"/>
                </a:lnTo>
                <a:lnTo>
                  <a:pt x="52" y="570"/>
                </a:lnTo>
                <a:lnTo>
                  <a:pt x="42" y="572"/>
                </a:lnTo>
                <a:lnTo>
                  <a:pt x="42" y="572"/>
                </a:lnTo>
                <a:lnTo>
                  <a:pt x="38" y="570"/>
                </a:lnTo>
                <a:lnTo>
                  <a:pt x="36" y="568"/>
                </a:lnTo>
                <a:lnTo>
                  <a:pt x="32" y="560"/>
                </a:lnTo>
                <a:lnTo>
                  <a:pt x="32" y="550"/>
                </a:lnTo>
                <a:lnTo>
                  <a:pt x="30" y="536"/>
                </a:lnTo>
                <a:lnTo>
                  <a:pt x="32" y="512"/>
                </a:lnTo>
                <a:lnTo>
                  <a:pt x="32" y="502"/>
                </a:lnTo>
                <a:lnTo>
                  <a:pt x="34" y="502"/>
                </a:lnTo>
                <a:lnTo>
                  <a:pt x="34" y="502"/>
                </a:lnTo>
                <a:lnTo>
                  <a:pt x="34" y="500"/>
                </a:lnTo>
                <a:lnTo>
                  <a:pt x="34" y="500"/>
                </a:lnTo>
                <a:lnTo>
                  <a:pt x="40" y="500"/>
                </a:lnTo>
                <a:lnTo>
                  <a:pt x="48" y="500"/>
                </a:lnTo>
                <a:lnTo>
                  <a:pt x="56" y="504"/>
                </a:lnTo>
                <a:lnTo>
                  <a:pt x="56" y="504"/>
                </a:lnTo>
                <a:lnTo>
                  <a:pt x="66" y="508"/>
                </a:lnTo>
                <a:lnTo>
                  <a:pt x="76" y="516"/>
                </a:lnTo>
                <a:lnTo>
                  <a:pt x="76" y="516"/>
                </a:lnTo>
                <a:lnTo>
                  <a:pt x="90" y="530"/>
                </a:lnTo>
                <a:lnTo>
                  <a:pt x="100" y="540"/>
                </a:lnTo>
                <a:lnTo>
                  <a:pt x="100" y="540"/>
                </a:lnTo>
                <a:lnTo>
                  <a:pt x="102" y="546"/>
                </a:lnTo>
                <a:lnTo>
                  <a:pt x="102" y="550"/>
                </a:lnTo>
                <a:lnTo>
                  <a:pt x="102" y="550"/>
                </a:lnTo>
                <a:close/>
                <a:moveTo>
                  <a:pt x="288" y="72"/>
                </a:moveTo>
                <a:lnTo>
                  <a:pt x="288" y="72"/>
                </a:lnTo>
                <a:lnTo>
                  <a:pt x="308" y="76"/>
                </a:lnTo>
                <a:lnTo>
                  <a:pt x="334" y="84"/>
                </a:lnTo>
                <a:lnTo>
                  <a:pt x="334" y="86"/>
                </a:lnTo>
                <a:lnTo>
                  <a:pt x="70" y="444"/>
                </a:lnTo>
                <a:lnTo>
                  <a:pt x="70" y="396"/>
                </a:lnTo>
                <a:lnTo>
                  <a:pt x="46" y="398"/>
                </a:lnTo>
                <a:lnTo>
                  <a:pt x="288" y="72"/>
                </a:lnTo>
                <a:lnTo>
                  <a:pt x="288" y="72"/>
                </a:lnTo>
                <a:close/>
                <a:moveTo>
                  <a:pt x="130" y="480"/>
                </a:moveTo>
                <a:lnTo>
                  <a:pt x="130" y="480"/>
                </a:lnTo>
                <a:lnTo>
                  <a:pt x="130" y="444"/>
                </a:lnTo>
                <a:lnTo>
                  <a:pt x="130" y="444"/>
                </a:lnTo>
                <a:lnTo>
                  <a:pt x="130" y="442"/>
                </a:lnTo>
                <a:lnTo>
                  <a:pt x="126" y="442"/>
                </a:lnTo>
                <a:lnTo>
                  <a:pt x="118" y="442"/>
                </a:lnTo>
                <a:lnTo>
                  <a:pt x="92" y="452"/>
                </a:lnTo>
                <a:lnTo>
                  <a:pt x="356" y="96"/>
                </a:lnTo>
                <a:lnTo>
                  <a:pt x="356" y="96"/>
                </a:lnTo>
                <a:lnTo>
                  <a:pt x="378" y="108"/>
                </a:lnTo>
                <a:lnTo>
                  <a:pt x="378" y="108"/>
                </a:lnTo>
                <a:lnTo>
                  <a:pt x="396" y="122"/>
                </a:lnTo>
                <a:lnTo>
                  <a:pt x="130" y="480"/>
                </a:lnTo>
                <a:lnTo>
                  <a:pt x="130" y="480"/>
                </a:lnTo>
                <a:close/>
                <a:moveTo>
                  <a:pt x="432" y="38"/>
                </a:moveTo>
                <a:lnTo>
                  <a:pt x="432" y="38"/>
                </a:lnTo>
                <a:lnTo>
                  <a:pt x="410" y="24"/>
                </a:lnTo>
                <a:lnTo>
                  <a:pt x="388" y="14"/>
                </a:lnTo>
                <a:lnTo>
                  <a:pt x="368" y="6"/>
                </a:lnTo>
                <a:lnTo>
                  <a:pt x="350" y="2"/>
                </a:lnTo>
                <a:lnTo>
                  <a:pt x="334" y="0"/>
                </a:lnTo>
                <a:lnTo>
                  <a:pt x="322" y="0"/>
                </a:lnTo>
                <a:lnTo>
                  <a:pt x="314" y="0"/>
                </a:lnTo>
                <a:lnTo>
                  <a:pt x="308" y="4"/>
                </a:lnTo>
                <a:lnTo>
                  <a:pt x="290" y="28"/>
                </a:lnTo>
                <a:lnTo>
                  <a:pt x="260" y="70"/>
                </a:lnTo>
                <a:lnTo>
                  <a:pt x="16" y="398"/>
                </a:lnTo>
                <a:lnTo>
                  <a:pt x="8" y="408"/>
                </a:lnTo>
                <a:lnTo>
                  <a:pt x="8" y="408"/>
                </a:lnTo>
                <a:lnTo>
                  <a:pt x="2" y="450"/>
                </a:lnTo>
                <a:lnTo>
                  <a:pt x="0" y="492"/>
                </a:lnTo>
                <a:lnTo>
                  <a:pt x="0" y="516"/>
                </a:lnTo>
                <a:lnTo>
                  <a:pt x="0" y="538"/>
                </a:lnTo>
                <a:lnTo>
                  <a:pt x="0" y="538"/>
                </a:lnTo>
                <a:lnTo>
                  <a:pt x="2" y="560"/>
                </a:lnTo>
                <a:lnTo>
                  <a:pt x="6" y="578"/>
                </a:lnTo>
                <a:lnTo>
                  <a:pt x="10" y="594"/>
                </a:lnTo>
                <a:lnTo>
                  <a:pt x="12" y="598"/>
                </a:lnTo>
                <a:lnTo>
                  <a:pt x="14" y="602"/>
                </a:lnTo>
                <a:lnTo>
                  <a:pt x="14" y="602"/>
                </a:lnTo>
                <a:lnTo>
                  <a:pt x="18" y="602"/>
                </a:lnTo>
                <a:lnTo>
                  <a:pt x="24" y="602"/>
                </a:lnTo>
                <a:lnTo>
                  <a:pt x="40" y="600"/>
                </a:lnTo>
                <a:lnTo>
                  <a:pt x="62" y="596"/>
                </a:lnTo>
                <a:lnTo>
                  <a:pt x="196" y="548"/>
                </a:lnTo>
                <a:lnTo>
                  <a:pt x="448" y="210"/>
                </a:lnTo>
                <a:lnTo>
                  <a:pt x="452" y="204"/>
                </a:lnTo>
                <a:lnTo>
                  <a:pt x="478" y="168"/>
                </a:lnTo>
                <a:lnTo>
                  <a:pt x="496" y="144"/>
                </a:lnTo>
                <a:lnTo>
                  <a:pt x="496" y="144"/>
                </a:lnTo>
                <a:lnTo>
                  <a:pt x="498" y="138"/>
                </a:lnTo>
                <a:lnTo>
                  <a:pt x="498" y="128"/>
                </a:lnTo>
                <a:lnTo>
                  <a:pt x="494" y="114"/>
                </a:lnTo>
                <a:lnTo>
                  <a:pt x="488" y="100"/>
                </a:lnTo>
                <a:lnTo>
                  <a:pt x="478" y="84"/>
                </a:lnTo>
                <a:lnTo>
                  <a:pt x="466" y="68"/>
                </a:lnTo>
                <a:lnTo>
                  <a:pt x="450" y="52"/>
                </a:lnTo>
                <a:lnTo>
                  <a:pt x="432" y="38"/>
                </a:lnTo>
                <a:lnTo>
                  <a:pt x="432" y="38"/>
                </a:lnTo>
                <a:close/>
              </a:path>
            </a:pathLst>
          </a:custGeom>
          <a:solidFill>
            <a:srgbClr val="FFFDFD">
              <a:alpha val="100000"/>
            </a:srgbClr>
          </a:solidFill>
        </p:spPr>
      </p:sp>
      <p:sp>
        <p:nvSpPr>
          <p:cNvPr id="11" name="Freeform 11"/>
          <p:cNvSpPr/>
          <p:nvPr/>
        </p:nvSpPr>
        <p:spPr>
          <a:xfrm>
            <a:off x="6086475" y="4388453"/>
            <a:ext cx="87916" cy="87916"/>
          </a:xfrm>
          <a:custGeom>
            <a:avLst/>
            <a:gdLst/>
            <a:ahLst/>
            <a:cxnLst/>
            <a:rect l="l" t="t" r="r" b="b"/>
            <a:pathLst>
              <a:path w="96" h="96">
                <a:moveTo>
                  <a:pt x="62" y="2"/>
                </a:moveTo>
                <a:lnTo>
                  <a:pt x="62" y="2"/>
                </a:lnTo>
                <a:lnTo>
                  <a:pt x="52" y="0"/>
                </a:lnTo>
                <a:lnTo>
                  <a:pt x="44" y="0"/>
                </a:lnTo>
                <a:lnTo>
                  <a:pt x="34" y="2"/>
                </a:lnTo>
                <a:lnTo>
                  <a:pt x="26" y="6"/>
                </a:lnTo>
                <a:lnTo>
                  <a:pt x="18" y="10"/>
                </a:lnTo>
                <a:lnTo>
                  <a:pt x="12" y="16"/>
                </a:lnTo>
                <a:lnTo>
                  <a:pt x="6" y="24"/>
                </a:lnTo>
                <a:lnTo>
                  <a:pt x="2" y="34"/>
                </a:lnTo>
                <a:lnTo>
                  <a:pt x="2" y="34"/>
                </a:lnTo>
                <a:lnTo>
                  <a:pt x="0" y="42"/>
                </a:lnTo>
                <a:lnTo>
                  <a:pt x="0" y="52"/>
                </a:lnTo>
                <a:lnTo>
                  <a:pt x="2" y="62"/>
                </a:lnTo>
                <a:lnTo>
                  <a:pt x="6" y="70"/>
                </a:lnTo>
                <a:lnTo>
                  <a:pt x="10" y="78"/>
                </a:lnTo>
                <a:lnTo>
                  <a:pt x="18" y="84"/>
                </a:lnTo>
                <a:lnTo>
                  <a:pt x="24" y="90"/>
                </a:lnTo>
                <a:lnTo>
                  <a:pt x="34" y="94"/>
                </a:lnTo>
                <a:lnTo>
                  <a:pt x="34" y="94"/>
                </a:lnTo>
                <a:lnTo>
                  <a:pt x="44" y="96"/>
                </a:lnTo>
                <a:lnTo>
                  <a:pt x="52" y="96"/>
                </a:lnTo>
                <a:lnTo>
                  <a:pt x="62" y="94"/>
                </a:lnTo>
                <a:lnTo>
                  <a:pt x="70" y="90"/>
                </a:lnTo>
                <a:lnTo>
                  <a:pt x="78" y="84"/>
                </a:lnTo>
                <a:lnTo>
                  <a:pt x="84" y="78"/>
                </a:lnTo>
                <a:lnTo>
                  <a:pt x="90" y="70"/>
                </a:lnTo>
                <a:lnTo>
                  <a:pt x="94" y="62"/>
                </a:lnTo>
                <a:lnTo>
                  <a:pt x="94" y="62"/>
                </a:lnTo>
                <a:lnTo>
                  <a:pt x="96" y="52"/>
                </a:lnTo>
                <a:lnTo>
                  <a:pt x="96" y="42"/>
                </a:lnTo>
                <a:lnTo>
                  <a:pt x="94" y="34"/>
                </a:lnTo>
                <a:lnTo>
                  <a:pt x="90" y="26"/>
                </a:lnTo>
                <a:lnTo>
                  <a:pt x="86" y="18"/>
                </a:lnTo>
                <a:lnTo>
                  <a:pt x="78" y="12"/>
                </a:lnTo>
                <a:lnTo>
                  <a:pt x="72" y="6"/>
                </a:lnTo>
                <a:lnTo>
                  <a:pt x="62" y="2"/>
                </a:lnTo>
                <a:lnTo>
                  <a:pt x="62" y="2"/>
                </a:lnTo>
                <a:close/>
              </a:path>
            </a:pathLst>
          </a:custGeom>
          <a:noFill/>
        </p:spPr>
      </p:sp>
      <p:sp>
        <p:nvSpPr>
          <p:cNvPr id="12" name="Freeform 12"/>
          <p:cNvSpPr/>
          <p:nvPr/>
        </p:nvSpPr>
        <p:spPr>
          <a:xfrm>
            <a:off x="5783437" y="2866346"/>
            <a:ext cx="622649" cy="637223"/>
          </a:xfrm>
          <a:custGeom>
            <a:avLst/>
            <a:gdLst/>
            <a:ahLst/>
            <a:cxnLst/>
            <a:rect l="l" t="t"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rgbClr val="FFFDFD">
              <a:alpha val="100000"/>
            </a:srgbClr>
          </a:solidFill>
        </p:spPr>
      </p:sp>
      <p:sp>
        <p:nvSpPr>
          <p:cNvPr id="13" name="Freeform 13"/>
          <p:cNvSpPr/>
          <p:nvPr/>
        </p:nvSpPr>
        <p:spPr>
          <a:xfrm>
            <a:off x="5833776" y="4203763"/>
            <a:ext cx="521970" cy="520922"/>
          </a:xfrm>
          <a:custGeom>
            <a:avLst/>
            <a:gdLst/>
            <a:ahLst/>
            <a:cxnLst/>
            <a:rect l="l" t="t"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rgbClr val="FFFDFD">
              <a:alpha val="100000"/>
            </a:srgbClr>
          </a:solidFill>
        </p:spPr>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第三方开源库</a:t>
              </a:r>
            </a:p>
          </p:txBody>
        </p:sp>
      </p:grpSp>
      <p:sp>
        <p:nvSpPr>
          <p:cNvPr id="36" name="TextBox 36"/>
          <p:cNvSpPr txBox="1"/>
          <p:nvPr/>
        </p:nvSpPr>
        <p:spPr>
          <a:xfrm>
            <a:off x="1294218" y="1702234"/>
            <a:ext cx="3394996" cy="490334"/>
          </a:xfrm>
          <a:prstGeom prst="rect">
            <a:avLst/>
          </a:prstGeom>
        </p:spPr>
        <p:txBody>
          <a:bodyPr vert="horz" wrap="square" lIns="66008" tIns="33052" rIns="66008" bIns="33052" rtlCol="0" anchor="t" anchorCtr="0">
            <a:normAutofit/>
          </a:bodyPr>
          <a:lstStyle/>
          <a:p>
            <a:pPr algn="r">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nideshop-mini-program</a:t>
            </a:r>
          </a:p>
        </p:txBody>
      </p:sp>
      <p:sp>
        <p:nvSpPr>
          <p:cNvPr id="37" name="TextBox 37"/>
          <p:cNvSpPr txBox="1"/>
          <p:nvPr/>
        </p:nvSpPr>
        <p:spPr>
          <a:xfrm>
            <a:off x="404897" y="3986035"/>
            <a:ext cx="3394996" cy="490334"/>
          </a:xfrm>
          <a:prstGeom prst="rect">
            <a:avLst/>
          </a:prstGeom>
        </p:spPr>
        <p:txBody>
          <a:bodyPr vert="horz" wrap="square" lIns="66008" tIns="33052" rIns="66008" bIns="33052" rtlCol="0" anchor="t" anchorCtr="0">
            <a:normAutofit/>
          </a:bodyPr>
          <a:lstStyle/>
          <a:p>
            <a:pPr algn="r">
              <a:lnSpc>
                <a:spcPct val="150000"/>
              </a:lnSpc>
            </a:pPr>
            <a:r>
              <a:rPr lang="en-US" sz="1725" b="1">
                <a:solidFill>
                  <a:schemeClr val="accent3">
                    <a:alpha val="100000"/>
                  </a:schemeClr>
                </a:solidFill>
                <a:latin typeface="微软雅黑" panose="020B0503020204020204" charset="-122"/>
                <a:ea typeface="微软雅黑" panose="020B0503020204020204" charset="-122"/>
                <a:cs typeface="微软雅黑" panose="020B0503020204020204" charset="-122"/>
              </a:rPr>
              <a:t>biu</a:t>
            </a:r>
          </a:p>
        </p:txBody>
      </p:sp>
      <p:sp>
        <p:nvSpPr>
          <p:cNvPr id="38" name="TextBox 38"/>
          <p:cNvSpPr txBox="1"/>
          <p:nvPr/>
        </p:nvSpPr>
        <p:spPr>
          <a:xfrm>
            <a:off x="7434063" y="1702234"/>
            <a:ext cx="3394996" cy="490334"/>
          </a:xfrm>
          <a:prstGeom prst="rect">
            <a:avLst/>
          </a:prstGeom>
        </p:spPr>
        <p:txBody>
          <a:bodyPr vert="horz" wrap="square" lIns="66008" tIns="33052" rIns="66008" bIns="33052" rtlCol="0" anchor="t" anchorCtr="0">
            <a:normAutofit/>
          </a:bodyPr>
          <a:lstStyle/>
          <a:p>
            <a:pPr algn="l">
              <a:lnSpc>
                <a:spcPct val="150000"/>
              </a:lnSpc>
            </a:pPr>
            <a:r>
              <a:rPr lang="en-US" sz="1725" b="1">
                <a:solidFill>
                  <a:schemeClr val="accent2">
                    <a:alpha val="100000"/>
                  </a:schemeClr>
                </a:solidFill>
                <a:latin typeface="微软雅黑" panose="020B0503020204020204" charset="-122"/>
                <a:ea typeface="微软雅黑" panose="020B0503020204020204" charset="-122"/>
                <a:cs typeface="微软雅黑" panose="020B0503020204020204" charset="-122"/>
              </a:rPr>
              <a:t>vue-element-admin</a:t>
            </a:r>
          </a:p>
        </p:txBody>
      </p:sp>
      <p:sp>
        <p:nvSpPr>
          <p:cNvPr id="39" name="TextBox 39"/>
          <p:cNvSpPr txBox="1"/>
          <p:nvPr/>
        </p:nvSpPr>
        <p:spPr>
          <a:xfrm>
            <a:off x="8457043" y="3986035"/>
            <a:ext cx="3394996" cy="490334"/>
          </a:xfrm>
          <a:prstGeom prst="rect">
            <a:avLst/>
          </a:prstGeom>
        </p:spPr>
        <p:txBody>
          <a:bodyPr vert="horz" wrap="square" lIns="66008" tIns="33052" rIns="66008" bIns="33052" rtlCol="0" anchor="t" anchorCtr="0">
            <a:normAutofit/>
          </a:bodyPr>
          <a:lstStyle/>
          <a:p>
            <a:pPr algn="l">
              <a:lnSpc>
                <a:spcPct val="150000"/>
              </a:lnSpc>
            </a:pPr>
            <a:r>
              <a:rPr lang="en-US" sz="1725" b="1">
                <a:solidFill>
                  <a:schemeClr val="accent4">
                    <a:alpha val="100000"/>
                  </a:schemeClr>
                </a:solidFill>
                <a:latin typeface="微软雅黑" panose="020B0503020204020204" charset="-122"/>
                <a:ea typeface="微软雅黑" panose="020B0503020204020204" charset="-122"/>
                <a:cs typeface="微软雅黑" panose="020B0503020204020204" charset="-122"/>
              </a:rPr>
              <a:t>mall-admin-web</a:t>
            </a:r>
          </a:p>
        </p:txBody>
      </p:sp>
      <p:sp>
        <p:nvSpPr>
          <p:cNvPr id="40" name="TextBox 40"/>
          <p:cNvSpPr txBox="1"/>
          <p:nvPr/>
        </p:nvSpPr>
        <p:spPr>
          <a:xfrm>
            <a:off x="1688465" y="2192568"/>
            <a:ext cx="3000749" cy="1424180"/>
          </a:xfrm>
          <a:prstGeom prst="rect">
            <a:avLst/>
          </a:prstGeom>
        </p:spPr>
        <p:txBody>
          <a:bodyPr vert="horz" wrap="square" lIns="66008" tIns="33052" rIns="66008" bIns="33052" rtlCol="0" anchor="t" anchorCtr="0">
            <a:normAutofit/>
          </a:bodyPr>
          <a:lstStyle/>
          <a:p>
            <a:pPr algn="r">
              <a:lnSpc>
                <a:spcPct val="150000"/>
              </a:lnSpc>
            </a:pPr>
            <a:r>
              <a:rPr lang="en-US" sz="1575">
                <a:solidFill>
                  <a:schemeClr val="dk1">
                    <a:alpha val="100000"/>
                  </a:schemeClr>
                </a:solidFill>
                <a:latin typeface="微软雅黑" panose="020B0503020204020204" charset="-122"/>
                <a:ea typeface="微软雅黑" panose="020B0503020204020204" charset="-122"/>
                <a:cs typeface="微软雅黑" panose="020B0503020204020204" charset="-122"/>
              </a:rPr>
              <a:t>基于Node.js+MySQL的开源微信小程序商城(微信小程序)。</a:t>
            </a:r>
          </a:p>
        </p:txBody>
      </p:sp>
      <p:sp>
        <p:nvSpPr>
          <p:cNvPr id="41" name="TextBox 41"/>
          <p:cNvSpPr txBox="1"/>
          <p:nvPr/>
        </p:nvSpPr>
        <p:spPr>
          <a:xfrm>
            <a:off x="799517" y="4476369"/>
            <a:ext cx="3000375" cy="1416628"/>
          </a:xfrm>
          <a:prstGeom prst="rect">
            <a:avLst/>
          </a:prstGeom>
        </p:spPr>
        <p:txBody>
          <a:bodyPr vert="horz" wrap="square" lIns="66008" tIns="33052" rIns="66008" bIns="33052" rtlCol="0" anchor="t" anchorCtr="0">
            <a:normAutofit/>
          </a:bodyPr>
          <a:lstStyle/>
          <a:p>
            <a:pPr algn="r">
              <a:lnSpc>
                <a:spcPct val="150000"/>
              </a:lnSpc>
            </a:pPr>
            <a:r>
              <a:rPr lang="en-US" sz="1575">
                <a:solidFill>
                  <a:schemeClr val="dk1">
                    <a:alpha val="100000"/>
                  </a:schemeClr>
                </a:solidFill>
                <a:latin typeface="微软雅黑" panose="020B0503020204020204" charset="-122"/>
                <a:ea typeface="微软雅黑" panose="020B0503020204020204" charset="-122"/>
                <a:cs typeface="微软雅黑" panose="020B0503020204020204" charset="-122"/>
              </a:rPr>
              <a:t>一个基于Vue和Element的后台集成方案。</a:t>
            </a:r>
          </a:p>
        </p:txBody>
      </p:sp>
      <p:sp>
        <p:nvSpPr>
          <p:cNvPr id="42" name="TextBox 42"/>
          <p:cNvSpPr txBox="1"/>
          <p:nvPr/>
        </p:nvSpPr>
        <p:spPr>
          <a:xfrm>
            <a:off x="7434063" y="2192568"/>
            <a:ext cx="3000375" cy="1424180"/>
          </a:xfrm>
          <a:prstGeom prst="rect">
            <a:avLst/>
          </a:prstGeom>
        </p:spPr>
        <p:txBody>
          <a:bodyPr vert="horz" wrap="square" lIns="66008" tIns="33052" rIns="66008" bIns="33052" rtlCol="0" anchor="t" anchorCtr="0">
            <a:normAutofit/>
          </a:bodyPr>
          <a:lstStyle/>
          <a:p>
            <a:pPr algn="l">
              <a:lnSpc>
                <a:spcPct val="150000"/>
              </a:lnSpc>
            </a:pPr>
            <a:r>
              <a:rPr lang="en-US" sz="1575">
                <a:solidFill>
                  <a:schemeClr val="dk1">
                    <a:alpha val="100000"/>
                  </a:schemeClr>
                </a:solidFill>
                <a:latin typeface="微软雅黑" panose="020B0503020204020204" charset="-122"/>
                <a:ea typeface="微软雅黑" panose="020B0503020204020204" charset="-122"/>
                <a:cs typeface="微软雅黑" panose="020B0503020204020204" charset="-122"/>
              </a:rPr>
              <a:t>一个电商后台管理系统的前端项目，基于Vue+Element实现。</a:t>
            </a:r>
          </a:p>
        </p:txBody>
      </p:sp>
      <p:sp>
        <p:nvSpPr>
          <p:cNvPr id="43" name="TextBox 43"/>
          <p:cNvSpPr txBox="1"/>
          <p:nvPr/>
        </p:nvSpPr>
        <p:spPr>
          <a:xfrm>
            <a:off x="8457043" y="4388453"/>
            <a:ext cx="3000375" cy="1504544"/>
          </a:xfrm>
          <a:prstGeom prst="rect">
            <a:avLst/>
          </a:prstGeom>
        </p:spPr>
        <p:txBody>
          <a:bodyPr vert="horz" wrap="square" lIns="66008" tIns="33052" rIns="66008" bIns="33052" rtlCol="0" anchor="t" anchorCtr="0">
            <a:normAutofit/>
          </a:bodyPr>
          <a:lstStyle/>
          <a:p>
            <a:pPr algn="l">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管理后台项目开发的脚手架，基于vue-element-admin和Spring Boot搭建，使用前后端分离方式开发和部署。</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5341061" y="1169291"/>
            <a:ext cx="2281112" cy="2281112"/>
          </a:xfrm>
          <a:prstGeom prst="ellipse">
            <a:avLst/>
          </a:prstGeom>
          <a:solidFill>
            <a:schemeClr val="accent2">
              <a:lumMod val="75000"/>
              <a:alpha val="100000"/>
            </a:schemeClr>
          </a:solidFill>
        </p:spPr>
      </p:sp>
      <p:sp>
        <p:nvSpPr>
          <p:cNvPr id="3" name="Freeform 3"/>
          <p:cNvSpPr/>
          <p:nvPr/>
        </p:nvSpPr>
        <p:spPr>
          <a:xfrm>
            <a:off x="6177468" y="1976779"/>
            <a:ext cx="608297" cy="608297"/>
          </a:xfrm>
          <a:custGeom>
            <a:avLst/>
            <a:gdLst/>
            <a:ahLst/>
            <a:cxnLst/>
            <a:rect l="l" t="t" r="r" b="b"/>
            <a:pathLst>
              <a:path w="304800" h="304800">
                <a:moveTo>
                  <a:pt x="167640" y="0"/>
                </a:moveTo>
                <a:lnTo>
                  <a:pt x="182880" y="0"/>
                </a:lnTo>
                <a:lnTo>
                  <a:pt x="182880" y="45720"/>
                </a:lnTo>
                <a:lnTo>
                  <a:pt x="228600" y="152400"/>
                </a:lnTo>
                <a:lnTo>
                  <a:pt x="228600" y="274320"/>
                </a:lnTo>
                <a:cubicBezTo>
                  <a:pt x="228600" y="291151"/>
                  <a:pt x="214951" y="304800"/>
                  <a:pt x="198120" y="304800"/>
                </a:cubicBezTo>
                <a:lnTo>
                  <a:pt x="198120" y="304800"/>
                </a:lnTo>
                <a:lnTo>
                  <a:pt x="76200" y="304800"/>
                </a:lnTo>
                <a:cubicBezTo>
                  <a:pt x="59436" y="304800"/>
                  <a:pt x="40996" y="291998"/>
                  <a:pt x="35052" y="276149"/>
                </a:cubicBezTo>
                <a:lnTo>
                  <a:pt x="0" y="182880"/>
                </a:lnTo>
                <a:lnTo>
                  <a:pt x="0" y="152400"/>
                </a:lnTo>
                <a:cubicBezTo>
                  <a:pt x="0" y="135569"/>
                  <a:pt x="13649" y="121920"/>
                  <a:pt x="30480" y="121920"/>
                </a:cubicBezTo>
                <a:lnTo>
                  <a:pt x="30480" y="121920"/>
                </a:lnTo>
                <a:lnTo>
                  <a:pt x="137160" y="121920"/>
                </a:lnTo>
                <a:lnTo>
                  <a:pt x="137160" y="30480"/>
                </a:lnTo>
                <a:cubicBezTo>
                  <a:pt x="137160" y="13649"/>
                  <a:pt x="150809" y="0"/>
                  <a:pt x="167640" y="0"/>
                </a:cubicBezTo>
                <a:lnTo>
                  <a:pt x="167640" y="0"/>
                </a:lnTo>
                <a:close/>
                <a:moveTo>
                  <a:pt x="259080" y="152400"/>
                </a:moveTo>
                <a:lnTo>
                  <a:pt x="304800" y="152400"/>
                </a:lnTo>
                <a:lnTo>
                  <a:pt x="304800" y="304800"/>
                </a:lnTo>
                <a:lnTo>
                  <a:pt x="259080" y="304800"/>
                </a:lnTo>
                <a:lnTo>
                  <a:pt x="259080" y="152400"/>
                </a:lnTo>
                <a:close/>
              </a:path>
            </a:pathLst>
          </a:custGeom>
          <a:solidFill>
            <a:srgbClr val="FFFFFF">
              <a:alpha val="100000"/>
            </a:srgbClr>
          </a:solidFill>
        </p:spPr>
      </p:sp>
      <p:sp>
        <p:nvSpPr>
          <p:cNvPr id="4" name="AutoShape 4"/>
          <p:cNvSpPr/>
          <p:nvPr/>
        </p:nvSpPr>
        <p:spPr>
          <a:xfrm>
            <a:off x="4569827" y="2585076"/>
            <a:ext cx="1911789" cy="1911789"/>
          </a:xfrm>
          <a:prstGeom prst="ellipse">
            <a:avLst/>
          </a:prstGeom>
          <a:solidFill>
            <a:schemeClr val="accent2">
              <a:lumMod val="60000"/>
              <a:lumOff val="40000"/>
              <a:alpha val="100000"/>
            </a:schemeClr>
          </a:solidFill>
        </p:spPr>
      </p:sp>
      <p:sp>
        <p:nvSpPr>
          <p:cNvPr id="5" name="Freeform 5"/>
          <p:cNvSpPr/>
          <p:nvPr/>
        </p:nvSpPr>
        <p:spPr>
          <a:xfrm>
            <a:off x="5156399" y="3235877"/>
            <a:ext cx="738646" cy="610186"/>
          </a:xfrm>
          <a:custGeom>
            <a:avLst/>
            <a:gdLst/>
            <a:ahLst/>
            <a:cxnLst/>
            <a:rect l="l" t="t" r="r" b="b"/>
            <a:pathLst>
              <a:path w="304800" h="304800">
                <a:moveTo>
                  <a:pt x="106680" y="0"/>
                </a:moveTo>
                <a:lnTo>
                  <a:pt x="91440" y="0"/>
                </a:lnTo>
                <a:lnTo>
                  <a:pt x="0" y="45720"/>
                </a:lnTo>
                <a:lnTo>
                  <a:pt x="0" y="137160"/>
                </a:lnTo>
                <a:lnTo>
                  <a:pt x="60960" y="121920"/>
                </a:lnTo>
                <a:lnTo>
                  <a:pt x="60960" y="304800"/>
                </a:lnTo>
                <a:lnTo>
                  <a:pt x="243840" y="304800"/>
                </a:lnTo>
                <a:lnTo>
                  <a:pt x="243840" y="121920"/>
                </a:lnTo>
                <a:lnTo>
                  <a:pt x="304800" y="137160"/>
                </a:lnTo>
                <a:lnTo>
                  <a:pt x="304800" y="45720"/>
                </a:lnTo>
                <a:lnTo>
                  <a:pt x="213360" y="0"/>
                </a:lnTo>
                <a:lnTo>
                  <a:pt x="198120" y="0"/>
                </a:lnTo>
                <a:cubicBezTo>
                  <a:pt x="198120" y="25251"/>
                  <a:pt x="177651" y="45720"/>
                  <a:pt x="152400" y="45720"/>
                </a:cubicBezTo>
                <a:cubicBezTo>
                  <a:pt x="127149" y="45720"/>
                  <a:pt x="106680" y="25251"/>
                  <a:pt x="106680" y="0"/>
                </a:cubicBezTo>
                <a:lnTo>
                  <a:pt x="106680" y="0"/>
                </a:lnTo>
                <a:close/>
              </a:path>
            </a:pathLst>
          </a:custGeom>
          <a:solidFill>
            <a:srgbClr val="FFFFFF">
              <a:alpha val="100000"/>
            </a:srgbClr>
          </a:solidFill>
        </p:spPr>
      </p:sp>
      <p:sp>
        <p:nvSpPr>
          <p:cNvPr id="6" name="AutoShape 6"/>
          <p:cNvSpPr/>
          <p:nvPr/>
        </p:nvSpPr>
        <p:spPr>
          <a:xfrm>
            <a:off x="5905908" y="3792072"/>
            <a:ext cx="1520741" cy="1520741"/>
          </a:xfrm>
          <a:prstGeom prst="ellipse">
            <a:avLst/>
          </a:prstGeom>
          <a:solidFill>
            <a:schemeClr val="accent1">
              <a:alpha val="100000"/>
            </a:schemeClr>
          </a:solidFill>
        </p:spPr>
      </p:sp>
      <p:sp>
        <p:nvSpPr>
          <p:cNvPr id="7" name="Freeform 7"/>
          <p:cNvSpPr/>
          <p:nvPr/>
        </p:nvSpPr>
        <p:spPr>
          <a:xfrm>
            <a:off x="6301722" y="4207073"/>
            <a:ext cx="729113" cy="690739"/>
          </a:xfrm>
          <a:custGeom>
            <a:avLst/>
            <a:gdLst/>
            <a:ahLst/>
            <a:cxnLst/>
            <a:rect l="l" t="t" r="r" b="b"/>
            <a:pathLst>
              <a:path w="304800" h="304800">
                <a:moveTo>
                  <a:pt x="152800" y="79486"/>
                </a:moveTo>
                <a:cubicBezTo>
                  <a:pt x="152800" y="79486"/>
                  <a:pt x="133750" y="38891"/>
                  <a:pt x="90888" y="38891"/>
                </a:cubicBezTo>
                <a:cubicBezTo>
                  <a:pt x="44053" y="38891"/>
                  <a:pt x="19450" y="78581"/>
                  <a:pt x="19450" y="118262"/>
                </a:cubicBezTo>
                <a:cubicBezTo>
                  <a:pt x="19450" y="184147"/>
                  <a:pt x="152800" y="265900"/>
                  <a:pt x="152800" y="265900"/>
                </a:cubicBezTo>
                <a:cubicBezTo>
                  <a:pt x="152800" y="265900"/>
                  <a:pt x="285350" y="184937"/>
                  <a:pt x="285350" y="118262"/>
                </a:cubicBezTo>
                <a:cubicBezTo>
                  <a:pt x="285350" y="77781"/>
                  <a:pt x="259956" y="38891"/>
                  <a:pt x="214713" y="38891"/>
                </a:cubicBezTo>
                <a:cubicBezTo>
                  <a:pt x="169469" y="38891"/>
                  <a:pt x="152800" y="79486"/>
                  <a:pt x="152800" y="79486"/>
                </a:cubicBezTo>
                <a:close/>
              </a:path>
            </a:pathLst>
          </a:custGeom>
          <a:solidFill>
            <a:srgbClr val="FFFFFF">
              <a:alpha val="100000"/>
            </a:srgbClr>
          </a:solidFill>
        </p:spPr>
      </p:sp>
      <p:sp>
        <p:nvSpPr>
          <p:cNvPr id="8" name="AutoShape 8"/>
          <p:cNvSpPr/>
          <p:nvPr/>
        </p:nvSpPr>
        <p:spPr>
          <a:xfrm>
            <a:off x="5227005" y="4767462"/>
            <a:ext cx="1336080" cy="1336080"/>
          </a:xfrm>
          <a:prstGeom prst="ellipse">
            <a:avLst/>
          </a:prstGeom>
          <a:solidFill>
            <a:schemeClr val="accent3">
              <a:lumMod val="60000"/>
              <a:lumOff val="40000"/>
              <a:alpha val="100000"/>
            </a:schemeClr>
          </a:solidFill>
        </p:spPr>
      </p:sp>
      <p:sp>
        <p:nvSpPr>
          <p:cNvPr id="9" name="Freeform 9"/>
          <p:cNvSpPr/>
          <p:nvPr/>
        </p:nvSpPr>
        <p:spPr>
          <a:xfrm>
            <a:off x="5633397" y="5196504"/>
            <a:ext cx="523295" cy="477996"/>
          </a:xfrm>
          <a:custGeom>
            <a:avLst/>
            <a:gdLst/>
            <a:ahLst/>
            <a:cxnLst/>
            <a:rect l="l" t="t" r="r" b="b"/>
            <a:pathLst>
              <a:path w="304800" h="304800">
                <a:moveTo>
                  <a:pt x="285750" y="171450"/>
                </a:moveTo>
                <a:lnTo>
                  <a:pt x="266700" y="171450"/>
                </a:lnTo>
                <a:lnTo>
                  <a:pt x="266700" y="133350"/>
                </a:lnTo>
                <a:cubicBezTo>
                  <a:pt x="266700" y="70247"/>
                  <a:pt x="215503" y="19050"/>
                  <a:pt x="152400" y="19050"/>
                </a:cubicBezTo>
                <a:cubicBezTo>
                  <a:pt x="89297" y="19050"/>
                  <a:pt x="38100" y="70247"/>
                  <a:pt x="38100" y="133350"/>
                </a:cubicBezTo>
                <a:lnTo>
                  <a:pt x="38100" y="171450"/>
                </a:lnTo>
                <a:lnTo>
                  <a:pt x="19050" y="171450"/>
                </a:lnTo>
                <a:cubicBezTo>
                  <a:pt x="8525" y="171450"/>
                  <a:pt x="0" y="179975"/>
                  <a:pt x="0" y="190500"/>
                </a:cubicBezTo>
                <a:lnTo>
                  <a:pt x="0" y="266700"/>
                </a:lnTo>
                <a:cubicBezTo>
                  <a:pt x="0" y="277225"/>
                  <a:pt x="8525" y="285750"/>
                  <a:pt x="19050" y="285750"/>
                </a:cubicBezTo>
                <a:lnTo>
                  <a:pt x="76200" y="285750"/>
                </a:lnTo>
                <a:lnTo>
                  <a:pt x="76200" y="133350"/>
                </a:lnTo>
                <a:cubicBezTo>
                  <a:pt x="76200" y="91307"/>
                  <a:pt x="110357" y="57150"/>
                  <a:pt x="152400" y="57150"/>
                </a:cubicBezTo>
                <a:cubicBezTo>
                  <a:pt x="194443" y="57150"/>
                  <a:pt x="228600" y="91307"/>
                  <a:pt x="228600" y="133350"/>
                </a:cubicBezTo>
                <a:lnTo>
                  <a:pt x="228600" y="285750"/>
                </a:lnTo>
                <a:lnTo>
                  <a:pt x="285750" y="285750"/>
                </a:lnTo>
                <a:cubicBezTo>
                  <a:pt x="296275" y="285750"/>
                  <a:pt x="304800" y="277225"/>
                  <a:pt x="304800" y="266700"/>
                </a:cubicBezTo>
                <a:lnTo>
                  <a:pt x="304800" y="190500"/>
                </a:lnTo>
                <a:cubicBezTo>
                  <a:pt x="304800" y="179975"/>
                  <a:pt x="296275" y="171450"/>
                  <a:pt x="285750" y="171450"/>
                </a:cubicBezTo>
                <a:close/>
              </a:path>
            </a:pathLst>
          </a:custGeom>
          <a:solidFill>
            <a:srgbClr val="FFFFFF">
              <a:alpha val="100000"/>
            </a:srgbClr>
          </a:solidFill>
        </p:spPr>
      </p:sp>
      <p:sp>
        <p:nvSpPr>
          <p:cNvPr id="12" name="TextBox 12"/>
          <p:cNvSpPr txBox="1"/>
          <p:nvPr/>
        </p:nvSpPr>
        <p:spPr>
          <a:xfrm>
            <a:off x="7238771" y="3200620"/>
            <a:ext cx="4343400" cy="885825"/>
          </a:xfrm>
          <a:prstGeom prst="rect">
            <a:avLst/>
          </a:prstGeom>
        </p:spPr>
        <p:txBody>
          <a:bodyPr vert="horz" wrap="square" lIns="123825" tIns="123825" rIns="57150" bIns="123825" rtlCol="0" anchor="t" anchorCtr="0">
            <a:spAutoFit/>
          </a:bodyPr>
          <a:lstStyle/>
          <a:p>
            <a:pPr algn="r">
              <a:lnSpc>
                <a:spcPct val="14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管理后台子系统(admin)包括litemall-admin-api模块和litemall-admin模块。</a:t>
            </a:r>
          </a:p>
        </p:txBody>
      </p:sp>
      <p:sp>
        <p:nvSpPr>
          <p:cNvPr id="13" name="TextBox 13"/>
          <p:cNvSpPr txBox="1"/>
          <p:nvPr/>
        </p:nvSpPr>
        <p:spPr>
          <a:xfrm>
            <a:off x="454963" y="3098058"/>
            <a:ext cx="3924300" cy="885825"/>
          </a:xfrm>
          <a:prstGeom prst="rect">
            <a:avLst/>
          </a:prstGeom>
        </p:spPr>
        <p:txBody>
          <a:bodyPr vert="horz" wrap="square" lIns="123825" tIns="123825" rIns="57150" bIns="123825" rtlCol="0" anchor="t" anchorCtr="0">
            <a:spAutoFit/>
          </a:bodyPr>
          <a:lstStyle/>
          <a:p>
            <a:pPr algn="r">
              <a:lnSpc>
                <a:spcPct val="14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基础系统子系统(platform)包括数据库、litemall-core模块、litemall-db模块和litemall-all模块。</a:t>
            </a:r>
          </a:p>
        </p:txBody>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系统架构介绍</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071446" y="914656"/>
            <a:ext cx="2281112" cy="2281112"/>
          </a:xfrm>
          <a:prstGeom prst="ellipse">
            <a:avLst/>
          </a:prstGeom>
          <a:solidFill>
            <a:schemeClr val="accent2">
              <a:lumMod val="75000"/>
              <a:alpha val="100000"/>
            </a:schemeClr>
          </a:solidFill>
        </p:spPr>
      </p:sp>
      <p:sp>
        <p:nvSpPr>
          <p:cNvPr id="3" name="Freeform 3"/>
          <p:cNvSpPr/>
          <p:nvPr/>
        </p:nvSpPr>
        <p:spPr>
          <a:xfrm>
            <a:off x="2895788" y="1676424"/>
            <a:ext cx="608297" cy="608297"/>
          </a:xfrm>
          <a:custGeom>
            <a:avLst/>
            <a:gdLst/>
            <a:ahLst/>
            <a:cxnLst/>
            <a:rect l="l" t="t" r="r" b="b"/>
            <a:pathLst>
              <a:path w="304800" h="304800">
                <a:moveTo>
                  <a:pt x="167640" y="0"/>
                </a:moveTo>
                <a:lnTo>
                  <a:pt x="182880" y="0"/>
                </a:lnTo>
                <a:lnTo>
                  <a:pt x="182880" y="45720"/>
                </a:lnTo>
                <a:lnTo>
                  <a:pt x="228600" y="152400"/>
                </a:lnTo>
                <a:lnTo>
                  <a:pt x="228600" y="274320"/>
                </a:lnTo>
                <a:cubicBezTo>
                  <a:pt x="228600" y="291151"/>
                  <a:pt x="214951" y="304800"/>
                  <a:pt x="198120" y="304800"/>
                </a:cubicBezTo>
                <a:lnTo>
                  <a:pt x="198120" y="304800"/>
                </a:lnTo>
                <a:lnTo>
                  <a:pt x="76200" y="304800"/>
                </a:lnTo>
                <a:cubicBezTo>
                  <a:pt x="59436" y="304800"/>
                  <a:pt x="40996" y="291998"/>
                  <a:pt x="35052" y="276149"/>
                </a:cubicBezTo>
                <a:lnTo>
                  <a:pt x="0" y="182880"/>
                </a:lnTo>
                <a:lnTo>
                  <a:pt x="0" y="152400"/>
                </a:lnTo>
                <a:cubicBezTo>
                  <a:pt x="0" y="135569"/>
                  <a:pt x="13649" y="121920"/>
                  <a:pt x="30480" y="121920"/>
                </a:cubicBezTo>
                <a:lnTo>
                  <a:pt x="30480" y="121920"/>
                </a:lnTo>
                <a:lnTo>
                  <a:pt x="137160" y="121920"/>
                </a:lnTo>
                <a:lnTo>
                  <a:pt x="137160" y="30480"/>
                </a:lnTo>
                <a:cubicBezTo>
                  <a:pt x="137160" y="13649"/>
                  <a:pt x="150809" y="0"/>
                  <a:pt x="167640" y="0"/>
                </a:cubicBezTo>
                <a:lnTo>
                  <a:pt x="167640" y="0"/>
                </a:lnTo>
                <a:close/>
                <a:moveTo>
                  <a:pt x="259080" y="152400"/>
                </a:moveTo>
                <a:lnTo>
                  <a:pt x="304800" y="152400"/>
                </a:lnTo>
                <a:lnTo>
                  <a:pt x="304800" y="304800"/>
                </a:lnTo>
                <a:lnTo>
                  <a:pt x="259080" y="304800"/>
                </a:lnTo>
                <a:lnTo>
                  <a:pt x="259080" y="152400"/>
                </a:lnTo>
                <a:close/>
              </a:path>
            </a:pathLst>
          </a:custGeom>
          <a:solidFill>
            <a:srgbClr val="FFFFFF">
              <a:alpha val="100000"/>
            </a:srgbClr>
          </a:solidFill>
        </p:spPr>
      </p:sp>
      <p:sp>
        <p:nvSpPr>
          <p:cNvPr id="4" name="AutoShape 4"/>
          <p:cNvSpPr/>
          <p:nvPr/>
        </p:nvSpPr>
        <p:spPr>
          <a:xfrm>
            <a:off x="152132" y="1880226"/>
            <a:ext cx="1911789" cy="1911789"/>
          </a:xfrm>
          <a:prstGeom prst="ellipse">
            <a:avLst/>
          </a:prstGeom>
          <a:solidFill>
            <a:schemeClr val="accent2">
              <a:lumMod val="60000"/>
              <a:lumOff val="40000"/>
              <a:alpha val="100000"/>
            </a:schemeClr>
          </a:solidFill>
        </p:spPr>
      </p:sp>
      <p:sp>
        <p:nvSpPr>
          <p:cNvPr id="5" name="Freeform 5"/>
          <p:cNvSpPr/>
          <p:nvPr/>
        </p:nvSpPr>
        <p:spPr>
          <a:xfrm>
            <a:off x="762199" y="2514517"/>
            <a:ext cx="738646" cy="610186"/>
          </a:xfrm>
          <a:custGeom>
            <a:avLst/>
            <a:gdLst/>
            <a:ahLst/>
            <a:cxnLst/>
            <a:rect l="l" t="t" r="r" b="b"/>
            <a:pathLst>
              <a:path w="304800" h="304800">
                <a:moveTo>
                  <a:pt x="106680" y="0"/>
                </a:moveTo>
                <a:lnTo>
                  <a:pt x="91440" y="0"/>
                </a:lnTo>
                <a:lnTo>
                  <a:pt x="0" y="45720"/>
                </a:lnTo>
                <a:lnTo>
                  <a:pt x="0" y="137160"/>
                </a:lnTo>
                <a:lnTo>
                  <a:pt x="60960" y="121920"/>
                </a:lnTo>
                <a:lnTo>
                  <a:pt x="60960" y="304800"/>
                </a:lnTo>
                <a:lnTo>
                  <a:pt x="243840" y="304800"/>
                </a:lnTo>
                <a:lnTo>
                  <a:pt x="243840" y="121920"/>
                </a:lnTo>
                <a:lnTo>
                  <a:pt x="304800" y="137160"/>
                </a:lnTo>
                <a:lnTo>
                  <a:pt x="304800" y="45720"/>
                </a:lnTo>
                <a:lnTo>
                  <a:pt x="213360" y="0"/>
                </a:lnTo>
                <a:lnTo>
                  <a:pt x="198120" y="0"/>
                </a:lnTo>
                <a:cubicBezTo>
                  <a:pt x="198120" y="25251"/>
                  <a:pt x="177651" y="45720"/>
                  <a:pt x="152400" y="45720"/>
                </a:cubicBezTo>
                <a:cubicBezTo>
                  <a:pt x="127149" y="45720"/>
                  <a:pt x="106680" y="25251"/>
                  <a:pt x="106680" y="0"/>
                </a:cubicBezTo>
                <a:lnTo>
                  <a:pt x="106680" y="0"/>
                </a:lnTo>
                <a:close/>
              </a:path>
            </a:pathLst>
          </a:custGeom>
          <a:solidFill>
            <a:srgbClr val="FFFFFF">
              <a:alpha val="100000"/>
            </a:srgbClr>
          </a:solidFill>
        </p:spPr>
      </p:sp>
      <p:sp>
        <p:nvSpPr>
          <p:cNvPr id="6" name="AutoShape 6"/>
          <p:cNvSpPr/>
          <p:nvPr/>
        </p:nvSpPr>
        <p:spPr>
          <a:xfrm>
            <a:off x="2057173" y="3195807"/>
            <a:ext cx="1520741" cy="1520741"/>
          </a:xfrm>
          <a:prstGeom prst="ellipse">
            <a:avLst/>
          </a:prstGeom>
          <a:solidFill>
            <a:schemeClr val="accent1">
              <a:alpha val="100000"/>
            </a:schemeClr>
          </a:solidFill>
        </p:spPr>
      </p:sp>
      <p:sp>
        <p:nvSpPr>
          <p:cNvPr id="7" name="Freeform 7"/>
          <p:cNvSpPr/>
          <p:nvPr/>
        </p:nvSpPr>
        <p:spPr>
          <a:xfrm>
            <a:off x="2514582" y="3657798"/>
            <a:ext cx="729113" cy="690739"/>
          </a:xfrm>
          <a:custGeom>
            <a:avLst/>
            <a:gdLst/>
            <a:ahLst/>
            <a:cxnLst/>
            <a:rect l="l" t="t" r="r" b="b"/>
            <a:pathLst>
              <a:path w="304800" h="304800">
                <a:moveTo>
                  <a:pt x="152800" y="79486"/>
                </a:moveTo>
                <a:cubicBezTo>
                  <a:pt x="152800" y="79486"/>
                  <a:pt x="133750" y="38891"/>
                  <a:pt x="90888" y="38891"/>
                </a:cubicBezTo>
                <a:cubicBezTo>
                  <a:pt x="44053" y="38891"/>
                  <a:pt x="19450" y="78581"/>
                  <a:pt x="19450" y="118262"/>
                </a:cubicBezTo>
                <a:cubicBezTo>
                  <a:pt x="19450" y="184147"/>
                  <a:pt x="152800" y="265900"/>
                  <a:pt x="152800" y="265900"/>
                </a:cubicBezTo>
                <a:cubicBezTo>
                  <a:pt x="152800" y="265900"/>
                  <a:pt x="285350" y="184937"/>
                  <a:pt x="285350" y="118262"/>
                </a:cubicBezTo>
                <a:cubicBezTo>
                  <a:pt x="285350" y="77781"/>
                  <a:pt x="259956" y="38891"/>
                  <a:pt x="214713" y="38891"/>
                </a:cubicBezTo>
                <a:cubicBezTo>
                  <a:pt x="169469" y="38891"/>
                  <a:pt x="152800" y="79486"/>
                  <a:pt x="152800" y="79486"/>
                </a:cubicBezTo>
                <a:close/>
              </a:path>
            </a:pathLst>
          </a:custGeom>
          <a:solidFill>
            <a:srgbClr val="FFFFFF">
              <a:alpha val="100000"/>
            </a:srgbClr>
          </a:solidFill>
        </p:spPr>
      </p:sp>
      <p:sp>
        <p:nvSpPr>
          <p:cNvPr id="8" name="AutoShape 8"/>
          <p:cNvSpPr/>
          <p:nvPr/>
        </p:nvSpPr>
        <p:spPr>
          <a:xfrm>
            <a:off x="837885" y="4114682"/>
            <a:ext cx="1336080" cy="1336080"/>
          </a:xfrm>
          <a:prstGeom prst="ellipse">
            <a:avLst/>
          </a:prstGeom>
          <a:solidFill>
            <a:schemeClr val="accent3">
              <a:lumMod val="60000"/>
              <a:lumOff val="40000"/>
              <a:alpha val="100000"/>
            </a:schemeClr>
          </a:solidFill>
        </p:spPr>
      </p:sp>
      <p:sp>
        <p:nvSpPr>
          <p:cNvPr id="9" name="Freeform 9"/>
          <p:cNvSpPr/>
          <p:nvPr/>
        </p:nvSpPr>
        <p:spPr>
          <a:xfrm>
            <a:off x="1236022" y="4496099"/>
            <a:ext cx="523295" cy="477996"/>
          </a:xfrm>
          <a:custGeom>
            <a:avLst/>
            <a:gdLst/>
            <a:ahLst/>
            <a:cxnLst/>
            <a:rect l="l" t="t" r="r" b="b"/>
            <a:pathLst>
              <a:path w="304800" h="304800">
                <a:moveTo>
                  <a:pt x="285750" y="171450"/>
                </a:moveTo>
                <a:lnTo>
                  <a:pt x="266700" y="171450"/>
                </a:lnTo>
                <a:lnTo>
                  <a:pt x="266700" y="133350"/>
                </a:lnTo>
                <a:cubicBezTo>
                  <a:pt x="266700" y="70247"/>
                  <a:pt x="215503" y="19050"/>
                  <a:pt x="152400" y="19050"/>
                </a:cubicBezTo>
                <a:cubicBezTo>
                  <a:pt x="89297" y="19050"/>
                  <a:pt x="38100" y="70247"/>
                  <a:pt x="38100" y="133350"/>
                </a:cubicBezTo>
                <a:lnTo>
                  <a:pt x="38100" y="171450"/>
                </a:lnTo>
                <a:lnTo>
                  <a:pt x="19050" y="171450"/>
                </a:lnTo>
                <a:cubicBezTo>
                  <a:pt x="8525" y="171450"/>
                  <a:pt x="0" y="179975"/>
                  <a:pt x="0" y="190500"/>
                </a:cubicBezTo>
                <a:lnTo>
                  <a:pt x="0" y="266700"/>
                </a:lnTo>
                <a:cubicBezTo>
                  <a:pt x="0" y="277225"/>
                  <a:pt x="8525" y="285750"/>
                  <a:pt x="19050" y="285750"/>
                </a:cubicBezTo>
                <a:lnTo>
                  <a:pt x="76200" y="285750"/>
                </a:lnTo>
                <a:lnTo>
                  <a:pt x="76200" y="133350"/>
                </a:lnTo>
                <a:cubicBezTo>
                  <a:pt x="76200" y="91307"/>
                  <a:pt x="110357" y="57150"/>
                  <a:pt x="152400" y="57150"/>
                </a:cubicBezTo>
                <a:cubicBezTo>
                  <a:pt x="194443" y="57150"/>
                  <a:pt x="228600" y="91307"/>
                  <a:pt x="228600" y="133350"/>
                </a:cubicBezTo>
                <a:lnTo>
                  <a:pt x="228600" y="285750"/>
                </a:lnTo>
                <a:lnTo>
                  <a:pt x="285750" y="285750"/>
                </a:lnTo>
                <a:cubicBezTo>
                  <a:pt x="296275" y="285750"/>
                  <a:pt x="304800" y="277225"/>
                  <a:pt x="304800" y="266700"/>
                </a:cubicBezTo>
                <a:lnTo>
                  <a:pt x="304800" y="190500"/>
                </a:lnTo>
                <a:cubicBezTo>
                  <a:pt x="304800" y="179975"/>
                  <a:pt x="296275" y="171450"/>
                  <a:pt x="285750" y="171450"/>
                </a:cubicBezTo>
                <a:close/>
              </a:path>
            </a:pathLst>
          </a:custGeom>
          <a:solidFill>
            <a:srgbClr val="FFFFFF">
              <a:alpha val="100000"/>
            </a:srgbClr>
          </a:solidFill>
        </p:spPr>
      </p:sp>
      <p:sp>
        <p:nvSpPr>
          <p:cNvPr id="10" name="TextBox 10"/>
          <p:cNvSpPr txBox="1"/>
          <p:nvPr/>
        </p:nvSpPr>
        <p:spPr>
          <a:xfrm>
            <a:off x="5029200" y="768350"/>
            <a:ext cx="6749415" cy="554990"/>
          </a:xfrm>
          <a:prstGeom prst="rect">
            <a:avLst/>
          </a:prstGeom>
        </p:spPr>
        <p:txBody>
          <a:bodyPr vert="horz" wrap="square" lIns="123825" tIns="123825" rIns="57150" bIns="123825" rtlCol="0" anchor="t" anchorCtr="0">
            <a:spAutoFit/>
          </a:bodyPr>
          <a:lstStyle/>
          <a:p>
            <a:pPr>
              <a:lnSpc>
                <a:spcPct val="14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本系统是一个完整的前后端项目，包含3大部分8个模块，具体架构如图所示。</a:t>
            </a:r>
          </a:p>
        </p:txBody>
      </p:sp>
      <p:sp>
        <p:nvSpPr>
          <p:cNvPr id="11" name="TextBox 11"/>
          <p:cNvSpPr txBox="1"/>
          <p:nvPr/>
        </p:nvSpPr>
        <p:spPr>
          <a:xfrm>
            <a:off x="4648200" y="5409883"/>
            <a:ext cx="7125335" cy="554990"/>
          </a:xfrm>
          <a:prstGeom prst="rect">
            <a:avLst/>
          </a:prstGeom>
        </p:spPr>
        <p:txBody>
          <a:bodyPr vert="horz" wrap="square" lIns="123825" tIns="123825" rIns="57150" bIns="123825" rtlCol="0" anchor="ctr" anchorCtr="0">
            <a:spAutoFit/>
          </a:bodyPr>
          <a:lstStyle/>
          <a:p>
            <a:pPr>
              <a:lnSpc>
                <a:spcPct val="14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小商城子系统(wxmall)包括litemall-wx-api模块、litemall-wx模块和renard-wx模块。</a:t>
            </a:r>
          </a:p>
        </p:txBody>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系统架构介绍</a:t>
              </a:r>
            </a:p>
          </p:txBody>
        </p:sp>
      </p:grpSp>
      <p:pic>
        <p:nvPicPr>
          <p:cNvPr id="12" name="图片 -2147482614" descr="25-1"/>
          <p:cNvPicPr>
            <a:picLocks noChangeAspect="1"/>
          </p:cNvPicPr>
          <p:nvPr>
            <p:custDataLst>
              <p:tags r:id="rId1"/>
            </p:custDataLst>
          </p:nvPr>
        </p:nvPicPr>
        <p:blipFill>
          <a:blip r:embed="rId4"/>
          <a:stretch>
            <a:fillRect/>
          </a:stretch>
        </p:blipFill>
        <p:spPr>
          <a:xfrm>
            <a:off x="4648200" y="1593215"/>
            <a:ext cx="7004050" cy="3502025"/>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1209188" y="1082466"/>
            <a:ext cx="0" cy="5775534"/>
          </a:xfrm>
          <a:prstGeom prst="line">
            <a:avLst/>
          </a:prstGeom>
          <a:ln w="19050">
            <a:solidFill>
              <a:schemeClr val="accent1"/>
            </a:solidFill>
            <a:prstDash val="solid"/>
            <a:headEnd type="oval"/>
            <a:tailEnd type="none"/>
          </a:ln>
        </p:spPr>
        <p:style>
          <a:lnRef idx="0">
            <a:schemeClr val="accent1"/>
          </a:lnRef>
          <a:fillRef idx="1">
            <a:schemeClr val="accent1"/>
          </a:fillRef>
          <a:effectRef idx="0">
            <a:schemeClr val="accent1"/>
          </a:effectRef>
          <a:fontRef idx="minor">
            <a:schemeClr val="lt1"/>
          </a:fontRef>
        </p:style>
      </p:cxnSp>
      <p:sp>
        <p:nvSpPr>
          <p:cNvPr id="3" name="AutoShape 3"/>
          <p:cNvSpPr/>
          <p:nvPr/>
        </p:nvSpPr>
        <p:spPr>
          <a:xfrm>
            <a:off x="873196" y="1332346"/>
            <a:ext cx="669478" cy="669478"/>
          </a:xfrm>
          <a:prstGeom prst="ellipse">
            <a:avLst/>
          </a:prstGeom>
          <a:solidFill>
            <a:schemeClr val="accent2">
              <a:alpha val="42000"/>
            </a:schemeClr>
          </a:solidFill>
        </p:spPr>
      </p:sp>
      <p:sp>
        <p:nvSpPr>
          <p:cNvPr id="4" name="AutoShape 4"/>
          <p:cNvSpPr/>
          <p:nvPr/>
        </p:nvSpPr>
        <p:spPr>
          <a:xfrm>
            <a:off x="988282" y="1447432"/>
            <a:ext cx="439305" cy="439305"/>
          </a:xfrm>
          <a:prstGeom prst="ellipse">
            <a:avLst/>
          </a:prstGeom>
          <a:solidFill>
            <a:schemeClr val="accent1">
              <a:alpha val="100000"/>
            </a:schemeClr>
          </a:solidFill>
        </p:spPr>
      </p:sp>
      <p:sp>
        <p:nvSpPr>
          <p:cNvPr id="5" name="AutoShape 5"/>
          <p:cNvSpPr/>
          <p:nvPr/>
        </p:nvSpPr>
        <p:spPr>
          <a:xfrm>
            <a:off x="2152036" y="1308906"/>
            <a:ext cx="9189734" cy="644550"/>
          </a:xfrm>
          <a:prstGeom prst="roundRect">
            <a:avLst/>
          </a:prstGeom>
          <a:solidFill>
            <a:schemeClr val="accent2">
              <a:alpha val="100000"/>
            </a:schemeClr>
          </a:solidFill>
        </p:spPr>
      </p:sp>
      <p:sp>
        <p:nvSpPr>
          <p:cNvPr id="6" name="AutoShape 6"/>
          <p:cNvSpPr/>
          <p:nvPr/>
        </p:nvSpPr>
        <p:spPr>
          <a:xfrm rot="-5400000">
            <a:off x="1919801" y="1473900"/>
            <a:ext cx="276816" cy="314563"/>
          </a:xfrm>
          <a:prstGeom prst="triangle">
            <a:avLst/>
          </a:prstGeom>
          <a:solidFill>
            <a:schemeClr val="accent2">
              <a:alpha val="100000"/>
            </a:schemeClr>
          </a:solidFill>
        </p:spPr>
      </p:sp>
      <p:sp>
        <p:nvSpPr>
          <p:cNvPr id="7" name="AutoShape 7"/>
          <p:cNvSpPr/>
          <p:nvPr/>
        </p:nvSpPr>
        <p:spPr>
          <a:xfrm>
            <a:off x="2152036" y="3067327"/>
            <a:ext cx="9189734" cy="644550"/>
          </a:xfrm>
          <a:prstGeom prst="roundRect">
            <a:avLst/>
          </a:prstGeom>
          <a:solidFill>
            <a:schemeClr val="accent2">
              <a:alpha val="100000"/>
            </a:schemeClr>
          </a:solidFill>
        </p:spPr>
      </p:sp>
      <p:sp>
        <p:nvSpPr>
          <p:cNvPr id="8" name="AutoShape 8"/>
          <p:cNvSpPr/>
          <p:nvPr/>
        </p:nvSpPr>
        <p:spPr>
          <a:xfrm rot="-5400000">
            <a:off x="1919801" y="3232320"/>
            <a:ext cx="276816" cy="314563"/>
          </a:xfrm>
          <a:prstGeom prst="triangle">
            <a:avLst/>
          </a:prstGeom>
          <a:solidFill>
            <a:schemeClr val="accent2">
              <a:alpha val="100000"/>
            </a:schemeClr>
          </a:solidFill>
        </p:spPr>
      </p:sp>
      <p:sp>
        <p:nvSpPr>
          <p:cNvPr id="9" name="AutoShape 9"/>
          <p:cNvSpPr/>
          <p:nvPr/>
        </p:nvSpPr>
        <p:spPr>
          <a:xfrm>
            <a:off x="2152036" y="4825747"/>
            <a:ext cx="9189734" cy="644550"/>
          </a:xfrm>
          <a:prstGeom prst="roundRect">
            <a:avLst/>
          </a:prstGeom>
          <a:solidFill>
            <a:schemeClr val="accent2">
              <a:alpha val="100000"/>
            </a:schemeClr>
          </a:solidFill>
        </p:spPr>
      </p:sp>
      <p:sp>
        <p:nvSpPr>
          <p:cNvPr id="10" name="AutoShape 10"/>
          <p:cNvSpPr/>
          <p:nvPr/>
        </p:nvSpPr>
        <p:spPr>
          <a:xfrm rot="-5400000">
            <a:off x="1919801" y="4990741"/>
            <a:ext cx="276816" cy="314563"/>
          </a:xfrm>
          <a:prstGeom prst="triangle">
            <a:avLst/>
          </a:prstGeom>
          <a:solidFill>
            <a:schemeClr val="accent2">
              <a:alpha val="100000"/>
            </a:schemeClr>
          </a:solidFill>
        </p:spPr>
      </p:sp>
      <p:sp>
        <p:nvSpPr>
          <p:cNvPr id="11" name="TextBox 11"/>
          <p:cNvSpPr txBox="1"/>
          <p:nvPr/>
        </p:nvSpPr>
        <p:spPr>
          <a:xfrm>
            <a:off x="2272111" y="1332346"/>
            <a:ext cx="8763000" cy="554392"/>
          </a:xfrm>
          <a:prstGeom prst="rect">
            <a:avLst/>
          </a:prstGeom>
        </p:spPr>
        <p:txBody>
          <a:bodyPr vert="horz" wrap="square" lIns="0" tIns="0" rIns="0" bIns="0" rtlCol="0" anchor="ctr" anchorCtr="0">
            <a:normAutofit/>
          </a:bodyPr>
          <a:lstStyle/>
          <a:p>
            <a:pPr>
              <a:lnSpc>
                <a:spcPct val="150000"/>
              </a:lnSpc>
            </a:pPr>
            <a:r>
              <a:rPr lang="en-US" sz="1800" b="1">
                <a:solidFill>
                  <a:srgbClr val="FFFFFF">
                    <a:alpha val="100000"/>
                  </a:srgbClr>
                </a:solidFill>
                <a:latin typeface="微软雅黑" panose="020B0503020204020204" charset="-122"/>
                <a:ea typeface="微软雅黑" panose="020B0503020204020204" charset="-122"/>
                <a:cs typeface="微软雅黑" panose="020B0503020204020204" charset="-122"/>
              </a:rPr>
              <a:t>Spring Boot技术栈</a:t>
            </a:r>
          </a:p>
        </p:txBody>
      </p:sp>
      <p:sp>
        <p:nvSpPr>
          <p:cNvPr id="12" name="TextBox 12"/>
          <p:cNvSpPr txBox="1"/>
          <p:nvPr/>
        </p:nvSpPr>
        <p:spPr>
          <a:xfrm>
            <a:off x="2260628" y="2068171"/>
            <a:ext cx="8972550" cy="763780"/>
          </a:xfrm>
          <a:prstGeom prst="rect">
            <a:avLst/>
          </a:prstGeom>
        </p:spPr>
        <p:txBody>
          <a:bodyPr vert="horz" wrap="square" lIns="0" tIns="0" rIns="0" bIns="0" rtlCol="0" anchor="t" anchorCtr="0">
            <a:normAutofit/>
          </a:bodyPr>
          <a:lstStyle/>
          <a:p>
            <a:pPr>
              <a:lnSpc>
                <a:spcPct val="14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采用IntelliJ IDEA开发工具，实现了五个模块的功能。</a:t>
            </a:r>
          </a:p>
        </p:txBody>
      </p:sp>
      <p:sp>
        <p:nvSpPr>
          <p:cNvPr id="13" name="TextBox 13"/>
          <p:cNvSpPr txBox="1"/>
          <p:nvPr/>
        </p:nvSpPr>
        <p:spPr>
          <a:xfrm>
            <a:off x="2292537" y="3112406"/>
            <a:ext cx="8763000" cy="554392"/>
          </a:xfrm>
          <a:prstGeom prst="rect">
            <a:avLst/>
          </a:prstGeom>
        </p:spPr>
        <p:txBody>
          <a:bodyPr vert="horz" wrap="square" lIns="0" tIns="0" rIns="0" bIns="0" rtlCol="0" anchor="ctr" anchorCtr="0">
            <a:normAutofit/>
          </a:bodyPr>
          <a:lstStyle/>
          <a:p>
            <a:pPr>
              <a:lnSpc>
                <a:spcPct val="150000"/>
              </a:lnSpc>
            </a:pPr>
            <a:r>
              <a:rPr lang="en-US" sz="1800" b="1">
                <a:solidFill>
                  <a:srgbClr val="FFFFFF">
                    <a:alpha val="100000"/>
                  </a:srgbClr>
                </a:solidFill>
                <a:latin typeface="微软雅黑" panose="020B0503020204020204" charset="-122"/>
                <a:ea typeface="微软雅黑" panose="020B0503020204020204" charset="-122"/>
                <a:cs typeface="微软雅黑" panose="020B0503020204020204" charset="-122"/>
              </a:rPr>
              <a:t>miniprogram(微信小程序)技术栈</a:t>
            </a:r>
          </a:p>
        </p:txBody>
      </p:sp>
      <p:sp>
        <p:nvSpPr>
          <p:cNvPr id="14" name="TextBox 14"/>
          <p:cNvSpPr txBox="1"/>
          <p:nvPr/>
        </p:nvSpPr>
        <p:spPr>
          <a:xfrm>
            <a:off x="2260628" y="3840062"/>
            <a:ext cx="8972550" cy="763538"/>
          </a:xfrm>
          <a:prstGeom prst="rect">
            <a:avLst/>
          </a:prstGeom>
        </p:spPr>
        <p:txBody>
          <a:bodyPr vert="horz" wrap="square" lIns="0" tIns="0" rIns="0" bIns="0" rtlCol="0" anchor="t" anchorCtr="0">
            <a:normAutofit/>
          </a:bodyPr>
          <a:lstStyle/>
          <a:p>
            <a:pPr>
              <a:lnSpc>
                <a:spcPct val="14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采用微信小程序开发工具，实现了两个模块的功能。</a:t>
            </a:r>
          </a:p>
        </p:txBody>
      </p:sp>
      <p:sp>
        <p:nvSpPr>
          <p:cNvPr id="15" name="TextBox 15"/>
          <p:cNvSpPr txBox="1"/>
          <p:nvPr/>
        </p:nvSpPr>
        <p:spPr>
          <a:xfrm>
            <a:off x="2329113" y="4825747"/>
            <a:ext cx="8766979" cy="644550"/>
          </a:xfrm>
          <a:prstGeom prst="rect">
            <a:avLst/>
          </a:prstGeom>
        </p:spPr>
        <p:txBody>
          <a:bodyPr vert="horz" wrap="square" lIns="0" tIns="0" rIns="0" bIns="0" rtlCol="0" anchor="ctr" anchorCtr="0">
            <a:normAutofit/>
          </a:bodyPr>
          <a:lstStyle/>
          <a:p>
            <a:pPr>
              <a:lnSpc>
                <a:spcPct val="150000"/>
              </a:lnSpc>
            </a:pPr>
            <a:r>
              <a:rPr lang="en-US" sz="1800" b="1">
                <a:solidFill>
                  <a:srgbClr val="FFFFFF">
                    <a:alpha val="100000"/>
                  </a:srgbClr>
                </a:solidFill>
                <a:latin typeface="微软雅黑" panose="020B0503020204020204" charset="-122"/>
                <a:ea typeface="微软雅黑" panose="020B0503020204020204" charset="-122"/>
                <a:cs typeface="微软雅黑" panose="020B0503020204020204" charset="-122"/>
              </a:rPr>
              <a:t>Vue技术栈</a:t>
            </a:r>
          </a:p>
        </p:txBody>
      </p:sp>
      <p:sp>
        <p:nvSpPr>
          <p:cNvPr id="16" name="TextBox 16"/>
          <p:cNvSpPr txBox="1"/>
          <p:nvPr/>
        </p:nvSpPr>
        <p:spPr>
          <a:xfrm>
            <a:off x="2260628" y="5562499"/>
            <a:ext cx="8972550" cy="764985"/>
          </a:xfrm>
          <a:prstGeom prst="rect">
            <a:avLst/>
          </a:prstGeom>
        </p:spPr>
        <p:txBody>
          <a:bodyPr vert="horz" wrap="square" lIns="0" tIns="0" rIns="0" bIns="0" rtlCol="0" anchor="t" anchorCtr="0">
            <a:normAutofit/>
          </a:bodyPr>
          <a:lstStyle/>
          <a:p>
            <a:pPr>
              <a:lnSpc>
                <a:spcPct val="14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采用VSC开发工具，实现了单页面应用的功能。</a:t>
            </a:r>
          </a:p>
        </p:txBody>
      </p:sp>
      <p:sp>
        <p:nvSpPr>
          <p:cNvPr id="17" name="AutoShape 17"/>
          <p:cNvSpPr/>
          <p:nvPr/>
        </p:nvSpPr>
        <p:spPr>
          <a:xfrm>
            <a:off x="873196" y="3067327"/>
            <a:ext cx="669478" cy="669478"/>
          </a:xfrm>
          <a:prstGeom prst="ellipse">
            <a:avLst/>
          </a:prstGeom>
          <a:solidFill>
            <a:schemeClr val="accent2">
              <a:alpha val="42000"/>
            </a:schemeClr>
          </a:solidFill>
        </p:spPr>
      </p:sp>
      <p:sp>
        <p:nvSpPr>
          <p:cNvPr id="18" name="AutoShape 18"/>
          <p:cNvSpPr/>
          <p:nvPr/>
        </p:nvSpPr>
        <p:spPr>
          <a:xfrm>
            <a:off x="988282" y="3182413"/>
            <a:ext cx="439305" cy="439305"/>
          </a:xfrm>
          <a:prstGeom prst="ellipse">
            <a:avLst/>
          </a:prstGeom>
          <a:solidFill>
            <a:schemeClr val="accent1">
              <a:alpha val="100000"/>
            </a:schemeClr>
          </a:solidFill>
        </p:spPr>
      </p:sp>
      <p:sp>
        <p:nvSpPr>
          <p:cNvPr id="19" name="AutoShape 19"/>
          <p:cNvSpPr/>
          <p:nvPr/>
        </p:nvSpPr>
        <p:spPr>
          <a:xfrm>
            <a:off x="873196" y="4825747"/>
            <a:ext cx="669478" cy="669478"/>
          </a:xfrm>
          <a:prstGeom prst="ellipse">
            <a:avLst/>
          </a:prstGeom>
          <a:solidFill>
            <a:schemeClr val="accent2">
              <a:alpha val="42000"/>
            </a:schemeClr>
          </a:solidFill>
        </p:spPr>
      </p:sp>
      <p:sp>
        <p:nvSpPr>
          <p:cNvPr id="20" name="AutoShape 20"/>
          <p:cNvSpPr/>
          <p:nvPr/>
        </p:nvSpPr>
        <p:spPr>
          <a:xfrm>
            <a:off x="988282" y="4940833"/>
            <a:ext cx="439305" cy="439305"/>
          </a:xfrm>
          <a:prstGeom prst="ellipse">
            <a:avLst/>
          </a:prstGeom>
          <a:solidFill>
            <a:schemeClr val="accent1">
              <a:alpha val="100000"/>
            </a:schemeClr>
          </a:solidFill>
        </p:spPr>
      </p:sp>
      <p:grpSp>
        <p:nvGrpSpPr>
          <p:cNvPr id="21" name="Group 21"/>
          <p:cNvGrpSpPr/>
          <p:nvPr/>
        </p:nvGrpSpPr>
        <p:grpSpPr>
          <a:xfrm>
            <a:off x="454963" y="93878"/>
            <a:ext cx="10641129" cy="914400"/>
            <a:chOff x="454963" y="93878"/>
            <a:chExt cx="10641129" cy="914400"/>
          </a:xfrm>
        </p:grpSpPr>
        <p:sp>
          <p:nvSpPr>
            <p:cNvPr id="22" name="AutoShape 22"/>
            <p:cNvSpPr/>
            <p:nvPr/>
          </p:nvSpPr>
          <p:spPr>
            <a:xfrm>
              <a:off x="454963" y="331168"/>
              <a:ext cx="84147" cy="84147"/>
            </a:xfrm>
            <a:prstGeom prst="ellipse">
              <a:avLst/>
            </a:prstGeom>
            <a:solidFill>
              <a:schemeClr val="accent1">
                <a:alpha val="100000"/>
              </a:schemeClr>
            </a:solidFill>
          </p:spPr>
        </p:sp>
        <p:sp>
          <p:nvSpPr>
            <p:cNvPr id="23" name="AutoShape 23"/>
            <p:cNvSpPr/>
            <p:nvPr/>
          </p:nvSpPr>
          <p:spPr>
            <a:xfrm>
              <a:off x="575049" y="337743"/>
              <a:ext cx="78137" cy="78137"/>
            </a:xfrm>
            <a:prstGeom prst="ellipse">
              <a:avLst/>
            </a:prstGeom>
            <a:solidFill>
              <a:schemeClr val="accent1">
                <a:alpha val="80000"/>
              </a:schemeClr>
            </a:solidFill>
          </p:spPr>
        </p:sp>
        <p:sp>
          <p:nvSpPr>
            <p:cNvPr id="24" name="AutoShape 24"/>
            <p:cNvSpPr/>
            <p:nvPr/>
          </p:nvSpPr>
          <p:spPr>
            <a:xfrm>
              <a:off x="689125" y="339460"/>
              <a:ext cx="74704" cy="74704"/>
            </a:xfrm>
            <a:prstGeom prst="ellipse">
              <a:avLst/>
            </a:prstGeom>
            <a:solidFill>
              <a:schemeClr val="accent1">
                <a:alpha val="60000"/>
              </a:schemeClr>
            </a:solidFill>
          </p:spPr>
        </p:sp>
        <p:sp>
          <p:nvSpPr>
            <p:cNvPr id="25" name="AutoShape 25"/>
            <p:cNvSpPr/>
            <p:nvPr/>
          </p:nvSpPr>
          <p:spPr>
            <a:xfrm>
              <a:off x="799768" y="348430"/>
              <a:ext cx="69238" cy="69238"/>
            </a:xfrm>
            <a:prstGeom prst="ellipse">
              <a:avLst/>
            </a:prstGeom>
            <a:solidFill>
              <a:schemeClr val="accent1">
                <a:alpha val="40000"/>
              </a:schemeClr>
            </a:solidFill>
          </p:spPr>
        </p:sp>
        <p:sp>
          <p:nvSpPr>
            <p:cNvPr id="26" name="AutoShape 26"/>
            <p:cNvSpPr/>
            <p:nvPr/>
          </p:nvSpPr>
          <p:spPr>
            <a:xfrm>
              <a:off x="904945" y="344297"/>
              <a:ext cx="65594" cy="65594"/>
            </a:xfrm>
            <a:prstGeom prst="ellipse">
              <a:avLst/>
            </a:prstGeom>
            <a:solidFill>
              <a:schemeClr val="accent1">
                <a:alpha val="20000"/>
              </a:schemeClr>
            </a:solidFill>
          </p:spPr>
        </p:sp>
        <p:sp>
          <p:nvSpPr>
            <p:cNvPr id="27" name="AutoShape 27"/>
            <p:cNvSpPr/>
            <p:nvPr/>
          </p:nvSpPr>
          <p:spPr>
            <a:xfrm>
              <a:off x="454963" y="448942"/>
              <a:ext cx="84147" cy="84147"/>
            </a:xfrm>
            <a:prstGeom prst="ellipse">
              <a:avLst/>
            </a:prstGeom>
            <a:solidFill>
              <a:schemeClr val="accent1">
                <a:alpha val="100000"/>
              </a:schemeClr>
            </a:solidFill>
          </p:spPr>
        </p:sp>
        <p:sp>
          <p:nvSpPr>
            <p:cNvPr id="28" name="AutoShape 28"/>
            <p:cNvSpPr/>
            <p:nvPr/>
          </p:nvSpPr>
          <p:spPr>
            <a:xfrm>
              <a:off x="575049" y="455517"/>
              <a:ext cx="78137" cy="78137"/>
            </a:xfrm>
            <a:prstGeom prst="ellipse">
              <a:avLst/>
            </a:prstGeom>
            <a:solidFill>
              <a:schemeClr val="accent1">
                <a:alpha val="80000"/>
              </a:schemeClr>
            </a:solidFill>
          </p:spPr>
        </p:sp>
        <p:sp>
          <p:nvSpPr>
            <p:cNvPr id="29" name="AutoShape 29"/>
            <p:cNvSpPr/>
            <p:nvPr/>
          </p:nvSpPr>
          <p:spPr>
            <a:xfrm>
              <a:off x="689125" y="457233"/>
              <a:ext cx="74704" cy="74704"/>
            </a:xfrm>
            <a:prstGeom prst="ellipse">
              <a:avLst/>
            </a:prstGeom>
            <a:solidFill>
              <a:schemeClr val="accent1">
                <a:alpha val="60000"/>
              </a:schemeClr>
            </a:solidFill>
          </p:spPr>
        </p:sp>
        <p:sp>
          <p:nvSpPr>
            <p:cNvPr id="30" name="AutoShape 30"/>
            <p:cNvSpPr/>
            <p:nvPr/>
          </p:nvSpPr>
          <p:spPr>
            <a:xfrm>
              <a:off x="799768" y="466203"/>
              <a:ext cx="69238" cy="69238"/>
            </a:xfrm>
            <a:prstGeom prst="ellipse">
              <a:avLst/>
            </a:prstGeom>
            <a:solidFill>
              <a:schemeClr val="accent1">
                <a:alpha val="40000"/>
              </a:schemeClr>
            </a:solidFill>
          </p:spPr>
        </p:sp>
        <p:sp>
          <p:nvSpPr>
            <p:cNvPr id="31" name="AutoShape 31"/>
            <p:cNvSpPr/>
            <p:nvPr/>
          </p:nvSpPr>
          <p:spPr>
            <a:xfrm>
              <a:off x="904945" y="462070"/>
              <a:ext cx="65594" cy="65594"/>
            </a:xfrm>
            <a:prstGeom prst="ellipse">
              <a:avLst/>
            </a:prstGeom>
            <a:solidFill>
              <a:schemeClr val="accent1">
                <a:alpha val="20000"/>
              </a:schemeClr>
            </a:solidFill>
          </p:spPr>
        </p:sp>
        <p:sp>
          <p:nvSpPr>
            <p:cNvPr id="32" name="AutoShape 32"/>
            <p:cNvSpPr/>
            <p:nvPr/>
          </p:nvSpPr>
          <p:spPr>
            <a:xfrm>
              <a:off x="454963" y="566715"/>
              <a:ext cx="84147" cy="84147"/>
            </a:xfrm>
            <a:prstGeom prst="ellipse">
              <a:avLst/>
            </a:prstGeom>
            <a:solidFill>
              <a:schemeClr val="accent1">
                <a:alpha val="100000"/>
              </a:schemeClr>
            </a:solidFill>
          </p:spPr>
        </p:sp>
        <p:sp>
          <p:nvSpPr>
            <p:cNvPr id="33" name="AutoShape 33"/>
            <p:cNvSpPr/>
            <p:nvPr/>
          </p:nvSpPr>
          <p:spPr>
            <a:xfrm>
              <a:off x="575049" y="573291"/>
              <a:ext cx="78137" cy="78137"/>
            </a:xfrm>
            <a:prstGeom prst="ellipse">
              <a:avLst/>
            </a:prstGeom>
            <a:solidFill>
              <a:schemeClr val="accent1">
                <a:alpha val="80000"/>
              </a:schemeClr>
            </a:solidFill>
          </p:spPr>
        </p:sp>
        <p:sp>
          <p:nvSpPr>
            <p:cNvPr id="34" name="AutoShape 34"/>
            <p:cNvSpPr/>
            <p:nvPr/>
          </p:nvSpPr>
          <p:spPr>
            <a:xfrm>
              <a:off x="689125" y="575007"/>
              <a:ext cx="74704" cy="74704"/>
            </a:xfrm>
            <a:prstGeom prst="ellipse">
              <a:avLst/>
            </a:prstGeom>
            <a:solidFill>
              <a:schemeClr val="accent1">
                <a:alpha val="60000"/>
              </a:schemeClr>
            </a:solidFill>
          </p:spPr>
        </p:sp>
        <p:sp>
          <p:nvSpPr>
            <p:cNvPr id="35" name="AutoShape 35"/>
            <p:cNvSpPr/>
            <p:nvPr/>
          </p:nvSpPr>
          <p:spPr>
            <a:xfrm>
              <a:off x="799768" y="583977"/>
              <a:ext cx="69238" cy="69238"/>
            </a:xfrm>
            <a:prstGeom prst="ellipse">
              <a:avLst/>
            </a:prstGeom>
            <a:solidFill>
              <a:schemeClr val="accent1">
                <a:alpha val="40000"/>
              </a:schemeClr>
            </a:solidFill>
          </p:spPr>
        </p:sp>
        <p:sp>
          <p:nvSpPr>
            <p:cNvPr id="36" name="AutoShape 36"/>
            <p:cNvSpPr/>
            <p:nvPr/>
          </p:nvSpPr>
          <p:spPr>
            <a:xfrm>
              <a:off x="904945" y="579844"/>
              <a:ext cx="65594" cy="65594"/>
            </a:xfrm>
            <a:prstGeom prst="ellipse">
              <a:avLst/>
            </a:prstGeom>
            <a:solidFill>
              <a:schemeClr val="accent1">
                <a:alpha val="20000"/>
              </a:schemeClr>
            </a:solidFill>
          </p:spPr>
        </p:sp>
        <p:sp>
          <p:nvSpPr>
            <p:cNvPr id="37" name="AutoShape 37"/>
            <p:cNvSpPr/>
            <p:nvPr/>
          </p:nvSpPr>
          <p:spPr>
            <a:xfrm>
              <a:off x="454963" y="684489"/>
              <a:ext cx="84147" cy="84147"/>
            </a:xfrm>
            <a:prstGeom prst="ellipse">
              <a:avLst/>
            </a:prstGeom>
            <a:solidFill>
              <a:schemeClr val="accent1">
                <a:alpha val="100000"/>
              </a:schemeClr>
            </a:solidFill>
          </p:spPr>
        </p:sp>
        <p:sp>
          <p:nvSpPr>
            <p:cNvPr id="38" name="AutoShape 38"/>
            <p:cNvSpPr/>
            <p:nvPr/>
          </p:nvSpPr>
          <p:spPr>
            <a:xfrm>
              <a:off x="575049" y="691064"/>
              <a:ext cx="78137" cy="78137"/>
            </a:xfrm>
            <a:prstGeom prst="ellipse">
              <a:avLst/>
            </a:prstGeom>
            <a:solidFill>
              <a:schemeClr val="accent1">
                <a:alpha val="80000"/>
              </a:schemeClr>
            </a:solidFill>
          </p:spPr>
        </p:sp>
        <p:sp>
          <p:nvSpPr>
            <p:cNvPr id="39" name="AutoShape 39"/>
            <p:cNvSpPr/>
            <p:nvPr/>
          </p:nvSpPr>
          <p:spPr>
            <a:xfrm>
              <a:off x="689125" y="692781"/>
              <a:ext cx="74704" cy="74704"/>
            </a:xfrm>
            <a:prstGeom prst="ellipse">
              <a:avLst/>
            </a:prstGeom>
            <a:solidFill>
              <a:schemeClr val="accent1">
                <a:alpha val="60000"/>
              </a:schemeClr>
            </a:solidFill>
          </p:spPr>
        </p:sp>
        <p:sp>
          <p:nvSpPr>
            <p:cNvPr id="40" name="AutoShape 40"/>
            <p:cNvSpPr/>
            <p:nvPr/>
          </p:nvSpPr>
          <p:spPr>
            <a:xfrm>
              <a:off x="799768" y="701751"/>
              <a:ext cx="69238" cy="69238"/>
            </a:xfrm>
            <a:prstGeom prst="ellipse">
              <a:avLst/>
            </a:prstGeom>
            <a:solidFill>
              <a:schemeClr val="accent1">
                <a:alpha val="40000"/>
              </a:schemeClr>
            </a:solidFill>
          </p:spPr>
        </p:sp>
        <p:sp>
          <p:nvSpPr>
            <p:cNvPr id="41" name="AutoShape 41"/>
            <p:cNvSpPr/>
            <p:nvPr/>
          </p:nvSpPr>
          <p:spPr>
            <a:xfrm>
              <a:off x="904945" y="697618"/>
              <a:ext cx="65594" cy="65594"/>
            </a:xfrm>
            <a:prstGeom prst="ellipse">
              <a:avLst/>
            </a:prstGeom>
            <a:solidFill>
              <a:schemeClr val="accent1">
                <a:alpha val="20000"/>
              </a:schemeClr>
            </a:solidFill>
          </p:spPr>
        </p:sp>
        <p:sp>
          <p:nvSpPr>
            <p:cNvPr id="42" name="TextBox 4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开发技术栈</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04</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t"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实现管理后台模块</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305300" y="5334162"/>
            <a:ext cx="2590800" cy="369332"/>
          </a:xfrm>
          <a:prstGeom prst="rect">
            <a:avLst/>
          </a:prstGeom>
          <a:noFill/>
        </p:spPr>
        <p:txBody>
          <a:bodyPr wrap="square">
            <a:spAutoFit/>
          </a:bodyPr>
          <a:lstStyle/>
          <a:p>
            <a:pPr algn="ctr"/>
            <a:r>
              <a:rPr lang="zh-CN" altLang="en-US" sz="1800" dirty="0">
                <a:solidFill>
                  <a:srgbClr val="00B0F0"/>
                </a:solidFill>
                <a:latin typeface="微软雅黑" panose="020B0503020204020204" charset="-122"/>
                <a:ea typeface="微软雅黑" panose="020B0503020204020204" charset="-122"/>
                <a:cs typeface="微软雅黑" panose="020B0503020204020204" charset="-122"/>
                <a:sym typeface="+mn-ea"/>
              </a:rPr>
              <a:t>济南书创文化出品</a:t>
            </a:r>
            <a:endParaRPr lang="zh-CN" altLang="en-US" dirty="0">
              <a:solidFill>
                <a:srgbClr val="00B0F0"/>
              </a:solidFill>
            </a:endParaRPr>
          </a:p>
        </p:txBody>
      </p:sp>
      <p:pic>
        <p:nvPicPr>
          <p:cNvPr id="7" name="图片 6" descr="项目开发实战群二维码"/>
          <p:cNvPicPr>
            <a:picLocks noChangeAspect="1"/>
          </p:cNvPicPr>
          <p:nvPr/>
        </p:nvPicPr>
        <p:blipFill>
          <a:blip r:embed="rId2"/>
          <a:stretch>
            <a:fillRect/>
          </a:stretch>
        </p:blipFill>
        <p:spPr>
          <a:xfrm>
            <a:off x="1143000" y="762317"/>
            <a:ext cx="2748915" cy="3527425"/>
          </a:xfrm>
          <a:prstGeom prst="rect">
            <a:avLst/>
          </a:prstGeom>
        </p:spPr>
      </p:pic>
      <p:sp>
        <p:nvSpPr>
          <p:cNvPr id="8" name="TextBox 3"/>
          <p:cNvSpPr txBox="1"/>
          <p:nvPr/>
        </p:nvSpPr>
        <p:spPr>
          <a:xfrm>
            <a:off x="4953000" y="1295307"/>
            <a:ext cx="3830955" cy="2076466"/>
          </a:xfrm>
          <a:prstGeom prst="rect">
            <a:avLst/>
          </a:prstGeom>
        </p:spPr>
        <p:txBody>
          <a:bodyPr vert="horz" wrap="square" lIns="114300" tIns="57150" rIns="114300" bIns="57150" rtlCol="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80000"/>
              </a:lnSpc>
              <a:spcBef>
                <a:spcPts val="450"/>
              </a:spcBef>
            </a:pPr>
            <a:r>
              <a:rPr lang="zh-CN" altLang="en-US"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扫码进</a:t>
            </a:r>
            <a:r>
              <a:rPr lang="en-US" altLang="zh-CN"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QQ</a:t>
            </a:r>
            <a:r>
              <a:rPr lang="zh-CN" altLang="en-US"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群，提供：</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商业项目源码</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在线视频直播</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海量最新教程</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一对一在线指导</a:t>
            </a:r>
          </a:p>
          <a:p>
            <a:pPr>
              <a:lnSpc>
                <a:spcPct val="80000"/>
              </a:lnSpc>
              <a:spcBef>
                <a:spcPts val="450"/>
              </a:spcBef>
            </a:pPr>
            <a:endParaRPr lang="zh-CN" altLang="en-US" sz="2025" dirty="0">
              <a:solidFill>
                <a:srgbClr val="00B0F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2895600" y="4553249"/>
            <a:ext cx="5410200" cy="369332"/>
          </a:xfrm>
          <a:prstGeom prst="rect">
            <a:avLst/>
          </a:prstGeom>
          <a:noFill/>
        </p:spPr>
        <p:txBody>
          <a:bodyPr wrap="square">
            <a:spAutoFit/>
          </a:bodyPr>
          <a:lstStyle/>
          <a:p>
            <a:r>
              <a:rPr lang="en-US" altLang="zh-CN" sz="1800" dirty="0">
                <a:solidFill>
                  <a:srgbClr val="00B0F0"/>
                </a:solidFill>
                <a:latin typeface="微软雅黑" panose="020B0503020204020204" charset="-122"/>
                <a:ea typeface="微软雅黑" panose="020B0503020204020204" charset="-122"/>
                <a:cs typeface="微软雅黑" panose="020B0503020204020204" charset="-122"/>
                <a:sym typeface="+mn-ea"/>
              </a:rPr>
              <a:t>CSDN</a:t>
            </a:r>
            <a:r>
              <a:rPr lang="zh-CN" altLang="en-US" sz="1800" dirty="0">
                <a:solidFill>
                  <a:srgbClr val="00B0F0"/>
                </a:solidFill>
                <a:latin typeface="微软雅黑" panose="020B0503020204020204" charset="-122"/>
                <a:ea typeface="微软雅黑" panose="020B0503020204020204" charset="-122"/>
                <a:cs typeface="微软雅黑" panose="020B0503020204020204" charset="-122"/>
                <a:sym typeface="+mn-ea"/>
              </a:rPr>
              <a:t>博客：</a:t>
            </a:r>
            <a:r>
              <a:rPr lang="en-US" altLang="zh-CN" sz="1800" dirty="0">
                <a:solidFill>
                  <a:srgbClr val="00B0F0"/>
                </a:solidFill>
                <a:latin typeface="微软雅黑" panose="020B0503020204020204" charset="-122"/>
                <a:ea typeface="微软雅黑" panose="020B0503020204020204" charset="-122"/>
                <a:cs typeface="微软雅黑" panose="020B0503020204020204" charset="-122"/>
                <a:sym typeface="+mn-ea"/>
              </a:rPr>
              <a:t>https://blog.csdn.net/asd343442</a:t>
            </a:r>
            <a:endParaRPr lang="zh-CN" altLang="en-US" dirty="0">
              <a:solidFill>
                <a:srgbClr val="00B0F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4385648" y="3298301"/>
            <a:ext cx="7773409" cy="0"/>
          </a:xfrm>
          <a:prstGeom prst="line">
            <a:avLst/>
          </a:prstGeom>
          <a:ln w="14288">
            <a:solidFill>
              <a:schemeClr val="accent2">
                <a:lumMod val="60000"/>
                <a:lumOff val="40000"/>
              </a:schemeClr>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3" name="AutoShape 3"/>
          <p:cNvSpPr/>
          <p:nvPr/>
        </p:nvSpPr>
        <p:spPr>
          <a:xfrm>
            <a:off x="3684179" y="3236263"/>
            <a:ext cx="701468" cy="122998"/>
          </a:xfrm>
          <a:prstGeom prst="rect">
            <a:avLst/>
          </a:prstGeom>
          <a:solidFill>
            <a:schemeClr val="accent2">
              <a:lumMod val="60000"/>
              <a:lumOff val="40000"/>
              <a:alpha val="100000"/>
            </a:schemeClr>
          </a:solidFill>
        </p:spPr>
      </p:sp>
      <p:sp>
        <p:nvSpPr>
          <p:cNvPr id="4" name="AutoShape 4"/>
          <p:cNvSpPr/>
          <p:nvPr/>
        </p:nvSpPr>
        <p:spPr>
          <a:xfrm>
            <a:off x="3631268" y="3236263"/>
            <a:ext cx="122998" cy="122998"/>
          </a:xfrm>
          <a:prstGeom prst="ellipse">
            <a:avLst/>
          </a:prstGeom>
          <a:solidFill>
            <a:schemeClr val="accent2">
              <a:lumMod val="60000"/>
              <a:lumOff val="40000"/>
              <a:alpha val="100000"/>
            </a:schemeClr>
          </a:solidFill>
        </p:spPr>
      </p:sp>
      <p:sp>
        <p:nvSpPr>
          <p:cNvPr id="5" name="AutoShape 5"/>
          <p:cNvSpPr/>
          <p:nvPr/>
        </p:nvSpPr>
        <p:spPr>
          <a:xfrm>
            <a:off x="4314020" y="3236263"/>
            <a:ext cx="122998" cy="122998"/>
          </a:xfrm>
          <a:prstGeom prst="ellipse">
            <a:avLst/>
          </a:prstGeom>
          <a:solidFill>
            <a:schemeClr val="accent2">
              <a:lumMod val="60000"/>
              <a:lumOff val="40000"/>
              <a:alpha val="100000"/>
            </a:schemeClr>
          </a:solidFill>
        </p:spPr>
      </p:sp>
      <p:sp>
        <p:nvSpPr>
          <p:cNvPr id="6" name="AutoShape 6"/>
          <p:cNvSpPr/>
          <p:nvPr/>
        </p:nvSpPr>
        <p:spPr>
          <a:xfrm>
            <a:off x="1236382" y="5823339"/>
            <a:ext cx="701468" cy="122998"/>
          </a:xfrm>
          <a:prstGeom prst="rect">
            <a:avLst/>
          </a:prstGeom>
          <a:solidFill>
            <a:schemeClr val="accent1">
              <a:alpha val="100000"/>
            </a:schemeClr>
          </a:solidFill>
        </p:spPr>
      </p:sp>
      <p:sp>
        <p:nvSpPr>
          <p:cNvPr id="7" name="AutoShape 7"/>
          <p:cNvSpPr/>
          <p:nvPr/>
        </p:nvSpPr>
        <p:spPr>
          <a:xfrm>
            <a:off x="1183471" y="5823339"/>
            <a:ext cx="122998" cy="122998"/>
          </a:xfrm>
          <a:prstGeom prst="ellipse">
            <a:avLst/>
          </a:prstGeom>
          <a:solidFill>
            <a:schemeClr val="accent1">
              <a:alpha val="100000"/>
            </a:schemeClr>
          </a:solidFill>
        </p:spPr>
      </p:sp>
      <p:sp>
        <p:nvSpPr>
          <p:cNvPr id="8" name="AutoShape 8"/>
          <p:cNvSpPr/>
          <p:nvPr/>
        </p:nvSpPr>
        <p:spPr>
          <a:xfrm>
            <a:off x="1866223" y="5823339"/>
            <a:ext cx="122998" cy="122998"/>
          </a:xfrm>
          <a:prstGeom prst="ellipse">
            <a:avLst/>
          </a:prstGeom>
          <a:solidFill>
            <a:schemeClr val="accent1">
              <a:alpha val="100000"/>
            </a:schemeClr>
          </a:solidFill>
        </p:spPr>
      </p:sp>
      <p:cxnSp>
        <p:nvCxnSpPr>
          <p:cNvPr id="9" name="Connector 9"/>
          <p:cNvCxnSpPr/>
          <p:nvPr/>
        </p:nvCxnSpPr>
        <p:spPr>
          <a:xfrm>
            <a:off x="1937851" y="5897569"/>
            <a:ext cx="10254150"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0" name="TextBox 10"/>
          <p:cNvSpPr txBox="1"/>
          <p:nvPr/>
        </p:nvSpPr>
        <p:spPr>
          <a:xfrm>
            <a:off x="3560911" y="1781514"/>
            <a:ext cx="77724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在后台用户登录验证模块中，前端登录表单页面由文件itemalllitemall-adminsrcviewsloginindex.vue实现，此文件提供了一个简单的输入用户名和密码的表单。</a:t>
            </a:r>
          </a:p>
        </p:txBody>
      </p:sp>
      <p:sp>
        <p:nvSpPr>
          <p:cNvPr id="11" name="TextBox 11"/>
          <p:cNvSpPr txBox="1"/>
          <p:nvPr/>
        </p:nvSpPr>
        <p:spPr>
          <a:xfrm>
            <a:off x="1183471" y="4329642"/>
            <a:ext cx="78105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后台用户登录验证模块中，后端登录验证功能通过视图文件litemall-admin-apisrcmainjavaorglinlinjavalitemalladminwebAdminCollectController.java实现，主要功能是获取用户在表单中输入的信息，然后与数据库中存储的数据进行比较。</a:t>
            </a:r>
          </a:p>
        </p:txBody>
      </p:sp>
      <p:grpSp>
        <p:nvGrpSpPr>
          <p:cNvPr id="12" name="Group 12"/>
          <p:cNvGrpSpPr/>
          <p:nvPr/>
        </p:nvGrpSpPr>
        <p:grpSpPr>
          <a:xfrm>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用户登录验证</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43534" y="1338101"/>
            <a:ext cx="3333658" cy="4953000"/>
          </a:xfrm>
          <a:prstGeom prst="rect">
            <a:avLst/>
          </a:prstGeom>
          <a:solidFill>
            <a:schemeClr val="accent1">
              <a:alpha val="100000"/>
            </a:schemeClr>
          </a:solidFill>
        </p:spPr>
      </p:sp>
      <p:sp>
        <p:nvSpPr>
          <p:cNvPr id="3" name="AutoShape 3"/>
          <p:cNvSpPr/>
          <p:nvPr/>
        </p:nvSpPr>
        <p:spPr>
          <a:xfrm>
            <a:off x="743534" y="1338101"/>
            <a:ext cx="3333658" cy="1268015"/>
          </a:xfrm>
          <a:prstGeom prst="rect">
            <a:avLst/>
          </a:prstGeom>
          <a:solidFill>
            <a:schemeClr val="accent2">
              <a:lumMod val="60000"/>
              <a:lumOff val="40000"/>
              <a:alpha val="100000"/>
            </a:schemeClr>
          </a:solidFill>
        </p:spPr>
      </p:sp>
      <p:sp>
        <p:nvSpPr>
          <p:cNvPr id="4" name="TextBox 4"/>
          <p:cNvSpPr txBox="1"/>
          <p:nvPr/>
        </p:nvSpPr>
        <p:spPr>
          <a:xfrm>
            <a:off x="938867" y="2667487"/>
            <a:ext cx="2990850" cy="3552825"/>
          </a:xfrm>
          <a:prstGeom prst="rect">
            <a:avLst/>
          </a:prstGeom>
        </p:spPr>
        <p:txBody>
          <a:bodyPr vert="horz" wrap="square" lIns="123825" tIns="123825" rIns="57150" bIns="123825" rtlCol="0" anchor="t" anchorCtr="0">
            <a:normAutofit/>
          </a:bodyPr>
          <a:lstStyle/>
          <a:p>
            <a:pPr>
              <a:lnSpc>
                <a:spcPct val="140000"/>
              </a:lnSpc>
              <a:spcBef>
                <a:spcPct val="0"/>
              </a:spcBef>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在后台用户管理模块中，用户管理包含会员管理、收货地址、会员收藏、会员足迹、搜索历史和意见反馈6个子选项。</a:t>
            </a:r>
          </a:p>
        </p:txBody>
      </p:sp>
      <p:sp>
        <p:nvSpPr>
          <p:cNvPr id="5" name="AutoShape 5"/>
          <p:cNvSpPr/>
          <p:nvPr/>
        </p:nvSpPr>
        <p:spPr>
          <a:xfrm>
            <a:off x="4429171" y="1338101"/>
            <a:ext cx="3333658" cy="4953000"/>
          </a:xfrm>
          <a:prstGeom prst="rect">
            <a:avLst/>
          </a:prstGeom>
          <a:solidFill>
            <a:schemeClr val="accent2">
              <a:lumMod val="60000"/>
              <a:lumOff val="40000"/>
              <a:alpha val="100000"/>
            </a:schemeClr>
          </a:solidFill>
        </p:spPr>
      </p:sp>
      <p:sp>
        <p:nvSpPr>
          <p:cNvPr id="6" name="AutoShape 6"/>
          <p:cNvSpPr/>
          <p:nvPr/>
        </p:nvSpPr>
        <p:spPr>
          <a:xfrm>
            <a:off x="4429171" y="1338101"/>
            <a:ext cx="3333658" cy="1268015"/>
          </a:xfrm>
          <a:prstGeom prst="rect">
            <a:avLst/>
          </a:prstGeom>
          <a:solidFill>
            <a:schemeClr val="accent1">
              <a:alpha val="100000"/>
            </a:schemeClr>
          </a:solidFill>
        </p:spPr>
      </p:sp>
      <p:sp>
        <p:nvSpPr>
          <p:cNvPr id="7" name="TextBox 7"/>
          <p:cNvSpPr txBox="1"/>
          <p:nvPr/>
        </p:nvSpPr>
        <p:spPr>
          <a:xfrm>
            <a:off x="4624504" y="2667487"/>
            <a:ext cx="2990850" cy="3552825"/>
          </a:xfrm>
          <a:prstGeom prst="rect">
            <a:avLst/>
          </a:prstGeom>
        </p:spPr>
        <p:txBody>
          <a:bodyPr vert="horz" wrap="square" lIns="123825" tIns="123825" rIns="57150" bIns="123825" rtlCol="0" anchor="t" anchorCtr="0">
            <a:normAutofit/>
          </a:bodyPr>
          <a:lstStyle/>
          <a:p>
            <a:pPr>
              <a:lnSpc>
                <a:spcPct val="14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“会员管理”子选项功能的实现过程如下：前端会员管理页面由文件litemalllitemall-adminsrcviewsuseruser.vue实现，在此文件顶部显示用户搜索表单和按钮，在下方分页列表显示系统内的所有会员信息。</a:t>
            </a:r>
          </a:p>
        </p:txBody>
      </p:sp>
      <p:sp>
        <p:nvSpPr>
          <p:cNvPr id="8" name="AutoShape 8"/>
          <p:cNvSpPr/>
          <p:nvPr/>
        </p:nvSpPr>
        <p:spPr>
          <a:xfrm>
            <a:off x="8118788" y="1338101"/>
            <a:ext cx="3333658" cy="4953000"/>
          </a:xfrm>
          <a:prstGeom prst="rect">
            <a:avLst/>
          </a:prstGeom>
          <a:solidFill>
            <a:schemeClr val="accent1">
              <a:alpha val="100000"/>
            </a:schemeClr>
          </a:solidFill>
        </p:spPr>
      </p:sp>
      <p:sp>
        <p:nvSpPr>
          <p:cNvPr id="9" name="AutoShape 9"/>
          <p:cNvSpPr/>
          <p:nvPr/>
        </p:nvSpPr>
        <p:spPr>
          <a:xfrm>
            <a:off x="8118788" y="1338101"/>
            <a:ext cx="3333658" cy="1268015"/>
          </a:xfrm>
          <a:prstGeom prst="rect">
            <a:avLst/>
          </a:prstGeom>
          <a:solidFill>
            <a:schemeClr val="accent2">
              <a:lumMod val="60000"/>
              <a:lumOff val="40000"/>
              <a:alpha val="100000"/>
            </a:schemeClr>
          </a:solidFill>
        </p:spPr>
      </p:sp>
      <p:sp>
        <p:nvSpPr>
          <p:cNvPr id="10" name="TextBox 10"/>
          <p:cNvSpPr txBox="1"/>
          <p:nvPr/>
        </p:nvSpPr>
        <p:spPr>
          <a:xfrm>
            <a:off x="8314120" y="2667487"/>
            <a:ext cx="2990850" cy="3552825"/>
          </a:xfrm>
          <a:prstGeom prst="rect">
            <a:avLst/>
          </a:prstGeom>
        </p:spPr>
        <p:txBody>
          <a:bodyPr vert="horz" wrap="square" lIns="123825" tIns="123825" rIns="57150" bIns="123825" rtlCol="0" anchor="t" anchorCtr="0">
            <a:normAutofit/>
          </a:bodyPr>
          <a:lstStyle/>
          <a:p>
            <a:pPr>
              <a:lnSpc>
                <a:spcPct val="14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后端会员管理功能通过视图文件litemall-admin-apisrcmainjavaorglinlinjavalitemalladminwebAdminUserController.java实现，主要功能是获取系统数据库中的会员信息，然后将获取的信息列表显示在页面中；同时通过total计算数据库中会员的数量，然后根据这个数量进行分页显示。</a:t>
            </a:r>
          </a:p>
        </p:txBody>
      </p:sp>
      <p:sp>
        <p:nvSpPr>
          <p:cNvPr id="11" name="TextBox 11"/>
          <p:cNvSpPr txBox="1"/>
          <p:nvPr/>
        </p:nvSpPr>
        <p:spPr>
          <a:xfrm>
            <a:off x="1766577" y="1338101"/>
            <a:ext cx="1155795" cy="1341120"/>
          </a:xfrm>
          <a:prstGeom prst="rect">
            <a:avLst/>
          </a:prstGeom>
        </p:spPr>
        <p:txBody>
          <a:bodyPr vert="horz" wrap="square" lIns="123825" tIns="123825" rIns="57150" bIns="123825" rtlCol="0" anchor="t" anchorCtr="0">
            <a:spAutoFit/>
          </a:bodyPr>
          <a:lstStyle/>
          <a:p>
            <a:pPr algn="ctr">
              <a:lnSpc>
                <a:spcPct val="12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12" name="TextBox 12"/>
          <p:cNvSpPr txBox="1"/>
          <p:nvPr/>
        </p:nvSpPr>
        <p:spPr>
          <a:xfrm>
            <a:off x="5518102" y="1338101"/>
            <a:ext cx="1155795" cy="1341120"/>
          </a:xfrm>
          <a:prstGeom prst="rect">
            <a:avLst/>
          </a:prstGeom>
        </p:spPr>
        <p:txBody>
          <a:bodyPr vert="horz" wrap="square" lIns="123825" tIns="123825" rIns="57150" bIns="123825" rtlCol="0" anchor="t" anchorCtr="0">
            <a:spAutoFit/>
          </a:bodyPr>
          <a:lstStyle/>
          <a:p>
            <a:pPr algn="ctr">
              <a:lnSpc>
                <a:spcPct val="12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3" name="TextBox 13"/>
          <p:cNvSpPr txBox="1"/>
          <p:nvPr/>
        </p:nvSpPr>
        <p:spPr>
          <a:xfrm>
            <a:off x="9141830" y="1338101"/>
            <a:ext cx="1155795" cy="1341120"/>
          </a:xfrm>
          <a:prstGeom prst="rect">
            <a:avLst/>
          </a:prstGeom>
        </p:spPr>
        <p:txBody>
          <a:bodyPr vert="horz" wrap="square" lIns="123825" tIns="123825" rIns="57150" bIns="123825" rtlCol="0" anchor="t" anchorCtr="0">
            <a:spAutoFit/>
          </a:bodyPr>
          <a:lstStyle/>
          <a:p>
            <a:pPr algn="ctr">
              <a:lnSpc>
                <a:spcPct val="12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用户管理</a:t>
              </a: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789747" y="1388509"/>
            <a:ext cx="8008040" cy="1267968"/>
          </a:xfrm>
          <a:prstGeom prst="rect">
            <a:avLst/>
          </a:prstGeom>
          <a:solidFill>
            <a:schemeClr val="accent1">
              <a:alpha val="100000"/>
            </a:schemeClr>
          </a:solidFill>
        </p:spPr>
      </p:sp>
      <p:sp>
        <p:nvSpPr>
          <p:cNvPr id="3" name="TextBox 3"/>
          <p:cNvSpPr txBox="1"/>
          <p:nvPr/>
        </p:nvSpPr>
        <p:spPr>
          <a:xfrm>
            <a:off x="3467252" y="1671934"/>
            <a:ext cx="7220692"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“订单管理”是后台商场管理的一个子选项，下面将详细讲解“订单管理”功能的实现过程。</a:t>
            </a:r>
          </a:p>
        </p:txBody>
      </p:sp>
      <p:sp>
        <p:nvSpPr>
          <p:cNvPr id="4" name="AutoShape 4"/>
          <p:cNvSpPr/>
          <p:nvPr/>
        </p:nvSpPr>
        <p:spPr>
          <a:xfrm>
            <a:off x="1491031" y="3030193"/>
            <a:ext cx="8008040" cy="1267968"/>
          </a:xfrm>
          <a:prstGeom prst="rect">
            <a:avLst/>
          </a:prstGeom>
          <a:solidFill>
            <a:schemeClr val="accent2">
              <a:alpha val="100000"/>
            </a:schemeClr>
          </a:solidFill>
        </p:spPr>
      </p:sp>
      <p:sp>
        <p:nvSpPr>
          <p:cNvPr id="5" name="TextBox 5"/>
          <p:cNvSpPr txBox="1"/>
          <p:nvPr/>
        </p:nvSpPr>
        <p:spPr>
          <a:xfrm>
            <a:off x="1643863" y="3325809"/>
            <a:ext cx="7220692"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在后台订单管理模块中，前端订单管理页面由文件litemalllitemall-adminsrcviews mallorder.vue实现。</a:t>
            </a:r>
          </a:p>
        </p:txBody>
      </p:sp>
      <p:pic>
        <p:nvPicPr>
          <p:cNvPr id="6" name="Picture 6"/>
          <p:cNvPicPr>
            <a:picLocks noChangeAspect="1"/>
          </p:cNvPicPr>
          <p:nvPr/>
        </p:nvPicPr>
        <p:blipFill>
          <a:blip r:embed="rId3"/>
          <a:srcRect t="12780" b="12780"/>
          <a:stretch>
            <a:fillRect/>
          </a:stretch>
        </p:blipFill>
        <p:spPr>
          <a:xfrm>
            <a:off x="539110" y="1388509"/>
            <a:ext cx="2256056" cy="1267968"/>
          </a:xfrm>
          <a:prstGeom prst="rect">
            <a:avLst/>
          </a:prstGeom>
        </p:spPr>
      </p:pic>
      <p:pic>
        <p:nvPicPr>
          <p:cNvPr id="7" name="Picture 7"/>
          <p:cNvPicPr>
            <a:picLocks noChangeAspect="1"/>
          </p:cNvPicPr>
          <p:nvPr/>
        </p:nvPicPr>
        <p:blipFill>
          <a:blip r:embed="rId4"/>
          <a:srcRect t="6878" b="6878"/>
          <a:stretch>
            <a:fillRect/>
          </a:stretch>
        </p:blipFill>
        <p:spPr>
          <a:xfrm>
            <a:off x="9486879" y="3030193"/>
            <a:ext cx="2256056" cy="1267968"/>
          </a:xfrm>
          <a:prstGeom prst="rect">
            <a:avLst/>
          </a:prstGeom>
        </p:spPr>
      </p:pic>
      <p:sp>
        <p:nvSpPr>
          <p:cNvPr id="8" name="AutoShape 8"/>
          <p:cNvSpPr/>
          <p:nvPr/>
        </p:nvSpPr>
        <p:spPr>
          <a:xfrm>
            <a:off x="2795409" y="4664094"/>
            <a:ext cx="8008040" cy="1267968"/>
          </a:xfrm>
          <a:prstGeom prst="rect">
            <a:avLst/>
          </a:prstGeom>
          <a:solidFill>
            <a:schemeClr val="accent1">
              <a:alpha val="100000"/>
            </a:schemeClr>
          </a:solidFill>
        </p:spPr>
      </p:sp>
      <p:sp>
        <p:nvSpPr>
          <p:cNvPr id="9" name="TextBox 9"/>
          <p:cNvSpPr txBox="1"/>
          <p:nvPr/>
        </p:nvSpPr>
        <p:spPr>
          <a:xfrm>
            <a:off x="3472914" y="4947518"/>
            <a:ext cx="7220692" cy="702183"/>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在页面顶部，我们显示了订单搜索表单和按钮，下方则分页列表显示了系统内的所有订单信息和订单详情按钮。</a:t>
            </a:r>
          </a:p>
        </p:txBody>
      </p:sp>
      <p:pic>
        <p:nvPicPr>
          <p:cNvPr id="10" name="Picture 10"/>
          <p:cNvPicPr>
            <a:picLocks noChangeAspect="1"/>
          </p:cNvPicPr>
          <p:nvPr/>
        </p:nvPicPr>
        <p:blipFill>
          <a:blip r:embed="rId5"/>
          <a:srcRect t="21899" b="21899"/>
          <a:stretch>
            <a:fillRect/>
          </a:stretch>
        </p:blipFill>
        <p:spPr>
          <a:xfrm>
            <a:off x="544772" y="4664094"/>
            <a:ext cx="2256056" cy="1267968"/>
          </a:xfrm>
          <a:prstGeom prst="rect">
            <a:avLst/>
          </a:prstGeom>
        </p:spPr>
      </p:pic>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订单管理</a:t>
              </a: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454963" y="93878"/>
            <a:ext cx="10650654" cy="914400"/>
            <a:chOff x="454963" y="93878"/>
            <a:chExt cx="10650654" cy="914400"/>
          </a:xfrm>
        </p:grpSpPr>
        <p:sp>
          <p:nvSpPr>
            <p:cNvPr id="3" name="AutoShape 3"/>
            <p:cNvSpPr/>
            <p:nvPr/>
          </p:nvSpPr>
          <p:spPr>
            <a:xfrm>
              <a:off x="454963" y="331168"/>
              <a:ext cx="84147" cy="84147"/>
            </a:xfrm>
            <a:prstGeom prst="ellipse">
              <a:avLst/>
            </a:prstGeom>
            <a:solidFill>
              <a:schemeClr val="accent1">
                <a:alpha val="100000"/>
              </a:schemeClr>
            </a:solidFill>
          </p:spPr>
        </p:sp>
        <p:sp>
          <p:nvSpPr>
            <p:cNvPr id="4" name="AutoShape 4"/>
            <p:cNvSpPr/>
            <p:nvPr/>
          </p:nvSpPr>
          <p:spPr>
            <a:xfrm>
              <a:off x="575049" y="337743"/>
              <a:ext cx="78137" cy="78137"/>
            </a:xfrm>
            <a:prstGeom prst="ellipse">
              <a:avLst/>
            </a:prstGeom>
            <a:solidFill>
              <a:schemeClr val="accent1">
                <a:alpha val="80000"/>
              </a:schemeClr>
            </a:solidFill>
          </p:spPr>
        </p:sp>
        <p:sp>
          <p:nvSpPr>
            <p:cNvPr id="5" name="AutoShape 5"/>
            <p:cNvSpPr/>
            <p:nvPr/>
          </p:nvSpPr>
          <p:spPr>
            <a:xfrm>
              <a:off x="689125" y="339460"/>
              <a:ext cx="74704" cy="74704"/>
            </a:xfrm>
            <a:prstGeom prst="ellipse">
              <a:avLst/>
            </a:prstGeom>
            <a:solidFill>
              <a:schemeClr val="accent1">
                <a:alpha val="60000"/>
              </a:schemeClr>
            </a:solidFill>
          </p:spPr>
        </p:sp>
        <p:sp>
          <p:nvSpPr>
            <p:cNvPr id="6" name="AutoShape 6"/>
            <p:cNvSpPr/>
            <p:nvPr/>
          </p:nvSpPr>
          <p:spPr>
            <a:xfrm>
              <a:off x="799768" y="348430"/>
              <a:ext cx="69238" cy="69238"/>
            </a:xfrm>
            <a:prstGeom prst="ellipse">
              <a:avLst/>
            </a:prstGeom>
            <a:solidFill>
              <a:schemeClr val="accent1">
                <a:alpha val="40000"/>
              </a:schemeClr>
            </a:solidFill>
          </p:spPr>
        </p:sp>
        <p:sp>
          <p:nvSpPr>
            <p:cNvPr id="7" name="AutoShape 7"/>
            <p:cNvSpPr/>
            <p:nvPr/>
          </p:nvSpPr>
          <p:spPr>
            <a:xfrm>
              <a:off x="904945" y="344297"/>
              <a:ext cx="65594" cy="65594"/>
            </a:xfrm>
            <a:prstGeom prst="ellipse">
              <a:avLst/>
            </a:prstGeom>
            <a:solidFill>
              <a:schemeClr val="accent1">
                <a:alpha val="20000"/>
              </a:schemeClr>
            </a:solidFill>
          </p:spPr>
        </p:sp>
        <p:sp>
          <p:nvSpPr>
            <p:cNvPr id="8" name="AutoShape 8"/>
            <p:cNvSpPr/>
            <p:nvPr/>
          </p:nvSpPr>
          <p:spPr>
            <a:xfrm>
              <a:off x="454963" y="448942"/>
              <a:ext cx="84147" cy="84147"/>
            </a:xfrm>
            <a:prstGeom prst="ellipse">
              <a:avLst/>
            </a:prstGeom>
            <a:solidFill>
              <a:schemeClr val="accent1">
                <a:alpha val="100000"/>
              </a:schemeClr>
            </a:solidFill>
          </p:spPr>
        </p:sp>
        <p:sp>
          <p:nvSpPr>
            <p:cNvPr id="9" name="AutoShape 9"/>
            <p:cNvSpPr/>
            <p:nvPr/>
          </p:nvSpPr>
          <p:spPr>
            <a:xfrm>
              <a:off x="575049" y="455517"/>
              <a:ext cx="78137" cy="78137"/>
            </a:xfrm>
            <a:prstGeom prst="ellipse">
              <a:avLst/>
            </a:prstGeom>
            <a:solidFill>
              <a:schemeClr val="accent1">
                <a:alpha val="80000"/>
              </a:schemeClr>
            </a:solidFill>
          </p:spPr>
        </p:sp>
        <p:sp>
          <p:nvSpPr>
            <p:cNvPr id="10" name="AutoShape 10"/>
            <p:cNvSpPr/>
            <p:nvPr/>
          </p:nvSpPr>
          <p:spPr>
            <a:xfrm>
              <a:off x="689125" y="457233"/>
              <a:ext cx="74704" cy="74704"/>
            </a:xfrm>
            <a:prstGeom prst="ellipse">
              <a:avLst/>
            </a:prstGeom>
            <a:solidFill>
              <a:schemeClr val="accent1">
                <a:alpha val="60000"/>
              </a:schemeClr>
            </a:solidFill>
          </p:spPr>
        </p:sp>
        <p:sp>
          <p:nvSpPr>
            <p:cNvPr id="11" name="AutoShape 11"/>
            <p:cNvSpPr/>
            <p:nvPr/>
          </p:nvSpPr>
          <p:spPr>
            <a:xfrm>
              <a:off x="799768" y="466203"/>
              <a:ext cx="69238" cy="69238"/>
            </a:xfrm>
            <a:prstGeom prst="ellipse">
              <a:avLst/>
            </a:prstGeom>
            <a:solidFill>
              <a:schemeClr val="accent1">
                <a:alpha val="40000"/>
              </a:schemeClr>
            </a:solidFill>
          </p:spPr>
        </p:sp>
        <p:sp>
          <p:nvSpPr>
            <p:cNvPr id="12" name="AutoShape 12"/>
            <p:cNvSpPr/>
            <p:nvPr/>
          </p:nvSpPr>
          <p:spPr>
            <a:xfrm>
              <a:off x="904945" y="462070"/>
              <a:ext cx="65594" cy="65594"/>
            </a:xfrm>
            <a:prstGeom prst="ellipse">
              <a:avLst/>
            </a:prstGeom>
            <a:solidFill>
              <a:schemeClr val="accent1">
                <a:alpha val="20000"/>
              </a:schemeClr>
            </a:solidFill>
          </p:spPr>
        </p:sp>
        <p:sp>
          <p:nvSpPr>
            <p:cNvPr id="13" name="AutoShape 13"/>
            <p:cNvSpPr/>
            <p:nvPr/>
          </p:nvSpPr>
          <p:spPr>
            <a:xfrm>
              <a:off x="454963" y="566715"/>
              <a:ext cx="84147" cy="84147"/>
            </a:xfrm>
            <a:prstGeom prst="ellipse">
              <a:avLst/>
            </a:prstGeom>
            <a:solidFill>
              <a:schemeClr val="accent1">
                <a:alpha val="100000"/>
              </a:schemeClr>
            </a:solidFill>
          </p:spPr>
        </p:sp>
        <p:sp>
          <p:nvSpPr>
            <p:cNvPr id="14" name="AutoShape 14"/>
            <p:cNvSpPr/>
            <p:nvPr/>
          </p:nvSpPr>
          <p:spPr>
            <a:xfrm>
              <a:off x="575049" y="573291"/>
              <a:ext cx="78137" cy="78137"/>
            </a:xfrm>
            <a:prstGeom prst="ellipse">
              <a:avLst/>
            </a:prstGeom>
            <a:solidFill>
              <a:schemeClr val="accent1">
                <a:alpha val="80000"/>
              </a:schemeClr>
            </a:solidFill>
          </p:spPr>
        </p:sp>
        <p:sp>
          <p:nvSpPr>
            <p:cNvPr id="15" name="AutoShape 15"/>
            <p:cNvSpPr/>
            <p:nvPr/>
          </p:nvSpPr>
          <p:spPr>
            <a:xfrm>
              <a:off x="689125" y="575007"/>
              <a:ext cx="74704" cy="74704"/>
            </a:xfrm>
            <a:prstGeom prst="ellipse">
              <a:avLst/>
            </a:prstGeom>
            <a:solidFill>
              <a:schemeClr val="accent1">
                <a:alpha val="60000"/>
              </a:schemeClr>
            </a:solidFill>
          </p:spPr>
        </p:sp>
        <p:sp>
          <p:nvSpPr>
            <p:cNvPr id="16" name="AutoShape 16"/>
            <p:cNvSpPr/>
            <p:nvPr/>
          </p:nvSpPr>
          <p:spPr>
            <a:xfrm>
              <a:off x="799768" y="583977"/>
              <a:ext cx="69238" cy="69238"/>
            </a:xfrm>
            <a:prstGeom prst="ellipse">
              <a:avLst/>
            </a:prstGeom>
            <a:solidFill>
              <a:schemeClr val="accent1">
                <a:alpha val="40000"/>
              </a:schemeClr>
            </a:solidFill>
          </p:spPr>
        </p:sp>
        <p:sp>
          <p:nvSpPr>
            <p:cNvPr id="17" name="AutoShape 17"/>
            <p:cNvSpPr/>
            <p:nvPr/>
          </p:nvSpPr>
          <p:spPr>
            <a:xfrm>
              <a:off x="904945" y="579844"/>
              <a:ext cx="65594" cy="65594"/>
            </a:xfrm>
            <a:prstGeom prst="ellipse">
              <a:avLst/>
            </a:prstGeom>
            <a:solidFill>
              <a:schemeClr val="accent1">
                <a:alpha val="20000"/>
              </a:schemeClr>
            </a:solidFill>
          </p:spPr>
        </p:sp>
        <p:sp>
          <p:nvSpPr>
            <p:cNvPr id="18" name="AutoShape 18"/>
            <p:cNvSpPr/>
            <p:nvPr/>
          </p:nvSpPr>
          <p:spPr>
            <a:xfrm>
              <a:off x="454963" y="684489"/>
              <a:ext cx="84147" cy="84147"/>
            </a:xfrm>
            <a:prstGeom prst="ellipse">
              <a:avLst/>
            </a:prstGeom>
            <a:solidFill>
              <a:schemeClr val="accent1">
                <a:alpha val="100000"/>
              </a:schemeClr>
            </a:solidFill>
          </p:spPr>
        </p:sp>
        <p:sp>
          <p:nvSpPr>
            <p:cNvPr id="19" name="AutoShape 19"/>
            <p:cNvSpPr/>
            <p:nvPr/>
          </p:nvSpPr>
          <p:spPr>
            <a:xfrm>
              <a:off x="575049" y="691064"/>
              <a:ext cx="78137" cy="78137"/>
            </a:xfrm>
            <a:prstGeom prst="ellipse">
              <a:avLst/>
            </a:prstGeom>
            <a:solidFill>
              <a:schemeClr val="accent1">
                <a:alpha val="80000"/>
              </a:schemeClr>
            </a:solidFill>
          </p:spPr>
        </p:sp>
        <p:sp>
          <p:nvSpPr>
            <p:cNvPr id="20" name="AutoShape 20"/>
            <p:cNvSpPr/>
            <p:nvPr/>
          </p:nvSpPr>
          <p:spPr>
            <a:xfrm>
              <a:off x="689125" y="692781"/>
              <a:ext cx="74704" cy="74704"/>
            </a:xfrm>
            <a:prstGeom prst="ellipse">
              <a:avLst/>
            </a:prstGeom>
            <a:solidFill>
              <a:schemeClr val="accent1">
                <a:alpha val="60000"/>
              </a:schemeClr>
            </a:solidFill>
          </p:spPr>
        </p:sp>
        <p:sp>
          <p:nvSpPr>
            <p:cNvPr id="21" name="AutoShape 21"/>
            <p:cNvSpPr/>
            <p:nvPr/>
          </p:nvSpPr>
          <p:spPr>
            <a:xfrm>
              <a:off x="799768" y="701751"/>
              <a:ext cx="69238" cy="69238"/>
            </a:xfrm>
            <a:prstGeom prst="ellipse">
              <a:avLst/>
            </a:prstGeom>
            <a:solidFill>
              <a:schemeClr val="accent1">
                <a:alpha val="40000"/>
              </a:schemeClr>
            </a:solidFill>
          </p:spPr>
        </p:sp>
        <p:sp>
          <p:nvSpPr>
            <p:cNvPr id="22" name="AutoShape 22"/>
            <p:cNvSpPr/>
            <p:nvPr/>
          </p:nvSpPr>
          <p:spPr>
            <a:xfrm>
              <a:off x="904945" y="697618"/>
              <a:ext cx="65594" cy="65594"/>
            </a:xfrm>
            <a:prstGeom prst="ellipse">
              <a:avLst/>
            </a:prstGeom>
            <a:solidFill>
              <a:schemeClr val="accent1">
                <a:alpha val="20000"/>
              </a:schemeClr>
            </a:solidFill>
          </p:spPr>
        </p:sp>
        <p:sp>
          <p:nvSpPr>
            <p:cNvPr id="23" name="TextBox 23"/>
            <p:cNvSpPr txBox="1"/>
            <p:nvPr/>
          </p:nvSpPr>
          <p:spPr>
            <a:xfrm>
              <a:off x="1094842" y="93878"/>
              <a:ext cx="10010775"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订单管理</a:t>
              </a:r>
            </a:p>
          </p:txBody>
        </p:sp>
      </p:grpSp>
      <p:sp>
        <p:nvSpPr>
          <p:cNvPr id="24" name="TextBox 24"/>
          <p:cNvSpPr txBox="1"/>
          <p:nvPr/>
        </p:nvSpPr>
        <p:spPr>
          <a:xfrm>
            <a:off x="970539" y="2375347"/>
            <a:ext cx="3888341" cy="3162649"/>
          </a:xfrm>
          <a:prstGeom prst="rect">
            <a:avLst/>
          </a:prstGeom>
        </p:spPr>
        <p:txBody>
          <a:bodyPr vert="horz" wrap="square" lIns="66008" tIns="33052" rIns="66008" bIns="33052" rtlCol="0" anchor="t" anchorCtr="0">
            <a:normAutofit/>
          </a:bodyPr>
          <a:lstStyle/>
          <a:p>
            <a:pPr marL="203200" lvl="0" indent="-203200" algn="l">
              <a:lnSpc>
                <a:spcPct val="150000"/>
              </a:lnSpc>
              <a:buFont typeface="Arial" panose="020B0604020202020204"/>
              <a:buChar char="•"/>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在后台订单管理模块中，后端订单管理功能通过视图文件litemall-admin-api\src\main\ java\org\linlinjava\litemall\admin\web\AdminOrderController.java实现。</a:t>
            </a:r>
          </a:p>
        </p:txBody>
      </p:sp>
      <p:sp>
        <p:nvSpPr>
          <p:cNvPr id="25" name="AutoShape 25"/>
          <p:cNvSpPr/>
          <p:nvPr/>
        </p:nvSpPr>
        <p:spPr>
          <a:xfrm>
            <a:off x="8869284" y="1724456"/>
            <a:ext cx="1112806" cy="1111282"/>
          </a:xfrm>
          <a:prstGeom prst="ellipse">
            <a:avLst/>
          </a:prstGeom>
          <a:solidFill>
            <a:schemeClr val="accent2">
              <a:alpha val="100000"/>
            </a:schemeClr>
          </a:solidFill>
        </p:spPr>
      </p:sp>
      <p:grpSp>
        <p:nvGrpSpPr>
          <p:cNvPr id="26" name="Group 26"/>
          <p:cNvGrpSpPr/>
          <p:nvPr/>
        </p:nvGrpSpPr>
        <p:grpSpPr>
          <a:xfrm>
            <a:off x="9246951" y="2006396"/>
            <a:ext cx="355759" cy="488728"/>
            <a:chOff x="9246951" y="2006396"/>
            <a:chExt cx="355759" cy="488728"/>
          </a:xfrm>
        </p:grpSpPr>
        <p:sp>
          <p:nvSpPr>
            <p:cNvPr id="27" name="AutoShape 27"/>
            <p:cNvSpPr/>
            <p:nvPr/>
          </p:nvSpPr>
          <p:spPr>
            <a:xfrm>
              <a:off x="9249427" y="2006396"/>
              <a:ext cx="350996" cy="488728"/>
            </a:xfrm>
            <a:prstGeom prst="rect">
              <a:avLst/>
            </a:prstGeom>
            <a:noFill/>
          </p:spPr>
        </p:sp>
        <p:sp>
          <p:nvSpPr>
            <p:cNvPr id="28" name="Freeform 28"/>
            <p:cNvSpPr/>
            <p:nvPr/>
          </p:nvSpPr>
          <p:spPr>
            <a:xfrm>
              <a:off x="9246951" y="2006396"/>
              <a:ext cx="355759" cy="488728"/>
            </a:xfrm>
            <a:custGeom>
              <a:avLst/>
              <a:gdLst/>
              <a:ahLst/>
              <a:cxnLst/>
              <a:rect l="l" t="t" r="r" b="b"/>
              <a:pathLst>
                <a:path w="122" h="168">
                  <a:moveTo>
                    <a:pt x="0" y="21"/>
                  </a:moveTo>
                  <a:cubicBezTo>
                    <a:pt x="53" y="21"/>
                    <a:pt x="61" y="0"/>
                    <a:pt x="61" y="0"/>
                  </a:cubicBezTo>
                  <a:cubicBezTo>
                    <a:pt x="61" y="0"/>
                    <a:pt x="69" y="21"/>
                    <a:pt x="122" y="21"/>
                  </a:cubicBezTo>
                  <a:cubicBezTo>
                    <a:pt x="122" y="107"/>
                    <a:pt x="122" y="107"/>
                    <a:pt x="122" y="107"/>
                  </a:cubicBezTo>
                  <a:cubicBezTo>
                    <a:pt x="122" y="141"/>
                    <a:pt x="61" y="168"/>
                    <a:pt x="61" y="168"/>
                  </a:cubicBezTo>
                  <a:cubicBezTo>
                    <a:pt x="61" y="168"/>
                    <a:pt x="0" y="141"/>
                    <a:pt x="0" y="107"/>
                  </a:cubicBezTo>
                  <a:lnTo>
                    <a:pt x="0" y="21"/>
                  </a:lnTo>
                  <a:close/>
                </a:path>
              </a:pathLst>
            </a:custGeom>
            <a:solidFill>
              <a:srgbClr val="FFFEFE">
                <a:alpha val="100000"/>
              </a:srgbClr>
            </a:solidFill>
          </p:spPr>
        </p:sp>
      </p:grpSp>
      <p:sp>
        <p:nvSpPr>
          <p:cNvPr id="29" name="AutoShape 29"/>
          <p:cNvSpPr/>
          <p:nvPr/>
        </p:nvSpPr>
        <p:spPr>
          <a:xfrm>
            <a:off x="7154784" y="2168988"/>
            <a:ext cx="754094" cy="754094"/>
          </a:xfrm>
          <a:prstGeom prst="ellipse">
            <a:avLst/>
          </a:prstGeom>
          <a:solidFill>
            <a:schemeClr val="accent1">
              <a:alpha val="100000"/>
            </a:schemeClr>
          </a:solidFill>
        </p:spPr>
      </p:sp>
      <p:sp>
        <p:nvSpPr>
          <p:cNvPr id="30" name="AutoShape 30"/>
          <p:cNvSpPr/>
          <p:nvPr/>
        </p:nvSpPr>
        <p:spPr>
          <a:xfrm>
            <a:off x="8974059" y="4475657"/>
            <a:ext cx="942975" cy="939832"/>
          </a:xfrm>
          <a:prstGeom prst="ellipse">
            <a:avLst/>
          </a:prstGeom>
          <a:solidFill>
            <a:schemeClr val="accent2">
              <a:lumMod val="60000"/>
              <a:lumOff val="40000"/>
              <a:alpha val="100000"/>
            </a:schemeClr>
          </a:solidFill>
        </p:spPr>
      </p:sp>
      <p:sp>
        <p:nvSpPr>
          <p:cNvPr id="31" name="Freeform 31"/>
          <p:cNvSpPr/>
          <p:nvPr/>
        </p:nvSpPr>
        <p:spPr>
          <a:xfrm>
            <a:off x="9253761" y="4762883"/>
            <a:ext cx="381952" cy="365379"/>
          </a:xfrm>
          <a:custGeom>
            <a:avLst/>
            <a:gdLst/>
            <a:ahLst/>
            <a:cxnLst/>
            <a:rect l="l" t="t"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FFFEFE">
              <a:alpha val="100000"/>
            </a:srgbClr>
          </a:solidFill>
        </p:spPr>
      </p:sp>
      <p:sp>
        <p:nvSpPr>
          <p:cNvPr id="32" name="AutoShape 32"/>
          <p:cNvSpPr/>
          <p:nvPr/>
        </p:nvSpPr>
        <p:spPr>
          <a:xfrm>
            <a:off x="7705615" y="2719818"/>
            <a:ext cx="1655731" cy="1655731"/>
          </a:xfrm>
          <a:prstGeom prst="ellipse">
            <a:avLst/>
          </a:prstGeom>
          <a:solidFill>
            <a:schemeClr val="accent1">
              <a:alpha val="100000"/>
            </a:schemeClr>
          </a:solidFill>
        </p:spPr>
      </p:sp>
      <p:sp>
        <p:nvSpPr>
          <p:cNvPr id="33" name="Freeform 33"/>
          <p:cNvSpPr/>
          <p:nvPr/>
        </p:nvSpPr>
        <p:spPr>
          <a:xfrm>
            <a:off x="8050039" y="3166160"/>
            <a:ext cx="965549" cy="862584"/>
          </a:xfrm>
          <a:custGeom>
            <a:avLst/>
            <a:gdLst/>
            <a:ahLst/>
            <a:cxnLst/>
            <a:rect l="l" t="t" r="r" b="b"/>
            <a:pathLst>
              <a:path w="200" h="178">
                <a:moveTo>
                  <a:pt x="200" y="62"/>
                </a:moveTo>
                <a:cubicBezTo>
                  <a:pt x="200" y="49"/>
                  <a:pt x="189" y="39"/>
                  <a:pt x="176" y="39"/>
                </a:cubicBezTo>
                <a:cubicBezTo>
                  <a:pt x="174" y="39"/>
                  <a:pt x="172" y="39"/>
                  <a:pt x="171" y="39"/>
                </a:cubicBezTo>
                <a:cubicBezTo>
                  <a:pt x="171" y="39"/>
                  <a:pt x="171" y="38"/>
                  <a:pt x="171" y="38"/>
                </a:cubicBezTo>
                <a:cubicBezTo>
                  <a:pt x="171" y="18"/>
                  <a:pt x="155" y="3"/>
                  <a:pt x="135" y="3"/>
                </a:cubicBezTo>
                <a:cubicBezTo>
                  <a:pt x="123" y="3"/>
                  <a:pt x="113" y="8"/>
                  <a:pt x="106" y="16"/>
                </a:cubicBezTo>
                <a:cubicBezTo>
                  <a:pt x="98" y="6"/>
                  <a:pt x="85" y="0"/>
                  <a:pt x="70" y="0"/>
                </a:cubicBezTo>
                <a:cubicBezTo>
                  <a:pt x="45" y="0"/>
                  <a:pt x="24" y="20"/>
                  <a:pt x="24" y="45"/>
                </a:cubicBezTo>
                <a:cubicBezTo>
                  <a:pt x="24" y="50"/>
                  <a:pt x="25" y="55"/>
                  <a:pt x="26" y="59"/>
                </a:cubicBezTo>
                <a:cubicBezTo>
                  <a:pt x="11" y="62"/>
                  <a:pt x="0" y="74"/>
                  <a:pt x="0" y="89"/>
                </a:cubicBezTo>
                <a:cubicBezTo>
                  <a:pt x="0" y="106"/>
                  <a:pt x="14" y="119"/>
                  <a:pt x="31" y="119"/>
                </a:cubicBezTo>
                <a:cubicBezTo>
                  <a:pt x="36" y="119"/>
                  <a:pt x="39" y="119"/>
                  <a:pt x="43" y="117"/>
                </a:cubicBezTo>
                <a:cubicBezTo>
                  <a:pt x="44" y="126"/>
                  <a:pt x="51" y="133"/>
                  <a:pt x="60" y="133"/>
                </a:cubicBezTo>
                <a:cubicBezTo>
                  <a:pt x="61" y="133"/>
                  <a:pt x="61" y="133"/>
                  <a:pt x="61" y="133"/>
                </a:cubicBezTo>
                <a:cubicBezTo>
                  <a:pt x="62" y="138"/>
                  <a:pt x="67" y="143"/>
                  <a:pt x="73" y="143"/>
                </a:cubicBezTo>
                <a:cubicBezTo>
                  <a:pt x="79" y="143"/>
                  <a:pt x="84" y="137"/>
                  <a:pt x="84" y="131"/>
                </a:cubicBezTo>
                <a:cubicBezTo>
                  <a:pt x="84" y="127"/>
                  <a:pt x="81" y="123"/>
                  <a:pt x="77" y="122"/>
                </a:cubicBezTo>
                <a:cubicBezTo>
                  <a:pt x="78" y="120"/>
                  <a:pt x="78" y="118"/>
                  <a:pt x="78" y="116"/>
                </a:cubicBezTo>
                <a:cubicBezTo>
                  <a:pt x="78" y="115"/>
                  <a:pt x="78" y="115"/>
                  <a:pt x="78" y="115"/>
                </a:cubicBezTo>
                <a:cubicBezTo>
                  <a:pt x="81" y="116"/>
                  <a:pt x="84" y="117"/>
                  <a:pt x="88" y="117"/>
                </a:cubicBezTo>
                <a:cubicBezTo>
                  <a:pt x="89" y="117"/>
                  <a:pt x="90" y="117"/>
                  <a:pt x="92" y="117"/>
                </a:cubicBezTo>
                <a:cubicBezTo>
                  <a:pt x="92" y="122"/>
                  <a:pt x="94" y="127"/>
                  <a:pt x="97" y="131"/>
                </a:cubicBezTo>
                <a:cubicBezTo>
                  <a:pt x="92" y="132"/>
                  <a:pt x="88" y="136"/>
                  <a:pt x="89" y="141"/>
                </a:cubicBezTo>
                <a:cubicBezTo>
                  <a:pt x="89" y="146"/>
                  <a:pt x="93" y="151"/>
                  <a:pt x="99" y="151"/>
                </a:cubicBezTo>
                <a:cubicBezTo>
                  <a:pt x="105" y="150"/>
                  <a:pt x="109" y="146"/>
                  <a:pt x="109" y="140"/>
                </a:cubicBezTo>
                <a:cubicBezTo>
                  <a:pt x="109" y="140"/>
                  <a:pt x="109" y="139"/>
                  <a:pt x="109" y="139"/>
                </a:cubicBezTo>
                <a:cubicBezTo>
                  <a:pt x="111" y="140"/>
                  <a:pt x="114" y="140"/>
                  <a:pt x="117" y="140"/>
                </a:cubicBezTo>
                <a:cubicBezTo>
                  <a:pt x="131" y="140"/>
                  <a:pt x="142" y="129"/>
                  <a:pt x="142" y="116"/>
                </a:cubicBezTo>
                <a:cubicBezTo>
                  <a:pt x="145" y="117"/>
                  <a:pt x="148" y="117"/>
                  <a:pt x="152" y="117"/>
                </a:cubicBezTo>
                <a:cubicBezTo>
                  <a:pt x="166" y="117"/>
                  <a:pt x="177" y="106"/>
                  <a:pt x="177" y="93"/>
                </a:cubicBezTo>
                <a:cubicBezTo>
                  <a:pt x="177" y="90"/>
                  <a:pt x="176" y="87"/>
                  <a:pt x="175" y="84"/>
                </a:cubicBezTo>
                <a:cubicBezTo>
                  <a:pt x="176" y="84"/>
                  <a:pt x="176" y="84"/>
                  <a:pt x="176" y="84"/>
                </a:cubicBezTo>
                <a:cubicBezTo>
                  <a:pt x="189" y="84"/>
                  <a:pt x="200" y="74"/>
                  <a:pt x="200" y="62"/>
                </a:cubicBezTo>
                <a:close/>
                <a:moveTo>
                  <a:pt x="117" y="147"/>
                </a:moveTo>
                <a:cubicBezTo>
                  <a:pt x="119" y="147"/>
                  <a:pt x="120" y="146"/>
                  <a:pt x="120" y="145"/>
                </a:cubicBezTo>
                <a:cubicBezTo>
                  <a:pt x="120" y="144"/>
                  <a:pt x="118" y="142"/>
                  <a:pt x="117" y="143"/>
                </a:cubicBezTo>
                <a:cubicBezTo>
                  <a:pt x="116" y="143"/>
                  <a:pt x="114" y="144"/>
                  <a:pt x="114" y="145"/>
                </a:cubicBezTo>
                <a:cubicBezTo>
                  <a:pt x="115" y="146"/>
                  <a:pt x="116" y="148"/>
                  <a:pt x="117" y="147"/>
                </a:cubicBezTo>
                <a:close/>
                <a:moveTo>
                  <a:pt x="116" y="168"/>
                </a:moveTo>
                <a:cubicBezTo>
                  <a:pt x="113" y="168"/>
                  <a:pt x="111" y="170"/>
                  <a:pt x="111" y="173"/>
                </a:cubicBezTo>
                <a:cubicBezTo>
                  <a:pt x="111" y="176"/>
                  <a:pt x="114" y="178"/>
                  <a:pt x="117" y="178"/>
                </a:cubicBezTo>
                <a:cubicBezTo>
                  <a:pt x="120" y="178"/>
                  <a:pt x="122" y="175"/>
                  <a:pt x="122" y="173"/>
                </a:cubicBezTo>
                <a:cubicBezTo>
                  <a:pt x="122" y="170"/>
                  <a:pt x="119" y="167"/>
                  <a:pt x="116" y="168"/>
                </a:cubicBezTo>
                <a:close/>
                <a:moveTo>
                  <a:pt x="116" y="155"/>
                </a:moveTo>
                <a:cubicBezTo>
                  <a:pt x="116" y="152"/>
                  <a:pt x="114" y="150"/>
                  <a:pt x="111" y="150"/>
                </a:cubicBezTo>
                <a:cubicBezTo>
                  <a:pt x="108" y="150"/>
                  <a:pt x="106" y="152"/>
                  <a:pt x="106" y="155"/>
                </a:cubicBezTo>
                <a:cubicBezTo>
                  <a:pt x="106" y="158"/>
                  <a:pt x="108" y="161"/>
                  <a:pt x="111" y="160"/>
                </a:cubicBezTo>
                <a:cubicBezTo>
                  <a:pt x="114" y="160"/>
                  <a:pt x="117" y="158"/>
                  <a:pt x="116" y="155"/>
                </a:cubicBezTo>
                <a:close/>
                <a:moveTo>
                  <a:pt x="97" y="156"/>
                </a:moveTo>
                <a:cubicBezTo>
                  <a:pt x="92" y="156"/>
                  <a:pt x="89" y="159"/>
                  <a:pt x="89" y="164"/>
                </a:cubicBezTo>
                <a:cubicBezTo>
                  <a:pt x="89" y="168"/>
                  <a:pt x="93" y="172"/>
                  <a:pt x="98" y="172"/>
                </a:cubicBezTo>
                <a:cubicBezTo>
                  <a:pt x="102" y="172"/>
                  <a:pt x="106" y="168"/>
                  <a:pt x="106" y="163"/>
                </a:cubicBezTo>
                <a:cubicBezTo>
                  <a:pt x="106" y="159"/>
                  <a:pt x="102" y="155"/>
                  <a:pt x="97" y="156"/>
                </a:cubicBezTo>
                <a:close/>
              </a:path>
            </a:pathLst>
          </a:custGeom>
          <a:solidFill>
            <a:srgbClr val="FFFEFE">
              <a:alpha val="100000"/>
            </a:srgbClr>
          </a:solidFill>
        </p:spPr>
      </p:sp>
      <p:sp>
        <p:nvSpPr>
          <p:cNvPr id="34" name="AutoShape 34"/>
          <p:cNvSpPr/>
          <p:nvPr/>
        </p:nvSpPr>
        <p:spPr>
          <a:xfrm>
            <a:off x="9888459" y="3223119"/>
            <a:ext cx="996982" cy="996982"/>
          </a:xfrm>
          <a:prstGeom prst="ellipse">
            <a:avLst/>
          </a:prstGeom>
          <a:solidFill>
            <a:schemeClr val="accent4">
              <a:alpha val="100000"/>
            </a:schemeClr>
          </a:solidFill>
        </p:spPr>
      </p:sp>
      <p:sp>
        <p:nvSpPr>
          <p:cNvPr id="35" name="AutoShape 35"/>
          <p:cNvSpPr/>
          <p:nvPr/>
        </p:nvSpPr>
        <p:spPr>
          <a:xfrm>
            <a:off x="6438790" y="3427907"/>
            <a:ext cx="941356" cy="939832"/>
          </a:xfrm>
          <a:prstGeom prst="ellipse">
            <a:avLst/>
          </a:prstGeom>
          <a:solidFill>
            <a:schemeClr val="accent3">
              <a:alpha val="100000"/>
            </a:schemeClr>
          </a:solidFill>
        </p:spPr>
      </p:sp>
      <p:grpSp>
        <p:nvGrpSpPr>
          <p:cNvPr id="36" name="Group 36"/>
          <p:cNvGrpSpPr/>
          <p:nvPr/>
        </p:nvGrpSpPr>
        <p:grpSpPr>
          <a:xfrm>
            <a:off x="6726064" y="3627837"/>
            <a:ext cx="376047" cy="403289"/>
            <a:chOff x="6726064" y="3627837"/>
            <a:chExt cx="376047" cy="403289"/>
          </a:xfrm>
        </p:grpSpPr>
        <p:sp>
          <p:nvSpPr>
            <p:cNvPr id="37" name="AutoShape 37"/>
            <p:cNvSpPr/>
            <p:nvPr/>
          </p:nvSpPr>
          <p:spPr>
            <a:xfrm>
              <a:off x="6728064" y="3627837"/>
              <a:ext cx="374047" cy="403289"/>
            </a:xfrm>
            <a:prstGeom prst="rect">
              <a:avLst/>
            </a:prstGeom>
            <a:noFill/>
          </p:spPr>
        </p:sp>
        <p:sp>
          <p:nvSpPr>
            <p:cNvPr id="38" name="Freeform 38"/>
            <p:cNvSpPr/>
            <p:nvPr/>
          </p:nvSpPr>
          <p:spPr>
            <a:xfrm>
              <a:off x="6855318" y="3629837"/>
              <a:ext cx="246793" cy="278987"/>
            </a:xfrm>
            <a:custGeom>
              <a:avLst/>
              <a:gdLst/>
              <a:ahLst/>
              <a:cxnLst/>
              <a:rect l="l" t="t" r="r" b="b"/>
              <a:pathLst>
                <a:path w="105" h="118">
                  <a:moveTo>
                    <a:pt x="32" y="118"/>
                  </a:moveTo>
                  <a:cubicBezTo>
                    <a:pt x="21" y="118"/>
                    <a:pt x="10" y="113"/>
                    <a:pt x="1" y="105"/>
                  </a:cubicBezTo>
                  <a:cubicBezTo>
                    <a:pt x="1" y="105"/>
                    <a:pt x="1" y="105"/>
                    <a:pt x="1" y="105"/>
                  </a:cubicBezTo>
                  <a:cubicBezTo>
                    <a:pt x="0" y="104"/>
                    <a:pt x="0" y="104"/>
                    <a:pt x="0" y="104"/>
                  </a:cubicBezTo>
                  <a:cubicBezTo>
                    <a:pt x="19" y="85"/>
                    <a:pt x="19" y="85"/>
                    <a:pt x="19" y="85"/>
                  </a:cubicBezTo>
                  <a:cubicBezTo>
                    <a:pt x="20" y="86"/>
                    <a:pt x="20" y="86"/>
                    <a:pt x="20" y="86"/>
                  </a:cubicBezTo>
                  <a:cubicBezTo>
                    <a:pt x="23" y="90"/>
                    <a:pt x="27" y="91"/>
                    <a:pt x="32" y="91"/>
                  </a:cubicBezTo>
                  <a:cubicBezTo>
                    <a:pt x="32" y="91"/>
                    <a:pt x="32" y="91"/>
                    <a:pt x="32" y="91"/>
                  </a:cubicBezTo>
                  <a:cubicBezTo>
                    <a:pt x="36" y="91"/>
                    <a:pt x="40" y="90"/>
                    <a:pt x="43" y="86"/>
                  </a:cubicBezTo>
                  <a:cubicBezTo>
                    <a:pt x="43" y="86"/>
                    <a:pt x="43" y="86"/>
                    <a:pt x="43" y="86"/>
                  </a:cubicBezTo>
                  <a:cubicBezTo>
                    <a:pt x="74" y="56"/>
                    <a:pt x="74" y="56"/>
                    <a:pt x="74" y="56"/>
                  </a:cubicBezTo>
                  <a:cubicBezTo>
                    <a:pt x="77" y="53"/>
                    <a:pt x="79" y="48"/>
                    <a:pt x="79" y="44"/>
                  </a:cubicBezTo>
                  <a:cubicBezTo>
                    <a:pt x="79" y="44"/>
                    <a:pt x="79" y="44"/>
                    <a:pt x="79" y="44"/>
                  </a:cubicBezTo>
                  <a:cubicBezTo>
                    <a:pt x="79" y="40"/>
                    <a:pt x="77" y="36"/>
                    <a:pt x="74" y="33"/>
                  </a:cubicBezTo>
                  <a:cubicBezTo>
                    <a:pt x="74" y="33"/>
                    <a:pt x="74" y="33"/>
                    <a:pt x="74" y="33"/>
                  </a:cubicBezTo>
                  <a:cubicBezTo>
                    <a:pt x="73" y="31"/>
                    <a:pt x="73" y="31"/>
                    <a:pt x="73" y="31"/>
                  </a:cubicBezTo>
                  <a:cubicBezTo>
                    <a:pt x="69" y="28"/>
                    <a:pt x="65" y="27"/>
                    <a:pt x="61" y="27"/>
                  </a:cubicBezTo>
                  <a:cubicBezTo>
                    <a:pt x="61" y="27"/>
                    <a:pt x="61" y="27"/>
                    <a:pt x="61" y="27"/>
                  </a:cubicBezTo>
                  <a:cubicBezTo>
                    <a:pt x="57" y="27"/>
                    <a:pt x="53" y="28"/>
                    <a:pt x="49" y="31"/>
                  </a:cubicBezTo>
                  <a:cubicBezTo>
                    <a:pt x="49" y="31"/>
                    <a:pt x="49" y="31"/>
                    <a:pt x="49" y="31"/>
                  </a:cubicBezTo>
                  <a:cubicBezTo>
                    <a:pt x="37" y="44"/>
                    <a:pt x="37" y="44"/>
                    <a:pt x="37" y="44"/>
                  </a:cubicBezTo>
                  <a:cubicBezTo>
                    <a:pt x="32" y="49"/>
                    <a:pt x="23" y="49"/>
                    <a:pt x="18" y="44"/>
                  </a:cubicBezTo>
                  <a:cubicBezTo>
                    <a:pt x="18" y="44"/>
                    <a:pt x="18" y="44"/>
                    <a:pt x="18" y="44"/>
                  </a:cubicBezTo>
                  <a:cubicBezTo>
                    <a:pt x="13" y="39"/>
                    <a:pt x="13" y="30"/>
                    <a:pt x="18" y="25"/>
                  </a:cubicBezTo>
                  <a:cubicBezTo>
                    <a:pt x="18" y="25"/>
                    <a:pt x="18" y="25"/>
                    <a:pt x="18" y="25"/>
                  </a:cubicBezTo>
                  <a:cubicBezTo>
                    <a:pt x="31" y="13"/>
                    <a:pt x="31" y="13"/>
                    <a:pt x="31" y="13"/>
                  </a:cubicBezTo>
                  <a:cubicBezTo>
                    <a:pt x="39" y="4"/>
                    <a:pt x="50" y="0"/>
                    <a:pt x="61" y="0"/>
                  </a:cubicBezTo>
                  <a:cubicBezTo>
                    <a:pt x="61" y="0"/>
                    <a:pt x="61" y="0"/>
                    <a:pt x="61" y="0"/>
                  </a:cubicBezTo>
                  <a:cubicBezTo>
                    <a:pt x="72" y="0"/>
                    <a:pt x="83" y="4"/>
                    <a:pt x="91" y="13"/>
                  </a:cubicBezTo>
                  <a:cubicBezTo>
                    <a:pt x="91" y="13"/>
                    <a:pt x="91" y="13"/>
                    <a:pt x="91" y="13"/>
                  </a:cubicBezTo>
                  <a:cubicBezTo>
                    <a:pt x="93" y="14"/>
                    <a:pt x="93" y="14"/>
                    <a:pt x="93" y="14"/>
                  </a:cubicBezTo>
                  <a:cubicBezTo>
                    <a:pt x="101" y="22"/>
                    <a:pt x="105" y="33"/>
                    <a:pt x="105" y="44"/>
                  </a:cubicBezTo>
                  <a:cubicBezTo>
                    <a:pt x="105" y="44"/>
                    <a:pt x="105" y="44"/>
                    <a:pt x="105" y="44"/>
                  </a:cubicBezTo>
                  <a:cubicBezTo>
                    <a:pt x="105" y="55"/>
                    <a:pt x="101" y="66"/>
                    <a:pt x="93" y="74"/>
                  </a:cubicBezTo>
                  <a:cubicBezTo>
                    <a:pt x="93" y="74"/>
                    <a:pt x="93" y="74"/>
                    <a:pt x="93" y="74"/>
                  </a:cubicBezTo>
                  <a:cubicBezTo>
                    <a:pt x="62" y="105"/>
                    <a:pt x="62" y="105"/>
                    <a:pt x="62" y="105"/>
                  </a:cubicBezTo>
                  <a:cubicBezTo>
                    <a:pt x="54" y="114"/>
                    <a:pt x="42" y="118"/>
                    <a:pt x="32" y="118"/>
                  </a:cubicBezTo>
                  <a:cubicBezTo>
                    <a:pt x="32" y="118"/>
                    <a:pt x="32" y="118"/>
                    <a:pt x="32" y="118"/>
                  </a:cubicBezTo>
                  <a:cubicBezTo>
                    <a:pt x="32" y="118"/>
                    <a:pt x="32" y="118"/>
                    <a:pt x="32" y="118"/>
                  </a:cubicBezTo>
                  <a:close/>
                </a:path>
              </a:pathLst>
            </a:custGeom>
            <a:solidFill>
              <a:srgbClr val="FFFEFE">
                <a:alpha val="100000"/>
              </a:srgbClr>
            </a:solidFill>
          </p:spPr>
        </p:sp>
        <p:sp>
          <p:nvSpPr>
            <p:cNvPr id="39" name="Freeform 39"/>
            <p:cNvSpPr/>
            <p:nvPr/>
          </p:nvSpPr>
          <p:spPr>
            <a:xfrm>
              <a:off x="6726064" y="3753090"/>
              <a:ext cx="246793" cy="278035"/>
            </a:xfrm>
            <a:custGeom>
              <a:avLst/>
              <a:gdLst/>
              <a:ahLst/>
              <a:cxnLst/>
              <a:rect l="l" t="t" r="r" b="b"/>
              <a:pathLst>
                <a:path w="105" h="118">
                  <a:moveTo>
                    <a:pt x="44" y="118"/>
                  </a:moveTo>
                  <a:cubicBezTo>
                    <a:pt x="33" y="118"/>
                    <a:pt x="22" y="114"/>
                    <a:pt x="14" y="105"/>
                  </a:cubicBezTo>
                  <a:cubicBezTo>
                    <a:pt x="14" y="105"/>
                    <a:pt x="14" y="105"/>
                    <a:pt x="14" y="105"/>
                  </a:cubicBezTo>
                  <a:cubicBezTo>
                    <a:pt x="12" y="104"/>
                    <a:pt x="12" y="104"/>
                    <a:pt x="12" y="104"/>
                  </a:cubicBezTo>
                  <a:cubicBezTo>
                    <a:pt x="4" y="96"/>
                    <a:pt x="0" y="85"/>
                    <a:pt x="0" y="74"/>
                  </a:cubicBezTo>
                  <a:cubicBezTo>
                    <a:pt x="0" y="74"/>
                    <a:pt x="0" y="74"/>
                    <a:pt x="0" y="74"/>
                  </a:cubicBezTo>
                  <a:cubicBezTo>
                    <a:pt x="0" y="63"/>
                    <a:pt x="4" y="52"/>
                    <a:pt x="12" y="44"/>
                  </a:cubicBezTo>
                  <a:cubicBezTo>
                    <a:pt x="12" y="44"/>
                    <a:pt x="12" y="44"/>
                    <a:pt x="12" y="44"/>
                  </a:cubicBezTo>
                  <a:cubicBezTo>
                    <a:pt x="43" y="13"/>
                    <a:pt x="43" y="13"/>
                    <a:pt x="43" y="13"/>
                  </a:cubicBezTo>
                  <a:cubicBezTo>
                    <a:pt x="51" y="5"/>
                    <a:pt x="62" y="0"/>
                    <a:pt x="73" y="0"/>
                  </a:cubicBezTo>
                  <a:cubicBezTo>
                    <a:pt x="73" y="0"/>
                    <a:pt x="73" y="0"/>
                    <a:pt x="73" y="0"/>
                  </a:cubicBezTo>
                  <a:cubicBezTo>
                    <a:pt x="82" y="0"/>
                    <a:pt x="91" y="3"/>
                    <a:pt x="98" y="8"/>
                  </a:cubicBezTo>
                  <a:cubicBezTo>
                    <a:pt x="98" y="8"/>
                    <a:pt x="98" y="8"/>
                    <a:pt x="98" y="8"/>
                  </a:cubicBezTo>
                  <a:cubicBezTo>
                    <a:pt x="99" y="9"/>
                    <a:pt x="100" y="9"/>
                    <a:pt x="101" y="10"/>
                  </a:cubicBezTo>
                  <a:cubicBezTo>
                    <a:pt x="101" y="10"/>
                    <a:pt x="101" y="10"/>
                    <a:pt x="101" y="10"/>
                  </a:cubicBezTo>
                  <a:cubicBezTo>
                    <a:pt x="104" y="13"/>
                    <a:pt x="104" y="13"/>
                    <a:pt x="104" y="13"/>
                  </a:cubicBezTo>
                  <a:cubicBezTo>
                    <a:pt x="105" y="14"/>
                    <a:pt x="105" y="14"/>
                    <a:pt x="105" y="14"/>
                  </a:cubicBezTo>
                  <a:cubicBezTo>
                    <a:pt x="105" y="14"/>
                    <a:pt x="105" y="14"/>
                    <a:pt x="105" y="14"/>
                  </a:cubicBezTo>
                  <a:cubicBezTo>
                    <a:pt x="105" y="14"/>
                    <a:pt x="105" y="14"/>
                    <a:pt x="105" y="14"/>
                  </a:cubicBezTo>
                  <a:cubicBezTo>
                    <a:pt x="86" y="33"/>
                    <a:pt x="86" y="33"/>
                    <a:pt x="86" y="33"/>
                  </a:cubicBezTo>
                  <a:cubicBezTo>
                    <a:pt x="86" y="33"/>
                    <a:pt x="86" y="33"/>
                    <a:pt x="86" y="33"/>
                  </a:cubicBezTo>
                  <a:cubicBezTo>
                    <a:pt x="85" y="32"/>
                    <a:pt x="85" y="32"/>
                    <a:pt x="85" y="32"/>
                  </a:cubicBezTo>
                  <a:cubicBezTo>
                    <a:pt x="82" y="28"/>
                    <a:pt x="78" y="27"/>
                    <a:pt x="73" y="27"/>
                  </a:cubicBezTo>
                  <a:cubicBezTo>
                    <a:pt x="73" y="27"/>
                    <a:pt x="73" y="27"/>
                    <a:pt x="73" y="27"/>
                  </a:cubicBezTo>
                  <a:cubicBezTo>
                    <a:pt x="69" y="27"/>
                    <a:pt x="65" y="28"/>
                    <a:pt x="62" y="32"/>
                  </a:cubicBezTo>
                  <a:cubicBezTo>
                    <a:pt x="62" y="32"/>
                    <a:pt x="62" y="32"/>
                    <a:pt x="62" y="32"/>
                  </a:cubicBezTo>
                  <a:cubicBezTo>
                    <a:pt x="31" y="62"/>
                    <a:pt x="31" y="62"/>
                    <a:pt x="31" y="62"/>
                  </a:cubicBezTo>
                  <a:cubicBezTo>
                    <a:pt x="28" y="65"/>
                    <a:pt x="26" y="70"/>
                    <a:pt x="26" y="74"/>
                  </a:cubicBezTo>
                  <a:cubicBezTo>
                    <a:pt x="26" y="74"/>
                    <a:pt x="26" y="74"/>
                    <a:pt x="26" y="74"/>
                  </a:cubicBezTo>
                  <a:cubicBezTo>
                    <a:pt x="26" y="78"/>
                    <a:pt x="28" y="82"/>
                    <a:pt x="31" y="85"/>
                  </a:cubicBezTo>
                  <a:cubicBezTo>
                    <a:pt x="31" y="85"/>
                    <a:pt x="31" y="85"/>
                    <a:pt x="31" y="85"/>
                  </a:cubicBezTo>
                  <a:cubicBezTo>
                    <a:pt x="32" y="87"/>
                    <a:pt x="32" y="87"/>
                    <a:pt x="32" y="87"/>
                  </a:cubicBezTo>
                  <a:cubicBezTo>
                    <a:pt x="36" y="90"/>
                    <a:pt x="40" y="91"/>
                    <a:pt x="44" y="91"/>
                  </a:cubicBezTo>
                  <a:cubicBezTo>
                    <a:pt x="44" y="91"/>
                    <a:pt x="44" y="91"/>
                    <a:pt x="44" y="91"/>
                  </a:cubicBezTo>
                  <a:cubicBezTo>
                    <a:pt x="48" y="91"/>
                    <a:pt x="52" y="90"/>
                    <a:pt x="56" y="87"/>
                  </a:cubicBezTo>
                  <a:cubicBezTo>
                    <a:pt x="56" y="87"/>
                    <a:pt x="56" y="87"/>
                    <a:pt x="56" y="87"/>
                  </a:cubicBezTo>
                  <a:cubicBezTo>
                    <a:pt x="69" y="73"/>
                    <a:pt x="69" y="73"/>
                    <a:pt x="69" y="73"/>
                  </a:cubicBezTo>
                  <a:cubicBezTo>
                    <a:pt x="74" y="68"/>
                    <a:pt x="82" y="68"/>
                    <a:pt x="87" y="73"/>
                  </a:cubicBezTo>
                  <a:cubicBezTo>
                    <a:pt x="87" y="73"/>
                    <a:pt x="87" y="73"/>
                    <a:pt x="87" y="73"/>
                  </a:cubicBezTo>
                  <a:cubicBezTo>
                    <a:pt x="93" y="79"/>
                    <a:pt x="93" y="87"/>
                    <a:pt x="87" y="92"/>
                  </a:cubicBezTo>
                  <a:cubicBezTo>
                    <a:pt x="87" y="92"/>
                    <a:pt x="87" y="92"/>
                    <a:pt x="87" y="92"/>
                  </a:cubicBezTo>
                  <a:cubicBezTo>
                    <a:pt x="74" y="105"/>
                    <a:pt x="74" y="105"/>
                    <a:pt x="74" y="105"/>
                  </a:cubicBezTo>
                  <a:cubicBezTo>
                    <a:pt x="66" y="114"/>
                    <a:pt x="55" y="118"/>
                    <a:pt x="44" y="118"/>
                  </a:cubicBezTo>
                  <a:cubicBezTo>
                    <a:pt x="44" y="118"/>
                    <a:pt x="44" y="118"/>
                    <a:pt x="44" y="118"/>
                  </a:cubicBezTo>
                  <a:cubicBezTo>
                    <a:pt x="44" y="118"/>
                    <a:pt x="44" y="118"/>
                    <a:pt x="44" y="118"/>
                  </a:cubicBezTo>
                  <a:close/>
                </a:path>
              </a:pathLst>
            </a:custGeom>
            <a:solidFill>
              <a:srgbClr val="FFFEFE">
                <a:alpha val="100000"/>
              </a:srgbClr>
            </a:solidFill>
          </p:spPr>
        </p:sp>
      </p:grpSp>
      <p:sp>
        <p:nvSpPr>
          <p:cNvPr id="40" name="AutoShape 40"/>
          <p:cNvSpPr/>
          <p:nvPr/>
        </p:nvSpPr>
        <p:spPr>
          <a:xfrm>
            <a:off x="7334997" y="4608940"/>
            <a:ext cx="1147763" cy="1147763"/>
          </a:xfrm>
          <a:prstGeom prst="ellipse">
            <a:avLst/>
          </a:prstGeom>
          <a:solidFill>
            <a:schemeClr val="accent1">
              <a:lumMod val="60000"/>
              <a:lumOff val="40000"/>
              <a:alpha val="100000"/>
            </a:schemeClr>
          </a:solidFill>
        </p:spPr>
      </p:sp>
      <p:grpSp>
        <p:nvGrpSpPr>
          <p:cNvPr id="41" name="Group 41"/>
          <p:cNvGrpSpPr/>
          <p:nvPr/>
        </p:nvGrpSpPr>
        <p:grpSpPr>
          <a:xfrm>
            <a:off x="7679450" y="4875395"/>
            <a:ext cx="458857" cy="474497"/>
            <a:chOff x="7679450" y="4875395"/>
            <a:chExt cx="458857" cy="474497"/>
          </a:xfrm>
        </p:grpSpPr>
        <p:sp>
          <p:nvSpPr>
            <p:cNvPr id="42" name="AutoShape 42"/>
            <p:cNvSpPr/>
            <p:nvPr/>
          </p:nvSpPr>
          <p:spPr>
            <a:xfrm>
              <a:off x="7805622" y="4875395"/>
              <a:ext cx="206512" cy="224827"/>
            </a:xfrm>
            <a:prstGeom prst="ellipse">
              <a:avLst/>
            </a:prstGeom>
            <a:solidFill>
              <a:srgbClr val="FFFEFE">
                <a:alpha val="100000"/>
              </a:srgbClr>
            </a:solidFill>
          </p:spPr>
        </p:sp>
        <p:sp>
          <p:nvSpPr>
            <p:cNvPr id="43" name="Freeform 43"/>
            <p:cNvSpPr/>
            <p:nvPr/>
          </p:nvSpPr>
          <p:spPr>
            <a:xfrm>
              <a:off x="7679450" y="5135348"/>
              <a:ext cx="458857" cy="214544"/>
            </a:xfrm>
            <a:custGeom>
              <a:avLst/>
              <a:gdLst/>
              <a:ahLst/>
              <a:cxnLst/>
              <a:rect l="l" t="t"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rgbClr val="FFFEFE">
                <a:alpha val="100000"/>
              </a:srgbClr>
            </a:solidFill>
          </p:spPr>
        </p:sp>
      </p:grpSp>
      <p:sp>
        <p:nvSpPr>
          <p:cNvPr id="44" name="Freeform 44"/>
          <p:cNvSpPr/>
          <p:nvPr/>
        </p:nvSpPr>
        <p:spPr>
          <a:xfrm>
            <a:off x="10218660" y="3455593"/>
            <a:ext cx="412781" cy="412781"/>
          </a:xfrm>
          <a:custGeom>
            <a:avLst/>
            <a:gdLst/>
            <a:ahLst/>
            <a:cxnLst/>
            <a:rect l="l" t="t" r="r" b="b"/>
            <a:pathLst>
              <a:path w="20512" h="21600">
                <a:moveTo>
                  <a:pt x="13692" y="8626"/>
                </a:moveTo>
                <a:lnTo>
                  <a:pt x="12040" y="10330"/>
                </a:lnTo>
                <a:cubicBezTo>
                  <a:pt x="12133" y="10461"/>
                  <a:pt x="12223" y="10598"/>
                  <a:pt x="12309" y="10739"/>
                </a:cubicBezTo>
                <a:cubicBezTo>
                  <a:pt x="13857" y="13353"/>
                  <a:pt x="13057" y="16782"/>
                  <a:pt x="10523" y="18381"/>
                </a:cubicBezTo>
                <a:cubicBezTo>
                  <a:pt x="9676" y="18917"/>
                  <a:pt x="8707" y="19199"/>
                  <a:pt x="7721" y="19199"/>
                </a:cubicBezTo>
                <a:cubicBezTo>
                  <a:pt x="5825" y="19199"/>
                  <a:pt x="4105" y="18206"/>
                  <a:pt x="3118" y="16540"/>
                </a:cubicBezTo>
                <a:cubicBezTo>
                  <a:pt x="2367" y="15274"/>
                  <a:pt x="2141" y="13783"/>
                  <a:pt x="2477" y="12337"/>
                </a:cubicBezTo>
                <a:cubicBezTo>
                  <a:pt x="2815" y="10895"/>
                  <a:pt x="3674" y="9673"/>
                  <a:pt x="4902" y="8899"/>
                </a:cubicBezTo>
                <a:cubicBezTo>
                  <a:pt x="5751" y="8364"/>
                  <a:pt x="6720" y="8081"/>
                  <a:pt x="7707" y="8081"/>
                </a:cubicBezTo>
                <a:cubicBezTo>
                  <a:pt x="8723" y="8081"/>
                  <a:pt x="9686" y="8368"/>
                  <a:pt x="10517" y="8891"/>
                </a:cubicBezTo>
                <a:lnTo>
                  <a:pt x="9430" y="10070"/>
                </a:lnTo>
                <a:cubicBezTo>
                  <a:pt x="8906" y="9801"/>
                  <a:pt x="8322" y="9649"/>
                  <a:pt x="7711" y="9649"/>
                </a:cubicBezTo>
                <a:cubicBezTo>
                  <a:pt x="7000" y="9649"/>
                  <a:pt x="6303" y="9853"/>
                  <a:pt x="5695" y="10236"/>
                </a:cubicBezTo>
                <a:cubicBezTo>
                  <a:pt x="3875" y="11384"/>
                  <a:pt x="3302" y="13845"/>
                  <a:pt x="4414" y="15722"/>
                </a:cubicBezTo>
                <a:cubicBezTo>
                  <a:pt x="5123" y="16918"/>
                  <a:pt x="6358" y="17632"/>
                  <a:pt x="7715" y="17632"/>
                </a:cubicBezTo>
                <a:cubicBezTo>
                  <a:pt x="8425" y="17632"/>
                  <a:pt x="9122" y="17428"/>
                  <a:pt x="9730" y="17045"/>
                </a:cubicBezTo>
                <a:cubicBezTo>
                  <a:pt x="10611" y="16490"/>
                  <a:pt x="11230" y="15614"/>
                  <a:pt x="11471" y="14577"/>
                </a:cubicBezTo>
                <a:cubicBezTo>
                  <a:pt x="11713" y="13538"/>
                  <a:pt x="11550" y="12468"/>
                  <a:pt x="11010" y="11560"/>
                </a:cubicBezTo>
                <a:cubicBezTo>
                  <a:pt x="10991" y="11525"/>
                  <a:pt x="10967" y="11494"/>
                  <a:pt x="10946" y="11460"/>
                </a:cubicBezTo>
                <a:lnTo>
                  <a:pt x="8192" y="14304"/>
                </a:lnTo>
                <a:cubicBezTo>
                  <a:pt x="8116" y="14383"/>
                  <a:pt x="8016" y="14422"/>
                  <a:pt x="7917" y="14422"/>
                </a:cubicBezTo>
                <a:cubicBezTo>
                  <a:pt x="7819" y="14422"/>
                  <a:pt x="7718" y="14383"/>
                  <a:pt x="7644" y="14304"/>
                </a:cubicBezTo>
                <a:cubicBezTo>
                  <a:pt x="7490" y="14146"/>
                  <a:pt x="7490" y="13895"/>
                  <a:pt x="7644" y="13739"/>
                </a:cubicBezTo>
                <a:lnTo>
                  <a:pt x="17851" y="3203"/>
                </a:lnTo>
                <a:lnTo>
                  <a:pt x="17079" y="2942"/>
                </a:lnTo>
                <a:lnTo>
                  <a:pt x="15933" y="0"/>
                </a:lnTo>
                <a:lnTo>
                  <a:pt x="11871" y="4408"/>
                </a:lnTo>
                <a:lnTo>
                  <a:pt x="12605" y="6622"/>
                </a:lnTo>
                <a:lnTo>
                  <a:pt x="12142" y="7125"/>
                </a:lnTo>
                <a:cubicBezTo>
                  <a:pt x="10838" y="6182"/>
                  <a:pt x="9285" y="5680"/>
                  <a:pt x="7706" y="5680"/>
                </a:cubicBezTo>
                <a:cubicBezTo>
                  <a:pt x="6334" y="5680"/>
                  <a:pt x="4945" y="6058"/>
                  <a:pt x="3690" y="6850"/>
                </a:cubicBezTo>
                <a:cubicBezTo>
                  <a:pt x="56" y="9143"/>
                  <a:pt x="-1088" y="14042"/>
                  <a:pt x="1135" y="17791"/>
                </a:cubicBezTo>
                <a:cubicBezTo>
                  <a:pt x="2588" y="20245"/>
                  <a:pt x="5125" y="21600"/>
                  <a:pt x="7722" y="21600"/>
                </a:cubicBezTo>
                <a:cubicBezTo>
                  <a:pt x="9093" y="21600"/>
                  <a:pt x="10482" y="21221"/>
                  <a:pt x="11738" y="20430"/>
                </a:cubicBezTo>
                <a:cubicBezTo>
                  <a:pt x="15371" y="18135"/>
                  <a:pt x="16514" y="13237"/>
                  <a:pt x="14292" y="9487"/>
                </a:cubicBezTo>
                <a:cubicBezTo>
                  <a:pt x="14111" y="9179"/>
                  <a:pt x="13906" y="8898"/>
                  <a:pt x="13692" y="8626"/>
                </a:cubicBezTo>
                <a:moveTo>
                  <a:pt x="18676" y="3481"/>
                </a:moveTo>
                <a:lnTo>
                  <a:pt x="14381" y="7915"/>
                </a:lnTo>
                <a:lnTo>
                  <a:pt x="16451" y="8512"/>
                </a:lnTo>
                <a:lnTo>
                  <a:pt x="20512" y="4103"/>
                </a:lnTo>
                <a:lnTo>
                  <a:pt x="18676" y="3481"/>
                </a:lnTo>
                <a:close/>
              </a:path>
            </a:pathLst>
          </a:custGeom>
          <a:solidFill>
            <a:srgbClr val="FFFEFE">
              <a:alpha val="100000"/>
            </a:srgbClr>
          </a:solidFill>
        </p:spPr>
      </p:sp>
      <p:grpSp>
        <p:nvGrpSpPr>
          <p:cNvPr id="45" name="Group 45"/>
          <p:cNvGrpSpPr/>
          <p:nvPr/>
        </p:nvGrpSpPr>
        <p:grpSpPr>
          <a:xfrm>
            <a:off x="7380145" y="2375347"/>
            <a:ext cx="272942" cy="241109"/>
            <a:chOff x="7380145" y="2375347"/>
            <a:chExt cx="272942" cy="241109"/>
          </a:xfrm>
        </p:grpSpPr>
        <p:sp>
          <p:nvSpPr>
            <p:cNvPr id="46" name="Freeform 46"/>
            <p:cNvSpPr/>
            <p:nvPr/>
          </p:nvSpPr>
          <p:spPr>
            <a:xfrm>
              <a:off x="7399265" y="2485735"/>
              <a:ext cx="233260" cy="130721"/>
            </a:xfrm>
            <a:custGeom>
              <a:avLst/>
              <a:gdLst/>
              <a:ahLst/>
              <a:cxnLst/>
              <a:rect l="l" t="t" r="r" b="b"/>
              <a:pathLst>
                <a:path w="21600" h="21600">
                  <a:moveTo>
                    <a:pt x="0" y="21600"/>
                  </a:moveTo>
                  <a:lnTo>
                    <a:pt x="21600" y="21600"/>
                  </a:lnTo>
                  <a:lnTo>
                    <a:pt x="10800" y="0"/>
                  </a:lnTo>
                  <a:close/>
                </a:path>
              </a:pathLst>
            </a:custGeom>
            <a:solidFill>
              <a:srgbClr val="FFFEFE">
                <a:alpha val="100000"/>
              </a:srgbClr>
            </a:solidFill>
          </p:spPr>
        </p:sp>
        <p:sp>
          <p:nvSpPr>
            <p:cNvPr id="47" name="Freeform 47"/>
            <p:cNvSpPr/>
            <p:nvPr/>
          </p:nvSpPr>
          <p:spPr>
            <a:xfrm>
              <a:off x="7380145" y="2375347"/>
              <a:ext cx="272942" cy="161597"/>
            </a:xfrm>
            <a:custGeom>
              <a:avLst/>
              <a:gdLst/>
              <a:ahLst/>
              <a:cxnLst/>
              <a:rect l="l" t="t" r="r" b="b"/>
              <a:pathLst>
                <a:path w="21600" h="21600">
                  <a:moveTo>
                    <a:pt x="0" y="0"/>
                  </a:moveTo>
                  <a:lnTo>
                    <a:pt x="0" y="21600"/>
                  </a:lnTo>
                  <a:lnTo>
                    <a:pt x="5023" y="21600"/>
                  </a:lnTo>
                  <a:lnTo>
                    <a:pt x="6823" y="18190"/>
                  </a:lnTo>
                  <a:lnTo>
                    <a:pt x="2314" y="18190"/>
                  </a:lnTo>
                  <a:lnTo>
                    <a:pt x="2314" y="3410"/>
                  </a:lnTo>
                  <a:lnTo>
                    <a:pt x="19286" y="3410"/>
                  </a:lnTo>
                  <a:lnTo>
                    <a:pt x="19286" y="18190"/>
                  </a:lnTo>
                  <a:lnTo>
                    <a:pt x="14777" y="18190"/>
                  </a:lnTo>
                  <a:lnTo>
                    <a:pt x="16577" y="21600"/>
                  </a:lnTo>
                  <a:lnTo>
                    <a:pt x="21600" y="21600"/>
                  </a:lnTo>
                  <a:lnTo>
                    <a:pt x="21600" y="0"/>
                  </a:lnTo>
                  <a:close/>
                </a:path>
              </a:pathLst>
            </a:custGeom>
            <a:solidFill>
              <a:srgbClr val="FFFEFE">
                <a:alpha val="100000"/>
              </a:srgbClr>
            </a:solidFill>
          </p:spPr>
        </p:sp>
      </p:grpSp>
      <p:sp>
        <p:nvSpPr>
          <p:cNvPr id="48" name="AutoShape 48"/>
          <p:cNvSpPr/>
          <p:nvPr/>
        </p:nvSpPr>
        <p:spPr>
          <a:xfrm>
            <a:off x="1066267" y="2006396"/>
            <a:ext cx="1203412" cy="161687"/>
          </a:xfrm>
          <a:prstGeom prst="rect">
            <a:avLst/>
          </a:prstGeom>
          <a:solidFill>
            <a:schemeClr val="accent1">
              <a:alpha val="100000"/>
            </a:schemeClr>
          </a:solidFill>
        </p:spPr>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185766" y="1751287"/>
            <a:ext cx="5242663" cy="4234459"/>
          </a:xfrm>
          <a:prstGeom prst="roundRect">
            <a:avLst/>
          </a:prstGeom>
          <a:solidFill>
            <a:schemeClr val="accent1">
              <a:alpha val="15000"/>
            </a:schemeClr>
          </a:solidFill>
        </p:spPr>
      </p:sp>
      <p:sp>
        <p:nvSpPr>
          <p:cNvPr id="3" name="AutoShape 3"/>
          <p:cNvSpPr/>
          <p:nvPr/>
        </p:nvSpPr>
        <p:spPr>
          <a:xfrm>
            <a:off x="763571" y="1751287"/>
            <a:ext cx="5242663" cy="4234459"/>
          </a:xfrm>
          <a:prstGeom prst="roundRect">
            <a:avLst/>
          </a:prstGeom>
          <a:solidFill>
            <a:schemeClr val="accent1">
              <a:alpha val="100000"/>
            </a:schemeClr>
          </a:solidFill>
        </p:spPr>
      </p:sp>
      <p:sp>
        <p:nvSpPr>
          <p:cNvPr id="4" name="AutoShape 4"/>
          <p:cNvSpPr/>
          <p:nvPr/>
        </p:nvSpPr>
        <p:spPr>
          <a:xfrm>
            <a:off x="4552349" y="2452189"/>
            <a:ext cx="3087301" cy="3087301"/>
          </a:xfrm>
          <a:prstGeom prst="ellipse">
            <a:avLst/>
          </a:prstGeom>
          <a:solidFill>
            <a:schemeClr val="lt1">
              <a:alpha val="48000"/>
            </a:schemeClr>
          </a:solidFill>
        </p:spPr>
      </p:sp>
      <p:sp>
        <p:nvSpPr>
          <p:cNvPr id="5" name="AutoShape 5"/>
          <p:cNvSpPr/>
          <p:nvPr/>
        </p:nvSpPr>
        <p:spPr>
          <a:xfrm>
            <a:off x="4721546" y="2621386"/>
            <a:ext cx="2748908" cy="2748908"/>
          </a:xfrm>
          <a:prstGeom prst="ellipse">
            <a:avLst/>
          </a:prstGeom>
          <a:solidFill>
            <a:schemeClr val="accent3">
              <a:alpha val="100000"/>
            </a:schemeClr>
          </a:solidFill>
        </p:spPr>
      </p:sp>
      <p:sp>
        <p:nvSpPr>
          <p:cNvPr id="6" name="TextBox 6"/>
          <p:cNvSpPr txBox="1"/>
          <p:nvPr/>
        </p:nvSpPr>
        <p:spPr>
          <a:xfrm>
            <a:off x="4969025" y="2959520"/>
            <a:ext cx="2253950" cy="2072640"/>
          </a:xfrm>
          <a:prstGeom prst="rect">
            <a:avLst/>
          </a:prstGeom>
        </p:spPr>
        <p:txBody>
          <a:bodyPr vert="horz" wrap="square" lIns="123825" tIns="123825" rIns="57150" bIns="123825" rtlCol="0" anchor="t" anchorCtr="0">
            <a:spAutoFit/>
          </a:bodyPr>
          <a:lstStyle/>
          <a:p>
            <a:pPr algn="ctr">
              <a:lnSpc>
                <a:spcPct val="150000"/>
              </a:lnSpc>
            </a:pPr>
            <a:r>
              <a:rPr lang="en-US" sz="7650" b="1">
                <a:solidFill>
                  <a:srgbClr val="FFFFFF">
                    <a:alpha val="100000"/>
                  </a:srgbClr>
                </a:solidFill>
                <a:latin typeface="微软雅黑" panose="020B0503020204020204" charset="-122"/>
                <a:ea typeface="微软雅黑" panose="020B0503020204020204" charset="-122"/>
                <a:cs typeface="微软雅黑" panose="020B0503020204020204" charset="-122"/>
              </a:rPr>
              <a:t>VS</a:t>
            </a:r>
          </a:p>
        </p:txBody>
      </p:sp>
      <p:sp>
        <p:nvSpPr>
          <p:cNvPr id="7" name="TextBox 7"/>
          <p:cNvSpPr txBox="1"/>
          <p:nvPr/>
        </p:nvSpPr>
        <p:spPr>
          <a:xfrm>
            <a:off x="1094226" y="2244504"/>
            <a:ext cx="3267075" cy="3248025"/>
          </a:xfrm>
          <a:prstGeom prst="rect">
            <a:avLst/>
          </a:prstGeom>
        </p:spPr>
        <p:txBody>
          <a:bodyPr vert="horz" wrap="square" lIns="123825" tIns="123825" rIns="57150" bIns="123825" rtlCol="0" anchor="t" anchorCtr="0">
            <a:spAutoFit/>
          </a:bodyPr>
          <a:lstStyle/>
          <a:p>
            <a:pPr>
              <a:lnSpc>
                <a:spcPct val="14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该功能主要获取系统数据库中的订单信息，并将获取的订单信息列表显示在页面中。</a:t>
            </a:r>
          </a:p>
        </p:txBody>
      </p:sp>
      <p:sp>
        <p:nvSpPr>
          <p:cNvPr id="8" name="TextBox 8"/>
          <p:cNvSpPr txBox="1"/>
          <p:nvPr/>
        </p:nvSpPr>
        <p:spPr>
          <a:xfrm>
            <a:off x="7808528" y="2244504"/>
            <a:ext cx="3286125" cy="3248025"/>
          </a:xfrm>
          <a:prstGeom prst="rect">
            <a:avLst/>
          </a:prstGeom>
        </p:spPr>
        <p:txBody>
          <a:bodyPr vert="horz" wrap="square" lIns="123825" tIns="123825" rIns="57150" bIns="123825" rtlCol="0" anchor="t" anchorCtr="0">
            <a:spAutoFit/>
          </a:bodyPr>
          <a:lstStyle/>
          <a:p>
            <a:pPr>
              <a:lnSpc>
                <a:spcPct val="140000"/>
              </a:lnSpc>
            </a:pPr>
            <a:r>
              <a:rPr lang="en-US" sz="1500">
                <a:solidFill>
                  <a:schemeClr val="accent1">
                    <a:alpha val="100000"/>
                  </a:schemeClr>
                </a:solidFill>
                <a:latin typeface="微软雅黑" panose="020B0503020204020204" charset="-122"/>
                <a:ea typeface="微软雅黑" panose="020B0503020204020204" charset="-122"/>
                <a:cs typeface="微软雅黑" panose="020B0503020204020204" charset="-122"/>
              </a:rPr>
              <a:t>实现对某条订单的处理功能，例如订单详情、订单退款、发货、订单操作结果和回复订单商品等。</a:t>
            </a:r>
          </a:p>
        </p:txBody>
      </p:sp>
      <p:grpSp>
        <p:nvGrpSpPr>
          <p:cNvPr id="9" name="Group 9"/>
          <p:cNvGrpSpPr/>
          <p:nvPr/>
        </p:nvGrpSpPr>
        <p:grpSpPr>
          <a:xfrm>
            <a:off x="454963" y="93878"/>
            <a:ext cx="10641129" cy="914400"/>
            <a:chOff x="454963" y="93878"/>
            <a:chExt cx="10641129" cy="914400"/>
          </a:xfrm>
        </p:grpSpPr>
        <p:sp>
          <p:nvSpPr>
            <p:cNvPr id="10" name="AutoShape 10"/>
            <p:cNvSpPr/>
            <p:nvPr/>
          </p:nvSpPr>
          <p:spPr>
            <a:xfrm>
              <a:off x="454963" y="331168"/>
              <a:ext cx="84147" cy="84147"/>
            </a:xfrm>
            <a:prstGeom prst="ellipse">
              <a:avLst/>
            </a:prstGeom>
            <a:solidFill>
              <a:schemeClr val="accent1">
                <a:alpha val="100000"/>
              </a:schemeClr>
            </a:solidFill>
          </p:spPr>
        </p:sp>
        <p:sp>
          <p:nvSpPr>
            <p:cNvPr id="11" name="AutoShape 11"/>
            <p:cNvSpPr/>
            <p:nvPr/>
          </p:nvSpPr>
          <p:spPr>
            <a:xfrm>
              <a:off x="575049" y="337743"/>
              <a:ext cx="78137" cy="78137"/>
            </a:xfrm>
            <a:prstGeom prst="ellipse">
              <a:avLst/>
            </a:prstGeom>
            <a:solidFill>
              <a:schemeClr val="accent1">
                <a:alpha val="80000"/>
              </a:schemeClr>
            </a:solidFill>
          </p:spPr>
        </p:sp>
        <p:sp>
          <p:nvSpPr>
            <p:cNvPr id="12" name="AutoShape 12"/>
            <p:cNvSpPr/>
            <p:nvPr/>
          </p:nvSpPr>
          <p:spPr>
            <a:xfrm>
              <a:off x="689125" y="339460"/>
              <a:ext cx="74704" cy="74704"/>
            </a:xfrm>
            <a:prstGeom prst="ellipse">
              <a:avLst/>
            </a:prstGeom>
            <a:solidFill>
              <a:schemeClr val="accent1">
                <a:alpha val="60000"/>
              </a:schemeClr>
            </a:solidFill>
          </p:spPr>
        </p:sp>
        <p:sp>
          <p:nvSpPr>
            <p:cNvPr id="13" name="AutoShape 13"/>
            <p:cNvSpPr/>
            <p:nvPr/>
          </p:nvSpPr>
          <p:spPr>
            <a:xfrm>
              <a:off x="799768" y="348430"/>
              <a:ext cx="69238" cy="69238"/>
            </a:xfrm>
            <a:prstGeom prst="ellipse">
              <a:avLst/>
            </a:prstGeom>
            <a:solidFill>
              <a:schemeClr val="accent1">
                <a:alpha val="40000"/>
              </a:schemeClr>
            </a:solidFill>
          </p:spPr>
        </p:sp>
        <p:sp>
          <p:nvSpPr>
            <p:cNvPr id="14" name="AutoShape 14"/>
            <p:cNvSpPr/>
            <p:nvPr/>
          </p:nvSpPr>
          <p:spPr>
            <a:xfrm>
              <a:off x="904945" y="344297"/>
              <a:ext cx="65594" cy="65594"/>
            </a:xfrm>
            <a:prstGeom prst="ellipse">
              <a:avLst/>
            </a:prstGeom>
            <a:solidFill>
              <a:schemeClr val="accent1">
                <a:alpha val="20000"/>
              </a:schemeClr>
            </a:solidFill>
          </p:spPr>
        </p:sp>
        <p:sp>
          <p:nvSpPr>
            <p:cNvPr id="15" name="AutoShape 15"/>
            <p:cNvSpPr/>
            <p:nvPr/>
          </p:nvSpPr>
          <p:spPr>
            <a:xfrm>
              <a:off x="454963" y="448942"/>
              <a:ext cx="84147" cy="84147"/>
            </a:xfrm>
            <a:prstGeom prst="ellipse">
              <a:avLst/>
            </a:prstGeom>
            <a:solidFill>
              <a:schemeClr val="accent1">
                <a:alpha val="100000"/>
              </a:schemeClr>
            </a:solidFill>
          </p:spPr>
        </p:sp>
        <p:sp>
          <p:nvSpPr>
            <p:cNvPr id="16" name="AutoShape 16"/>
            <p:cNvSpPr/>
            <p:nvPr/>
          </p:nvSpPr>
          <p:spPr>
            <a:xfrm>
              <a:off x="575049" y="455517"/>
              <a:ext cx="78137" cy="78137"/>
            </a:xfrm>
            <a:prstGeom prst="ellipse">
              <a:avLst/>
            </a:prstGeom>
            <a:solidFill>
              <a:schemeClr val="accent1">
                <a:alpha val="80000"/>
              </a:schemeClr>
            </a:solidFill>
          </p:spPr>
        </p:sp>
        <p:sp>
          <p:nvSpPr>
            <p:cNvPr id="17" name="AutoShape 17"/>
            <p:cNvSpPr/>
            <p:nvPr/>
          </p:nvSpPr>
          <p:spPr>
            <a:xfrm>
              <a:off x="689125" y="457233"/>
              <a:ext cx="74704" cy="74704"/>
            </a:xfrm>
            <a:prstGeom prst="ellipse">
              <a:avLst/>
            </a:prstGeom>
            <a:solidFill>
              <a:schemeClr val="accent1">
                <a:alpha val="60000"/>
              </a:schemeClr>
            </a:solidFill>
          </p:spPr>
        </p:sp>
        <p:sp>
          <p:nvSpPr>
            <p:cNvPr id="18" name="AutoShape 18"/>
            <p:cNvSpPr/>
            <p:nvPr/>
          </p:nvSpPr>
          <p:spPr>
            <a:xfrm>
              <a:off x="799768" y="466203"/>
              <a:ext cx="69238" cy="69238"/>
            </a:xfrm>
            <a:prstGeom prst="ellipse">
              <a:avLst/>
            </a:prstGeom>
            <a:solidFill>
              <a:schemeClr val="accent1">
                <a:alpha val="40000"/>
              </a:schemeClr>
            </a:solidFill>
          </p:spPr>
        </p:sp>
        <p:sp>
          <p:nvSpPr>
            <p:cNvPr id="19" name="AutoShape 19"/>
            <p:cNvSpPr/>
            <p:nvPr/>
          </p:nvSpPr>
          <p:spPr>
            <a:xfrm>
              <a:off x="904945" y="462070"/>
              <a:ext cx="65594" cy="65594"/>
            </a:xfrm>
            <a:prstGeom prst="ellipse">
              <a:avLst/>
            </a:prstGeom>
            <a:solidFill>
              <a:schemeClr val="accent1">
                <a:alpha val="20000"/>
              </a:schemeClr>
            </a:solidFill>
          </p:spPr>
        </p:sp>
        <p:sp>
          <p:nvSpPr>
            <p:cNvPr id="20" name="AutoShape 20"/>
            <p:cNvSpPr/>
            <p:nvPr/>
          </p:nvSpPr>
          <p:spPr>
            <a:xfrm>
              <a:off x="454963" y="566715"/>
              <a:ext cx="84147" cy="84147"/>
            </a:xfrm>
            <a:prstGeom prst="ellipse">
              <a:avLst/>
            </a:prstGeom>
            <a:solidFill>
              <a:schemeClr val="accent1">
                <a:alpha val="100000"/>
              </a:schemeClr>
            </a:solidFill>
          </p:spPr>
        </p:sp>
        <p:sp>
          <p:nvSpPr>
            <p:cNvPr id="21" name="AutoShape 21"/>
            <p:cNvSpPr/>
            <p:nvPr/>
          </p:nvSpPr>
          <p:spPr>
            <a:xfrm>
              <a:off x="575049" y="573291"/>
              <a:ext cx="78137" cy="78137"/>
            </a:xfrm>
            <a:prstGeom prst="ellipse">
              <a:avLst/>
            </a:prstGeom>
            <a:solidFill>
              <a:schemeClr val="accent1">
                <a:alpha val="80000"/>
              </a:schemeClr>
            </a:solidFill>
          </p:spPr>
        </p:sp>
        <p:sp>
          <p:nvSpPr>
            <p:cNvPr id="22" name="AutoShape 22"/>
            <p:cNvSpPr/>
            <p:nvPr/>
          </p:nvSpPr>
          <p:spPr>
            <a:xfrm>
              <a:off x="689125" y="575007"/>
              <a:ext cx="74704" cy="74704"/>
            </a:xfrm>
            <a:prstGeom prst="ellipse">
              <a:avLst/>
            </a:prstGeom>
            <a:solidFill>
              <a:schemeClr val="accent1">
                <a:alpha val="60000"/>
              </a:schemeClr>
            </a:solidFill>
          </p:spPr>
        </p:sp>
        <p:sp>
          <p:nvSpPr>
            <p:cNvPr id="23" name="AutoShape 23"/>
            <p:cNvSpPr/>
            <p:nvPr/>
          </p:nvSpPr>
          <p:spPr>
            <a:xfrm>
              <a:off x="799768" y="583977"/>
              <a:ext cx="69238" cy="69238"/>
            </a:xfrm>
            <a:prstGeom prst="ellipse">
              <a:avLst/>
            </a:prstGeom>
            <a:solidFill>
              <a:schemeClr val="accent1">
                <a:alpha val="40000"/>
              </a:schemeClr>
            </a:solidFill>
          </p:spPr>
        </p:sp>
        <p:sp>
          <p:nvSpPr>
            <p:cNvPr id="24" name="AutoShape 24"/>
            <p:cNvSpPr/>
            <p:nvPr/>
          </p:nvSpPr>
          <p:spPr>
            <a:xfrm>
              <a:off x="904945" y="579844"/>
              <a:ext cx="65594" cy="65594"/>
            </a:xfrm>
            <a:prstGeom prst="ellipse">
              <a:avLst/>
            </a:prstGeom>
            <a:solidFill>
              <a:schemeClr val="accent1">
                <a:alpha val="20000"/>
              </a:schemeClr>
            </a:solidFill>
          </p:spPr>
        </p:sp>
        <p:sp>
          <p:nvSpPr>
            <p:cNvPr id="25" name="AutoShape 25"/>
            <p:cNvSpPr/>
            <p:nvPr/>
          </p:nvSpPr>
          <p:spPr>
            <a:xfrm>
              <a:off x="454963" y="684489"/>
              <a:ext cx="84147" cy="84147"/>
            </a:xfrm>
            <a:prstGeom prst="ellipse">
              <a:avLst/>
            </a:prstGeom>
            <a:solidFill>
              <a:schemeClr val="accent1">
                <a:alpha val="100000"/>
              </a:schemeClr>
            </a:solidFill>
          </p:spPr>
        </p:sp>
        <p:sp>
          <p:nvSpPr>
            <p:cNvPr id="26" name="AutoShape 26"/>
            <p:cNvSpPr/>
            <p:nvPr/>
          </p:nvSpPr>
          <p:spPr>
            <a:xfrm>
              <a:off x="575049" y="691064"/>
              <a:ext cx="78137" cy="78137"/>
            </a:xfrm>
            <a:prstGeom prst="ellipse">
              <a:avLst/>
            </a:prstGeom>
            <a:solidFill>
              <a:schemeClr val="accent1">
                <a:alpha val="80000"/>
              </a:schemeClr>
            </a:solidFill>
          </p:spPr>
        </p:sp>
        <p:sp>
          <p:nvSpPr>
            <p:cNvPr id="27" name="AutoShape 27"/>
            <p:cNvSpPr/>
            <p:nvPr/>
          </p:nvSpPr>
          <p:spPr>
            <a:xfrm>
              <a:off x="689125" y="692781"/>
              <a:ext cx="74704" cy="74704"/>
            </a:xfrm>
            <a:prstGeom prst="ellipse">
              <a:avLst/>
            </a:prstGeom>
            <a:solidFill>
              <a:schemeClr val="accent1">
                <a:alpha val="60000"/>
              </a:schemeClr>
            </a:solidFill>
          </p:spPr>
        </p:sp>
        <p:sp>
          <p:nvSpPr>
            <p:cNvPr id="28" name="AutoShape 28"/>
            <p:cNvSpPr/>
            <p:nvPr/>
          </p:nvSpPr>
          <p:spPr>
            <a:xfrm>
              <a:off x="799768" y="701751"/>
              <a:ext cx="69238" cy="69238"/>
            </a:xfrm>
            <a:prstGeom prst="ellipse">
              <a:avLst/>
            </a:prstGeom>
            <a:solidFill>
              <a:schemeClr val="accent1">
                <a:alpha val="40000"/>
              </a:schemeClr>
            </a:solidFill>
          </p:spPr>
        </p:sp>
        <p:sp>
          <p:nvSpPr>
            <p:cNvPr id="29" name="AutoShape 29"/>
            <p:cNvSpPr/>
            <p:nvPr/>
          </p:nvSpPr>
          <p:spPr>
            <a:xfrm>
              <a:off x="904945" y="697618"/>
              <a:ext cx="65594" cy="65594"/>
            </a:xfrm>
            <a:prstGeom prst="ellipse">
              <a:avLst/>
            </a:prstGeom>
            <a:solidFill>
              <a:schemeClr val="accent1">
                <a:alpha val="20000"/>
              </a:schemeClr>
            </a:solidFill>
          </p:spPr>
        </p:sp>
        <p:sp>
          <p:nvSpPr>
            <p:cNvPr id="30" name="TextBox 3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订单管理</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21875" r="21875"/>
          <a:stretch>
            <a:fillRect/>
          </a:stretch>
        </p:blipFill>
        <p:spPr>
          <a:xfrm>
            <a:off x="539110" y="1500306"/>
            <a:ext cx="4453160" cy="4453160"/>
          </a:xfrm>
          <a:prstGeom prst="rect">
            <a:avLst/>
          </a:prstGeom>
        </p:spPr>
      </p:pic>
      <p:sp>
        <p:nvSpPr>
          <p:cNvPr id="3" name="TextBox 3"/>
          <p:cNvSpPr txBox="1"/>
          <p:nvPr/>
        </p:nvSpPr>
        <p:spPr>
          <a:xfrm>
            <a:off x="6827317" y="1652939"/>
            <a:ext cx="4178137"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在后台商品管理模块中，前端商品列表页面由文件litemalllitemall-adminsrcviews goodslist.vue实现。</a:t>
            </a:r>
          </a:p>
        </p:txBody>
      </p:sp>
      <p:sp>
        <p:nvSpPr>
          <p:cNvPr id="4" name="AutoShape 4"/>
          <p:cNvSpPr/>
          <p:nvPr/>
        </p:nvSpPr>
        <p:spPr>
          <a:xfrm>
            <a:off x="5303897" y="1500306"/>
            <a:ext cx="1289643" cy="4453160"/>
          </a:xfrm>
          <a:prstGeom prst="roundRect">
            <a:avLst>
              <a:gd name="adj" fmla="val 0"/>
            </a:avLst>
          </a:prstGeom>
          <a:solidFill>
            <a:schemeClr val="accent2">
              <a:alpha val="100000"/>
            </a:schemeClr>
          </a:solidFill>
        </p:spPr>
      </p:sp>
      <p:sp>
        <p:nvSpPr>
          <p:cNvPr id="5" name="TextBox 5"/>
          <p:cNvSpPr txBox="1"/>
          <p:nvPr/>
        </p:nvSpPr>
        <p:spPr>
          <a:xfrm>
            <a:off x="6827317" y="3205107"/>
            <a:ext cx="4178137"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在页面顶部显示商品搜索表单和按钮，下方分页列表显示系统内的所有商品信息和对应的操作按钮。</a:t>
            </a:r>
          </a:p>
        </p:txBody>
      </p:sp>
      <p:sp>
        <p:nvSpPr>
          <p:cNvPr id="6" name="TextBox 6"/>
          <p:cNvSpPr txBox="1"/>
          <p:nvPr/>
        </p:nvSpPr>
        <p:spPr>
          <a:xfrm>
            <a:off x="6827317" y="4795486"/>
            <a:ext cx="4178137" cy="994791"/>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前端商品上架页面由文件litemalllitemall-adminsrcviews goodscreate.vue实现，显示添加新商品表单。</a:t>
            </a:r>
          </a:p>
        </p:txBody>
      </p:sp>
      <p:sp>
        <p:nvSpPr>
          <p:cNvPr id="7" name="Freeform 7"/>
          <p:cNvSpPr/>
          <p:nvPr/>
        </p:nvSpPr>
        <p:spPr>
          <a:xfrm>
            <a:off x="5682324" y="1976969"/>
            <a:ext cx="532790" cy="435254"/>
          </a:xfrm>
          <a:custGeom>
            <a:avLst/>
            <a:gdLst/>
            <a:ahLst/>
            <a:cxnLst/>
            <a:rect l="l" t="t" r="r" b="b"/>
            <a:pathLst>
              <a:path w="304800" h="304800">
                <a:moveTo>
                  <a:pt x="257299" y="240773"/>
                </a:moveTo>
                <a:lnTo>
                  <a:pt x="257299" y="258156"/>
                </a:lnTo>
                <a:lnTo>
                  <a:pt x="47501" y="258156"/>
                </a:lnTo>
                <a:lnTo>
                  <a:pt x="47501" y="240773"/>
                </a:lnTo>
                <a:cubicBezTo>
                  <a:pt x="47501" y="240773"/>
                  <a:pt x="43015" y="231162"/>
                  <a:pt x="67361" y="208112"/>
                </a:cubicBezTo>
                <a:cubicBezTo>
                  <a:pt x="91688" y="185071"/>
                  <a:pt x="88487" y="125511"/>
                  <a:pt x="88487" y="85173"/>
                </a:cubicBezTo>
                <a:cubicBezTo>
                  <a:pt x="88487" y="44834"/>
                  <a:pt x="145142" y="43977"/>
                  <a:pt x="145142" y="43977"/>
                </a:cubicBezTo>
                <a:lnTo>
                  <a:pt x="147085" y="43977"/>
                </a:lnTo>
                <a:cubicBezTo>
                  <a:pt x="147085" y="43996"/>
                  <a:pt x="147085" y="43701"/>
                  <a:pt x="147085" y="37424"/>
                </a:cubicBezTo>
                <a:cubicBezTo>
                  <a:pt x="147085" y="33395"/>
                  <a:pt x="133560" y="18802"/>
                  <a:pt x="133560" y="18802"/>
                </a:cubicBezTo>
                <a:lnTo>
                  <a:pt x="133360" y="9973"/>
                </a:lnTo>
                <a:lnTo>
                  <a:pt x="171555" y="9973"/>
                </a:lnTo>
                <a:lnTo>
                  <a:pt x="171298" y="19136"/>
                </a:lnTo>
                <a:cubicBezTo>
                  <a:pt x="171298" y="19136"/>
                  <a:pt x="156639" y="33719"/>
                  <a:pt x="156639" y="38014"/>
                </a:cubicBezTo>
                <a:cubicBezTo>
                  <a:pt x="156639" y="42167"/>
                  <a:pt x="156639" y="43558"/>
                  <a:pt x="156639" y="43967"/>
                </a:cubicBezTo>
                <a:lnTo>
                  <a:pt x="159658" y="43967"/>
                </a:lnTo>
                <a:cubicBezTo>
                  <a:pt x="159658" y="43967"/>
                  <a:pt x="216313" y="44825"/>
                  <a:pt x="216313" y="85163"/>
                </a:cubicBezTo>
                <a:cubicBezTo>
                  <a:pt x="216313" y="125501"/>
                  <a:pt x="213112" y="185071"/>
                  <a:pt x="237449" y="208121"/>
                </a:cubicBezTo>
                <a:cubicBezTo>
                  <a:pt x="261785" y="231172"/>
                  <a:pt x="257299" y="240773"/>
                  <a:pt x="257299" y="240773"/>
                </a:cubicBezTo>
                <a:close/>
                <a:moveTo>
                  <a:pt x="176327" y="267367"/>
                </a:moveTo>
                <a:cubicBezTo>
                  <a:pt x="176327" y="280559"/>
                  <a:pt x="165640" y="294827"/>
                  <a:pt x="152457" y="294827"/>
                </a:cubicBezTo>
                <a:cubicBezTo>
                  <a:pt x="139275" y="294827"/>
                  <a:pt x="128588" y="280559"/>
                  <a:pt x="128588" y="267367"/>
                </a:cubicBezTo>
                <a:cubicBezTo>
                  <a:pt x="128588" y="267662"/>
                  <a:pt x="176327" y="267062"/>
                  <a:pt x="176327" y="267367"/>
                </a:cubicBezTo>
                <a:close/>
              </a:path>
            </a:pathLst>
          </a:custGeom>
          <a:solidFill>
            <a:srgbClr val="FFFFFF">
              <a:alpha val="100000"/>
            </a:srgbClr>
          </a:solidFill>
        </p:spPr>
      </p:sp>
      <p:sp>
        <p:nvSpPr>
          <p:cNvPr id="8" name="Freeform 8"/>
          <p:cNvSpPr/>
          <p:nvPr/>
        </p:nvSpPr>
        <p:spPr>
          <a:xfrm>
            <a:off x="5751818" y="3549091"/>
            <a:ext cx="381610" cy="381610"/>
          </a:xfrm>
          <a:custGeom>
            <a:avLst/>
            <a:gdLst/>
            <a:ahLst/>
            <a:cxnLst/>
            <a:rect l="l" t="t" r="r" b="b"/>
            <a:pathLst>
              <a:path w="304800" h="304800">
                <a:moveTo>
                  <a:pt x="106680" y="259080"/>
                </a:moveTo>
                <a:lnTo>
                  <a:pt x="30480" y="259080"/>
                </a:lnTo>
                <a:cubicBezTo>
                  <a:pt x="13649" y="259080"/>
                  <a:pt x="0" y="245431"/>
                  <a:pt x="0" y="228600"/>
                </a:cubicBezTo>
                <a:lnTo>
                  <a:pt x="0" y="228600"/>
                </a:lnTo>
                <a:lnTo>
                  <a:pt x="0" y="30480"/>
                </a:lnTo>
                <a:cubicBezTo>
                  <a:pt x="0" y="13716"/>
                  <a:pt x="13716" y="0"/>
                  <a:pt x="30480" y="0"/>
                </a:cubicBezTo>
                <a:lnTo>
                  <a:pt x="274320" y="0"/>
                </a:lnTo>
                <a:cubicBezTo>
                  <a:pt x="291151" y="0"/>
                  <a:pt x="304800" y="13649"/>
                  <a:pt x="304800" y="30480"/>
                </a:cubicBezTo>
                <a:lnTo>
                  <a:pt x="304800" y="30480"/>
                </a:lnTo>
                <a:lnTo>
                  <a:pt x="304800" y="228600"/>
                </a:lnTo>
                <a:cubicBezTo>
                  <a:pt x="304800" y="245431"/>
                  <a:pt x="291151" y="259080"/>
                  <a:pt x="274320" y="259080"/>
                </a:cubicBezTo>
                <a:lnTo>
                  <a:pt x="274320" y="259080"/>
                </a:lnTo>
                <a:lnTo>
                  <a:pt x="198120" y="259080"/>
                </a:lnTo>
                <a:lnTo>
                  <a:pt x="259080" y="289560"/>
                </a:lnTo>
                <a:lnTo>
                  <a:pt x="259080" y="304800"/>
                </a:lnTo>
                <a:lnTo>
                  <a:pt x="45720" y="304800"/>
                </a:lnTo>
                <a:lnTo>
                  <a:pt x="45720" y="289560"/>
                </a:lnTo>
                <a:lnTo>
                  <a:pt x="106680" y="259080"/>
                </a:lnTo>
                <a:close/>
                <a:moveTo>
                  <a:pt x="30480" y="30480"/>
                </a:moveTo>
                <a:lnTo>
                  <a:pt x="30480" y="198120"/>
                </a:lnTo>
                <a:lnTo>
                  <a:pt x="274320" y="198120"/>
                </a:lnTo>
                <a:lnTo>
                  <a:pt x="274320" y="30480"/>
                </a:lnTo>
                <a:lnTo>
                  <a:pt x="30480" y="30480"/>
                </a:lnTo>
                <a:close/>
              </a:path>
            </a:pathLst>
          </a:custGeom>
          <a:solidFill>
            <a:srgbClr val="FFFFFF">
              <a:alpha val="100000"/>
            </a:srgbClr>
          </a:solidFill>
        </p:spPr>
      </p:sp>
      <p:sp>
        <p:nvSpPr>
          <p:cNvPr id="9" name="Freeform 9"/>
          <p:cNvSpPr/>
          <p:nvPr/>
        </p:nvSpPr>
        <p:spPr>
          <a:xfrm>
            <a:off x="5738407" y="5059127"/>
            <a:ext cx="396240" cy="384048"/>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grpSp>
        <p:nvGrpSpPr>
          <p:cNvPr id="10" name="Group 10"/>
          <p:cNvGrpSpPr/>
          <p:nvPr/>
        </p:nvGrpSpPr>
        <p:grpSpPr>
          <a:xfrm>
            <a:off x="454963" y="93878"/>
            <a:ext cx="10641129" cy="914400"/>
            <a:chOff x="454963" y="93878"/>
            <a:chExt cx="10641129" cy="914400"/>
          </a:xfrm>
        </p:grpSpPr>
        <p:sp>
          <p:nvSpPr>
            <p:cNvPr id="11" name="AutoShape 11"/>
            <p:cNvSpPr/>
            <p:nvPr/>
          </p:nvSpPr>
          <p:spPr>
            <a:xfrm>
              <a:off x="454963" y="331168"/>
              <a:ext cx="84147" cy="84147"/>
            </a:xfrm>
            <a:prstGeom prst="ellipse">
              <a:avLst/>
            </a:prstGeom>
            <a:solidFill>
              <a:schemeClr val="accent1">
                <a:alpha val="100000"/>
              </a:schemeClr>
            </a:solidFill>
          </p:spPr>
        </p:sp>
        <p:sp>
          <p:nvSpPr>
            <p:cNvPr id="12" name="AutoShape 12"/>
            <p:cNvSpPr/>
            <p:nvPr/>
          </p:nvSpPr>
          <p:spPr>
            <a:xfrm>
              <a:off x="575049" y="337743"/>
              <a:ext cx="78137" cy="78137"/>
            </a:xfrm>
            <a:prstGeom prst="ellipse">
              <a:avLst/>
            </a:prstGeom>
            <a:solidFill>
              <a:schemeClr val="accent1">
                <a:alpha val="80000"/>
              </a:schemeClr>
            </a:solidFill>
          </p:spPr>
        </p:sp>
        <p:sp>
          <p:nvSpPr>
            <p:cNvPr id="13" name="AutoShape 13"/>
            <p:cNvSpPr/>
            <p:nvPr/>
          </p:nvSpPr>
          <p:spPr>
            <a:xfrm>
              <a:off x="689125" y="339460"/>
              <a:ext cx="74704" cy="74704"/>
            </a:xfrm>
            <a:prstGeom prst="ellipse">
              <a:avLst/>
            </a:prstGeom>
            <a:solidFill>
              <a:schemeClr val="accent1">
                <a:alpha val="60000"/>
              </a:schemeClr>
            </a:solidFill>
          </p:spPr>
        </p:sp>
        <p:sp>
          <p:nvSpPr>
            <p:cNvPr id="14" name="AutoShape 14"/>
            <p:cNvSpPr/>
            <p:nvPr/>
          </p:nvSpPr>
          <p:spPr>
            <a:xfrm>
              <a:off x="799768" y="348430"/>
              <a:ext cx="69238" cy="69238"/>
            </a:xfrm>
            <a:prstGeom prst="ellipse">
              <a:avLst/>
            </a:prstGeom>
            <a:solidFill>
              <a:schemeClr val="accent1">
                <a:alpha val="40000"/>
              </a:schemeClr>
            </a:solidFill>
          </p:spPr>
        </p:sp>
        <p:sp>
          <p:nvSpPr>
            <p:cNvPr id="15" name="AutoShape 15"/>
            <p:cNvSpPr/>
            <p:nvPr/>
          </p:nvSpPr>
          <p:spPr>
            <a:xfrm>
              <a:off x="904945" y="344297"/>
              <a:ext cx="65594" cy="65594"/>
            </a:xfrm>
            <a:prstGeom prst="ellipse">
              <a:avLst/>
            </a:prstGeom>
            <a:solidFill>
              <a:schemeClr val="accent1">
                <a:alpha val="20000"/>
              </a:schemeClr>
            </a:solidFill>
          </p:spPr>
        </p:sp>
        <p:sp>
          <p:nvSpPr>
            <p:cNvPr id="16" name="AutoShape 16"/>
            <p:cNvSpPr/>
            <p:nvPr/>
          </p:nvSpPr>
          <p:spPr>
            <a:xfrm>
              <a:off x="454963" y="448942"/>
              <a:ext cx="84147" cy="84147"/>
            </a:xfrm>
            <a:prstGeom prst="ellipse">
              <a:avLst/>
            </a:prstGeom>
            <a:solidFill>
              <a:schemeClr val="accent1">
                <a:alpha val="100000"/>
              </a:schemeClr>
            </a:solidFill>
          </p:spPr>
        </p:sp>
        <p:sp>
          <p:nvSpPr>
            <p:cNvPr id="17" name="AutoShape 17"/>
            <p:cNvSpPr/>
            <p:nvPr/>
          </p:nvSpPr>
          <p:spPr>
            <a:xfrm>
              <a:off x="575049" y="455517"/>
              <a:ext cx="78137" cy="78137"/>
            </a:xfrm>
            <a:prstGeom prst="ellipse">
              <a:avLst/>
            </a:prstGeom>
            <a:solidFill>
              <a:schemeClr val="accent1">
                <a:alpha val="80000"/>
              </a:schemeClr>
            </a:solidFill>
          </p:spPr>
        </p:sp>
        <p:sp>
          <p:nvSpPr>
            <p:cNvPr id="18" name="AutoShape 18"/>
            <p:cNvSpPr/>
            <p:nvPr/>
          </p:nvSpPr>
          <p:spPr>
            <a:xfrm>
              <a:off x="689125" y="457233"/>
              <a:ext cx="74704" cy="74704"/>
            </a:xfrm>
            <a:prstGeom prst="ellipse">
              <a:avLst/>
            </a:prstGeom>
            <a:solidFill>
              <a:schemeClr val="accent1">
                <a:alpha val="60000"/>
              </a:schemeClr>
            </a:solidFill>
          </p:spPr>
        </p:sp>
        <p:sp>
          <p:nvSpPr>
            <p:cNvPr id="19" name="AutoShape 19"/>
            <p:cNvSpPr/>
            <p:nvPr/>
          </p:nvSpPr>
          <p:spPr>
            <a:xfrm>
              <a:off x="799768" y="466203"/>
              <a:ext cx="69238" cy="69238"/>
            </a:xfrm>
            <a:prstGeom prst="ellipse">
              <a:avLst/>
            </a:prstGeom>
            <a:solidFill>
              <a:schemeClr val="accent1">
                <a:alpha val="40000"/>
              </a:schemeClr>
            </a:solidFill>
          </p:spPr>
        </p:sp>
        <p:sp>
          <p:nvSpPr>
            <p:cNvPr id="20" name="AutoShape 20"/>
            <p:cNvSpPr/>
            <p:nvPr/>
          </p:nvSpPr>
          <p:spPr>
            <a:xfrm>
              <a:off x="904945" y="462070"/>
              <a:ext cx="65594" cy="65594"/>
            </a:xfrm>
            <a:prstGeom prst="ellipse">
              <a:avLst/>
            </a:prstGeom>
            <a:solidFill>
              <a:schemeClr val="accent1">
                <a:alpha val="20000"/>
              </a:schemeClr>
            </a:solidFill>
          </p:spPr>
        </p:sp>
        <p:sp>
          <p:nvSpPr>
            <p:cNvPr id="21" name="AutoShape 21"/>
            <p:cNvSpPr/>
            <p:nvPr/>
          </p:nvSpPr>
          <p:spPr>
            <a:xfrm>
              <a:off x="454963" y="566715"/>
              <a:ext cx="84147" cy="84147"/>
            </a:xfrm>
            <a:prstGeom prst="ellipse">
              <a:avLst/>
            </a:prstGeom>
            <a:solidFill>
              <a:schemeClr val="accent1">
                <a:alpha val="100000"/>
              </a:schemeClr>
            </a:solidFill>
          </p:spPr>
        </p:sp>
        <p:sp>
          <p:nvSpPr>
            <p:cNvPr id="22" name="AutoShape 22"/>
            <p:cNvSpPr/>
            <p:nvPr/>
          </p:nvSpPr>
          <p:spPr>
            <a:xfrm>
              <a:off x="575049" y="573291"/>
              <a:ext cx="78137" cy="78137"/>
            </a:xfrm>
            <a:prstGeom prst="ellipse">
              <a:avLst/>
            </a:prstGeom>
            <a:solidFill>
              <a:schemeClr val="accent1">
                <a:alpha val="80000"/>
              </a:schemeClr>
            </a:solidFill>
          </p:spPr>
        </p:sp>
        <p:sp>
          <p:nvSpPr>
            <p:cNvPr id="23" name="AutoShape 23"/>
            <p:cNvSpPr/>
            <p:nvPr/>
          </p:nvSpPr>
          <p:spPr>
            <a:xfrm>
              <a:off x="689125" y="575007"/>
              <a:ext cx="74704" cy="74704"/>
            </a:xfrm>
            <a:prstGeom prst="ellipse">
              <a:avLst/>
            </a:prstGeom>
            <a:solidFill>
              <a:schemeClr val="accent1">
                <a:alpha val="60000"/>
              </a:schemeClr>
            </a:solidFill>
          </p:spPr>
        </p:sp>
        <p:sp>
          <p:nvSpPr>
            <p:cNvPr id="24" name="AutoShape 24"/>
            <p:cNvSpPr/>
            <p:nvPr/>
          </p:nvSpPr>
          <p:spPr>
            <a:xfrm>
              <a:off x="799768" y="583977"/>
              <a:ext cx="69238" cy="69238"/>
            </a:xfrm>
            <a:prstGeom prst="ellipse">
              <a:avLst/>
            </a:prstGeom>
            <a:solidFill>
              <a:schemeClr val="accent1">
                <a:alpha val="40000"/>
              </a:schemeClr>
            </a:solidFill>
          </p:spPr>
        </p:sp>
        <p:sp>
          <p:nvSpPr>
            <p:cNvPr id="25" name="AutoShape 25"/>
            <p:cNvSpPr/>
            <p:nvPr/>
          </p:nvSpPr>
          <p:spPr>
            <a:xfrm>
              <a:off x="904945" y="579844"/>
              <a:ext cx="65594" cy="65594"/>
            </a:xfrm>
            <a:prstGeom prst="ellipse">
              <a:avLst/>
            </a:prstGeom>
            <a:solidFill>
              <a:schemeClr val="accent1">
                <a:alpha val="20000"/>
              </a:schemeClr>
            </a:solidFill>
          </p:spPr>
        </p:sp>
        <p:sp>
          <p:nvSpPr>
            <p:cNvPr id="26" name="AutoShape 26"/>
            <p:cNvSpPr/>
            <p:nvPr/>
          </p:nvSpPr>
          <p:spPr>
            <a:xfrm>
              <a:off x="454963" y="684489"/>
              <a:ext cx="84147" cy="84147"/>
            </a:xfrm>
            <a:prstGeom prst="ellipse">
              <a:avLst/>
            </a:prstGeom>
            <a:solidFill>
              <a:schemeClr val="accent1">
                <a:alpha val="100000"/>
              </a:schemeClr>
            </a:solidFill>
          </p:spPr>
        </p:sp>
        <p:sp>
          <p:nvSpPr>
            <p:cNvPr id="27" name="AutoShape 27"/>
            <p:cNvSpPr/>
            <p:nvPr/>
          </p:nvSpPr>
          <p:spPr>
            <a:xfrm>
              <a:off x="575049" y="691064"/>
              <a:ext cx="78137" cy="78137"/>
            </a:xfrm>
            <a:prstGeom prst="ellipse">
              <a:avLst/>
            </a:prstGeom>
            <a:solidFill>
              <a:schemeClr val="accent1">
                <a:alpha val="80000"/>
              </a:schemeClr>
            </a:solidFill>
          </p:spPr>
        </p:sp>
        <p:sp>
          <p:nvSpPr>
            <p:cNvPr id="28" name="AutoShape 28"/>
            <p:cNvSpPr/>
            <p:nvPr/>
          </p:nvSpPr>
          <p:spPr>
            <a:xfrm>
              <a:off x="689125" y="692781"/>
              <a:ext cx="74704" cy="74704"/>
            </a:xfrm>
            <a:prstGeom prst="ellipse">
              <a:avLst/>
            </a:prstGeom>
            <a:solidFill>
              <a:schemeClr val="accent1">
                <a:alpha val="60000"/>
              </a:schemeClr>
            </a:solidFill>
          </p:spPr>
        </p:sp>
        <p:sp>
          <p:nvSpPr>
            <p:cNvPr id="29" name="AutoShape 29"/>
            <p:cNvSpPr/>
            <p:nvPr/>
          </p:nvSpPr>
          <p:spPr>
            <a:xfrm>
              <a:off x="799768" y="701751"/>
              <a:ext cx="69238" cy="69238"/>
            </a:xfrm>
            <a:prstGeom prst="ellipse">
              <a:avLst/>
            </a:prstGeom>
            <a:solidFill>
              <a:schemeClr val="accent1">
                <a:alpha val="40000"/>
              </a:schemeClr>
            </a:solidFill>
          </p:spPr>
        </p:sp>
        <p:sp>
          <p:nvSpPr>
            <p:cNvPr id="30" name="AutoShape 30"/>
            <p:cNvSpPr/>
            <p:nvPr/>
          </p:nvSpPr>
          <p:spPr>
            <a:xfrm>
              <a:off x="904945" y="697618"/>
              <a:ext cx="65594" cy="65594"/>
            </a:xfrm>
            <a:prstGeom prst="ellipse">
              <a:avLst/>
            </a:prstGeom>
            <a:solidFill>
              <a:schemeClr val="accent1">
                <a:alpha val="20000"/>
              </a:schemeClr>
            </a:solidFill>
          </p:spPr>
        </p:sp>
        <p:sp>
          <p:nvSpPr>
            <p:cNvPr id="31" name="TextBox 3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商品管理</a:t>
              </a: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036075" y="5949378"/>
            <a:ext cx="4507652" cy="4507652"/>
          </a:xfrm>
          <a:prstGeom prst="ellipse">
            <a:avLst/>
          </a:prstGeom>
          <a:solidFill>
            <a:schemeClr val="accent2">
              <a:alpha val="13000"/>
            </a:schemeClr>
          </a:solidFill>
        </p:spPr>
      </p:sp>
      <p:sp>
        <p:nvSpPr>
          <p:cNvPr id="3" name="AutoShape 3"/>
          <p:cNvSpPr/>
          <p:nvPr/>
        </p:nvSpPr>
        <p:spPr>
          <a:xfrm>
            <a:off x="8824897" y="-3412461"/>
            <a:ext cx="4507652" cy="4507652"/>
          </a:xfrm>
          <a:prstGeom prst="ellipse">
            <a:avLst/>
          </a:prstGeom>
          <a:solidFill>
            <a:schemeClr val="accent2">
              <a:alpha val="13000"/>
            </a:schemeClr>
          </a:solidFill>
        </p:spPr>
      </p:sp>
      <p:sp>
        <p:nvSpPr>
          <p:cNvPr id="4" name="AutoShape 4"/>
          <p:cNvSpPr/>
          <p:nvPr/>
        </p:nvSpPr>
        <p:spPr>
          <a:xfrm>
            <a:off x="779391" y="1754944"/>
            <a:ext cx="638131" cy="638131"/>
          </a:xfrm>
          <a:prstGeom prst="ellipse">
            <a:avLst/>
          </a:prstGeom>
          <a:solidFill>
            <a:schemeClr val="accent1">
              <a:alpha val="20000"/>
            </a:schemeClr>
          </a:solidFill>
        </p:spPr>
      </p:sp>
      <p:sp>
        <p:nvSpPr>
          <p:cNvPr id="5" name="AutoShape 5"/>
          <p:cNvSpPr/>
          <p:nvPr/>
        </p:nvSpPr>
        <p:spPr>
          <a:xfrm>
            <a:off x="914135" y="1889688"/>
            <a:ext cx="368642" cy="368642"/>
          </a:xfrm>
          <a:prstGeom prst="ellipse">
            <a:avLst/>
          </a:prstGeom>
          <a:solidFill>
            <a:schemeClr val="accent1">
              <a:alpha val="100000"/>
            </a:schemeClr>
          </a:solidFill>
        </p:spPr>
      </p:sp>
      <p:cxnSp>
        <p:nvCxnSpPr>
          <p:cNvPr id="6" name="Connector 6"/>
          <p:cNvCxnSpPr/>
          <p:nvPr/>
        </p:nvCxnSpPr>
        <p:spPr>
          <a:xfrm>
            <a:off x="1098456" y="2393075"/>
            <a:ext cx="0" cy="872548"/>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7" name="AutoShape 7"/>
          <p:cNvSpPr/>
          <p:nvPr/>
        </p:nvSpPr>
        <p:spPr>
          <a:xfrm>
            <a:off x="11078723" y="5451328"/>
            <a:ext cx="569999" cy="569999"/>
          </a:xfrm>
          <a:prstGeom prst="ellipse">
            <a:avLst/>
          </a:prstGeom>
          <a:solidFill>
            <a:schemeClr val="accent2">
              <a:alpha val="30000"/>
            </a:schemeClr>
          </a:solidFill>
        </p:spPr>
      </p:sp>
      <p:sp>
        <p:nvSpPr>
          <p:cNvPr id="8" name="AutoShape 8"/>
          <p:cNvSpPr/>
          <p:nvPr/>
        </p:nvSpPr>
        <p:spPr>
          <a:xfrm>
            <a:off x="779391" y="3803200"/>
            <a:ext cx="638131" cy="638131"/>
          </a:xfrm>
          <a:prstGeom prst="ellipse">
            <a:avLst/>
          </a:prstGeom>
          <a:solidFill>
            <a:schemeClr val="accent1">
              <a:alpha val="20000"/>
            </a:schemeClr>
          </a:solidFill>
        </p:spPr>
      </p:sp>
      <p:sp>
        <p:nvSpPr>
          <p:cNvPr id="9" name="AutoShape 9"/>
          <p:cNvSpPr/>
          <p:nvPr/>
        </p:nvSpPr>
        <p:spPr>
          <a:xfrm>
            <a:off x="914135" y="3937944"/>
            <a:ext cx="368642" cy="368642"/>
          </a:xfrm>
          <a:prstGeom prst="ellipse">
            <a:avLst/>
          </a:prstGeom>
          <a:solidFill>
            <a:schemeClr val="accent1">
              <a:alpha val="100000"/>
            </a:schemeClr>
          </a:solidFill>
        </p:spPr>
      </p:sp>
      <p:cxnSp>
        <p:nvCxnSpPr>
          <p:cNvPr id="10" name="Connector 10"/>
          <p:cNvCxnSpPr/>
          <p:nvPr/>
        </p:nvCxnSpPr>
        <p:spPr>
          <a:xfrm>
            <a:off x="1098456" y="4441331"/>
            <a:ext cx="0" cy="872548"/>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1" name="AutoShape 11"/>
          <p:cNvSpPr/>
          <p:nvPr/>
        </p:nvSpPr>
        <p:spPr>
          <a:xfrm>
            <a:off x="6360328" y="1754944"/>
            <a:ext cx="638131" cy="638131"/>
          </a:xfrm>
          <a:prstGeom prst="ellipse">
            <a:avLst/>
          </a:prstGeom>
          <a:solidFill>
            <a:schemeClr val="accent1">
              <a:alpha val="20000"/>
            </a:schemeClr>
          </a:solidFill>
        </p:spPr>
      </p:sp>
      <p:sp>
        <p:nvSpPr>
          <p:cNvPr id="12" name="AutoShape 12"/>
          <p:cNvSpPr/>
          <p:nvPr/>
        </p:nvSpPr>
        <p:spPr>
          <a:xfrm>
            <a:off x="6495073" y="1889688"/>
            <a:ext cx="368642" cy="368642"/>
          </a:xfrm>
          <a:prstGeom prst="ellipse">
            <a:avLst/>
          </a:prstGeom>
          <a:solidFill>
            <a:schemeClr val="accent1">
              <a:alpha val="100000"/>
            </a:schemeClr>
          </a:solidFill>
        </p:spPr>
      </p:sp>
      <p:cxnSp>
        <p:nvCxnSpPr>
          <p:cNvPr id="13" name="Connector 13"/>
          <p:cNvCxnSpPr/>
          <p:nvPr/>
        </p:nvCxnSpPr>
        <p:spPr>
          <a:xfrm>
            <a:off x="6679393" y="2393075"/>
            <a:ext cx="0" cy="872548"/>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4" name="AutoShape 14"/>
          <p:cNvSpPr/>
          <p:nvPr/>
        </p:nvSpPr>
        <p:spPr>
          <a:xfrm>
            <a:off x="6360328" y="3803200"/>
            <a:ext cx="638131" cy="638131"/>
          </a:xfrm>
          <a:prstGeom prst="ellipse">
            <a:avLst/>
          </a:prstGeom>
          <a:solidFill>
            <a:schemeClr val="accent1">
              <a:alpha val="20000"/>
            </a:schemeClr>
          </a:solidFill>
        </p:spPr>
      </p:sp>
      <p:sp>
        <p:nvSpPr>
          <p:cNvPr id="15" name="AutoShape 15"/>
          <p:cNvSpPr/>
          <p:nvPr/>
        </p:nvSpPr>
        <p:spPr>
          <a:xfrm>
            <a:off x="6495073" y="3937944"/>
            <a:ext cx="368642" cy="368642"/>
          </a:xfrm>
          <a:prstGeom prst="ellipse">
            <a:avLst/>
          </a:prstGeom>
          <a:solidFill>
            <a:schemeClr val="accent1">
              <a:alpha val="100000"/>
            </a:schemeClr>
          </a:solidFill>
        </p:spPr>
      </p:sp>
      <p:cxnSp>
        <p:nvCxnSpPr>
          <p:cNvPr id="16" name="Connector 16"/>
          <p:cNvCxnSpPr/>
          <p:nvPr/>
        </p:nvCxnSpPr>
        <p:spPr>
          <a:xfrm>
            <a:off x="6679393" y="4441331"/>
            <a:ext cx="0" cy="872548"/>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574907" y="1754944"/>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前端商品评论页面由文件litemalllitemall-adminsrcviews goodscomment.vue实现，显示用户对系统内商品的所有评价信息。</a:t>
            </a:r>
          </a:p>
        </p:txBody>
      </p:sp>
      <p:sp>
        <p:nvSpPr>
          <p:cNvPr id="18" name="TextBox 18"/>
          <p:cNvSpPr txBox="1"/>
          <p:nvPr/>
        </p:nvSpPr>
        <p:spPr>
          <a:xfrm>
            <a:off x="1574907" y="3803200"/>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后端商品列表功能通过视图文件litemall-admin-apisrc mainjavaorglinlinjavalitemalladminwebAdminGoodsController.java实现。</a:t>
            </a:r>
          </a:p>
        </p:txBody>
      </p:sp>
      <p:sp>
        <p:nvSpPr>
          <p:cNvPr id="19" name="TextBox 19"/>
          <p:cNvSpPr txBox="1"/>
          <p:nvPr/>
        </p:nvSpPr>
        <p:spPr>
          <a:xfrm>
            <a:off x="7316589" y="3803200"/>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主要功能是获取系统数据库中的商品信息，然后分别实现显示商品列表、添加新商品、修改商品和删除商品的功能。</a:t>
            </a:r>
          </a:p>
        </p:txBody>
      </p:sp>
      <p:sp>
        <p:nvSpPr>
          <p:cNvPr id="20" name="TextBox 20"/>
          <p:cNvSpPr txBox="1"/>
          <p:nvPr/>
        </p:nvSpPr>
        <p:spPr>
          <a:xfrm>
            <a:off x="7316589" y="1754944"/>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当单击商品列表某个商品后面的“编辑”按钮时，会弹出一个修改商品页面，这个页面由文件litemalllitemall-adminsrcviewsgoodsedit.vue实现。</a:t>
            </a:r>
          </a:p>
        </p:txBody>
      </p:sp>
      <p:grpSp>
        <p:nvGrpSpPr>
          <p:cNvPr id="21" name="Group 21"/>
          <p:cNvGrpSpPr/>
          <p:nvPr/>
        </p:nvGrpSpPr>
        <p:grpSpPr>
          <a:xfrm>
            <a:off x="454963" y="93878"/>
            <a:ext cx="10641129" cy="914400"/>
            <a:chOff x="454963" y="93878"/>
            <a:chExt cx="10641129" cy="914400"/>
          </a:xfrm>
        </p:grpSpPr>
        <p:sp>
          <p:nvSpPr>
            <p:cNvPr id="22" name="AutoShape 22"/>
            <p:cNvSpPr/>
            <p:nvPr/>
          </p:nvSpPr>
          <p:spPr>
            <a:xfrm>
              <a:off x="454963" y="331168"/>
              <a:ext cx="84147" cy="84147"/>
            </a:xfrm>
            <a:prstGeom prst="ellipse">
              <a:avLst/>
            </a:prstGeom>
            <a:solidFill>
              <a:schemeClr val="accent1">
                <a:alpha val="100000"/>
              </a:schemeClr>
            </a:solidFill>
          </p:spPr>
        </p:sp>
        <p:sp>
          <p:nvSpPr>
            <p:cNvPr id="23" name="AutoShape 23"/>
            <p:cNvSpPr/>
            <p:nvPr/>
          </p:nvSpPr>
          <p:spPr>
            <a:xfrm>
              <a:off x="575049" y="337743"/>
              <a:ext cx="78137" cy="78137"/>
            </a:xfrm>
            <a:prstGeom prst="ellipse">
              <a:avLst/>
            </a:prstGeom>
            <a:solidFill>
              <a:schemeClr val="accent1">
                <a:alpha val="80000"/>
              </a:schemeClr>
            </a:solidFill>
          </p:spPr>
        </p:sp>
        <p:sp>
          <p:nvSpPr>
            <p:cNvPr id="24" name="AutoShape 24"/>
            <p:cNvSpPr/>
            <p:nvPr/>
          </p:nvSpPr>
          <p:spPr>
            <a:xfrm>
              <a:off x="689125" y="339460"/>
              <a:ext cx="74704" cy="74704"/>
            </a:xfrm>
            <a:prstGeom prst="ellipse">
              <a:avLst/>
            </a:prstGeom>
            <a:solidFill>
              <a:schemeClr val="accent1">
                <a:alpha val="60000"/>
              </a:schemeClr>
            </a:solidFill>
          </p:spPr>
        </p:sp>
        <p:sp>
          <p:nvSpPr>
            <p:cNvPr id="25" name="AutoShape 25"/>
            <p:cNvSpPr/>
            <p:nvPr/>
          </p:nvSpPr>
          <p:spPr>
            <a:xfrm>
              <a:off x="799768" y="348430"/>
              <a:ext cx="69238" cy="69238"/>
            </a:xfrm>
            <a:prstGeom prst="ellipse">
              <a:avLst/>
            </a:prstGeom>
            <a:solidFill>
              <a:schemeClr val="accent1">
                <a:alpha val="40000"/>
              </a:schemeClr>
            </a:solidFill>
          </p:spPr>
        </p:sp>
        <p:sp>
          <p:nvSpPr>
            <p:cNvPr id="26" name="AutoShape 26"/>
            <p:cNvSpPr/>
            <p:nvPr/>
          </p:nvSpPr>
          <p:spPr>
            <a:xfrm>
              <a:off x="904945" y="344297"/>
              <a:ext cx="65594" cy="65594"/>
            </a:xfrm>
            <a:prstGeom prst="ellipse">
              <a:avLst/>
            </a:prstGeom>
            <a:solidFill>
              <a:schemeClr val="accent1">
                <a:alpha val="20000"/>
              </a:schemeClr>
            </a:solidFill>
          </p:spPr>
        </p:sp>
        <p:sp>
          <p:nvSpPr>
            <p:cNvPr id="27" name="AutoShape 27"/>
            <p:cNvSpPr/>
            <p:nvPr/>
          </p:nvSpPr>
          <p:spPr>
            <a:xfrm>
              <a:off x="454963" y="448942"/>
              <a:ext cx="84147" cy="84147"/>
            </a:xfrm>
            <a:prstGeom prst="ellipse">
              <a:avLst/>
            </a:prstGeom>
            <a:solidFill>
              <a:schemeClr val="accent1">
                <a:alpha val="100000"/>
              </a:schemeClr>
            </a:solidFill>
          </p:spPr>
        </p:sp>
        <p:sp>
          <p:nvSpPr>
            <p:cNvPr id="28" name="AutoShape 28"/>
            <p:cNvSpPr/>
            <p:nvPr/>
          </p:nvSpPr>
          <p:spPr>
            <a:xfrm>
              <a:off x="575049" y="455517"/>
              <a:ext cx="78137" cy="78137"/>
            </a:xfrm>
            <a:prstGeom prst="ellipse">
              <a:avLst/>
            </a:prstGeom>
            <a:solidFill>
              <a:schemeClr val="accent1">
                <a:alpha val="80000"/>
              </a:schemeClr>
            </a:solidFill>
          </p:spPr>
        </p:sp>
        <p:sp>
          <p:nvSpPr>
            <p:cNvPr id="29" name="AutoShape 29"/>
            <p:cNvSpPr/>
            <p:nvPr/>
          </p:nvSpPr>
          <p:spPr>
            <a:xfrm>
              <a:off x="689125" y="457233"/>
              <a:ext cx="74704" cy="74704"/>
            </a:xfrm>
            <a:prstGeom prst="ellipse">
              <a:avLst/>
            </a:prstGeom>
            <a:solidFill>
              <a:schemeClr val="accent1">
                <a:alpha val="60000"/>
              </a:schemeClr>
            </a:solidFill>
          </p:spPr>
        </p:sp>
        <p:sp>
          <p:nvSpPr>
            <p:cNvPr id="30" name="AutoShape 30"/>
            <p:cNvSpPr/>
            <p:nvPr/>
          </p:nvSpPr>
          <p:spPr>
            <a:xfrm>
              <a:off x="799768" y="466203"/>
              <a:ext cx="69238" cy="69238"/>
            </a:xfrm>
            <a:prstGeom prst="ellipse">
              <a:avLst/>
            </a:prstGeom>
            <a:solidFill>
              <a:schemeClr val="accent1">
                <a:alpha val="40000"/>
              </a:schemeClr>
            </a:solidFill>
          </p:spPr>
        </p:sp>
        <p:sp>
          <p:nvSpPr>
            <p:cNvPr id="31" name="AutoShape 31"/>
            <p:cNvSpPr/>
            <p:nvPr/>
          </p:nvSpPr>
          <p:spPr>
            <a:xfrm>
              <a:off x="904945" y="462070"/>
              <a:ext cx="65594" cy="65594"/>
            </a:xfrm>
            <a:prstGeom prst="ellipse">
              <a:avLst/>
            </a:prstGeom>
            <a:solidFill>
              <a:schemeClr val="accent1">
                <a:alpha val="20000"/>
              </a:schemeClr>
            </a:solidFill>
          </p:spPr>
        </p:sp>
        <p:sp>
          <p:nvSpPr>
            <p:cNvPr id="32" name="AutoShape 32"/>
            <p:cNvSpPr/>
            <p:nvPr/>
          </p:nvSpPr>
          <p:spPr>
            <a:xfrm>
              <a:off x="454963" y="566715"/>
              <a:ext cx="84147" cy="84147"/>
            </a:xfrm>
            <a:prstGeom prst="ellipse">
              <a:avLst/>
            </a:prstGeom>
            <a:solidFill>
              <a:schemeClr val="accent1">
                <a:alpha val="100000"/>
              </a:schemeClr>
            </a:solidFill>
          </p:spPr>
        </p:sp>
        <p:sp>
          <p:nvSpPr>
            <p:cNvPr id="33" name="AutoShape 33"/>
            <p:cNvSpPr/>
            <p:nvPr/>
          </p:nvSpPr>
          <p:spPr>
            <a:xfrm>
              <a:off x="575049" y="573291"/>
              <a:ext cx="78137" cy="78137"/>
            </a:xfrm>
            <a:prstGeom prst="ellipse">
              <a:avLst/>
            </a:prstGeom>
            <a:solidFill>
              <a:schemeClr val="accent1">
                <a:alpha val="80000"/>
              </a:schemeClr>
            </a:solidFill>
          </p:spPr>
        </p:sp>
        <p:sp>
          <p:nvSpPr>
            <p:cNvPr id="34" name="AutoShape 34"/>
            <p:cNvSpPr/>
            <p:nvPr/>
          </p:nvSpPr>
          <p:spPr>
            <a:xfrm>
              <a:off x="689125" y="575007"/>
              <a:ext cx="74704" cy="74704"/>
            </a:xfrm>
            <a:prstGeom prst="ellipse">
              <a:avLst/>
            </a:prstGeom>
            <a:solidFill>
              <a:schemeClr val="accent1">
                <a:alpha val="60000"/>
              </a:schemeClr>
            </a:solidFill>
          </p:spPr>
        </p:sp>
        <p:sp>
          <p:nvSpPr>
            <p:cNvPr id="35" name="AutoShape 35"/>
            <p:cNvSpPr/>
            <p:nvPr/>
          </p:nvSpPr>
          <p:spPr>
            <a:xfrm>
              <a:off x="799768" y="583977"/>
              <a:ext cx="69238" cy="69238"/>
            </a:xfrm>
            <a:prstGeom prst="ellipse">
              <a:avLst/>
            </a:prstGeom>
            <a:solidFill>
              <a:schemeClr val="accent1">
                <a:alpha val="40000"/>
              </a:schemeClr>
            </a:solidFill>
          </p:spPr>
        </p:sp>
        <p:sp>
          <p:nvSpPr>
            <p:cNvPr id="36" name="AutoShape 36"/>
            <p:cNvSpPr/>
            <p:nvPr/>
          </p:nvSpPr>
          <p:spPr>
            <a:xfrm>
              <a:off x="904945" y="579844"/>
              <a:ext cx="65594" cy="65594"/>
            </a:xfrm>
            <a:prstGeom prst="ellipse">
              <a:avLst/>
            </a:prstGeom>
            <a:solidFill>
              <a:schemeClr val="accent1">
                <a:alpha val="20000"/>
              </a:schemeClr>
            </a:solidFill>
          </p:spPr>
        </p:sp>
        <p:sp>
          <p:nvSpPr>
            <p:cNvPr id="37" name="AutoShape 37"/>
            <p:cNvSpPr/>
            <p:nvPr/>
          </p:nvSpPr>
          <p:spPr>
            <a:xfrm>
              <a:off x="454963" y="684489"/>
              <a:ext cx="84147" cy="84147"/>
            </a:xfrm>
            <a:prstGeom prst="ellipse">
              <a:avLst/>
            </a:prstGeom>
            <a:solidFill>
              <a:schemeClr val="accent1">
                <a:alpha val="100000"/>
              </a:schemeClr>
            </a:solidFill>
          </p:spPr>
        </p:sp>
        <p:sp>
          <p:nvSpPr>
            <p:cNvPr id="38" name="AutoShape 38"/>
            <p:cNvSpPr/>
            <p:nvPr/>
          </p:nvSpPr>
          <p:spPr>
            <a:xfrm>
              <a:off x="575049" y="691064"/>
              <a:ext cx="78137" cy="78137"/>
            </a:xfrm>
            <a:prstGeom prst="ellipse">
              <a:avLst/>
            </a:prstGeom>
            <a:solidFill>
              <a:schemeClr val="accent1">
                <a:alpha val="80000"/>
              </a:schemeClr>
            </a:solidFill>
          </p:spPr>
        </p:sp>
        <p:sp>
          <p:nvSpPr>
            <p:cNvPr id="39" name="AutoShape 39"/>
            <p:cNvSpPr/>
            <p:nvPr/>
          </p:nvSpPr>
          <p:spPr>
            <a:xfrm>
              <a:off x="689125" y="692781"/>
              <a:ext cx="74704" cy="74704"/>
            </a:xfrm>
            <a:prstGeom prst="ellipse">
              <a:avLst/>
            </a:prstGeom>
            <a:solidFill>
              <a:schemeClr val="accent1">
                <a:alpha val="60000"/>
              </a:schemeClr>
            </a:solidFill>
          </p:spPr>
        </p:sp>
        <p:sp>
          <p:nvSpPr>
            <p:cNvPr id="40" name="AutoShape 40"/>
            <p:cNvSpPr/>
            <p:nvPr/>
          </p:nvSpPr>
          <p:spPr>
            <a:xfrm>
              <a:off x="799768" y="701751"/>
              <a:ext cx="69238" cy="69238"/>
            </a:xfrm>
            <a:prstGeom prst="ellipse">
              <a:avLst/>
            </a:prstGeom>
            <a:solidFill>
              <a:schemeClr val="accent1">
                <a:alpha val="40000"/>
              </a:schemeClr>
            </a:solidFill>
          </p:spPr>
        </p:sp>
        <p:sp>
          <p:nvSpPr>
            <p:cNvPr id="41" name="AutoShape 41"/>
            <p:cNvSpPr/>
            <p:nvPr/>
          </p:nvSpPr>
          <p:spPr>
            <a:xfrm>
              <a:off x="904945" y="697618"/>
              <a:ext cx="65594" cy="65594"/>
            </a:xfrm>
            <a:prstGeom prst="ellipse">
              <a:avLst/>
            </a:prstGeom>
            <a:solidFill>
              <a:schemeClr val="accent1">
                <a:alpha val="20000"/>
              </a:schemeClr>
            </a:solidFill>
          </p:spPr>
        </p:sp>
        <p:sp>
          <p:nvSpPr>
            <p:cNvPr id="42" name="TextBox 4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商品管理</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05</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实现小商城系统</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4073227" y="1168478"/>
            <a:ext cx="455409" cy="206922"/>
          </a:xfrm>
          <a:custGeom>
            <a:avLst/>
            <a:gdLst/>
            <a:ahLst/>
            <a:cxnLst/>
            <a:rect l="l" t="t" r="r" b="b"/>
            <a:pathLst>
              <a:path w="1905000" h="1905000">
                <a:moveTo>
                  <a:pt x="0" y="0"/>
                </a:moveTo>
                <a:lnTo>
                  <a:pt x="1428750" y="0"/>
                </a:lnTo>
                <a:lnTo>
                  <a:pt x="1905000" y="1905000"/>
                </a:lnTo>
                <a:lnTo>
                  <a:pt x="476250" y="1905000"/>
                </a:lnTo>
                <a:lnTo>
                  <a:pt x="0" y="0"/>
                </a:lnTo>
                <a:close/>
              </a:path>
            </a:pathLst>
          </a:custGeom>
          <a:solidFill>
            <a:schemeClr val="accent3">
              <a:lumMod val="75000"/>
              <a:alpha val="83000"/>
            </a:schemeClr>
          </a:solidFill>
        </p:spPr>
      </p:sp>
      <p:sp>
        <p:nvSpPr>
          <p:cNvPr id="3" name="AutoShape 3"/>
          <p:cNvSpPr/>
          <p:nvPr/>
        </p:nvSpPr>
        <p:spPr>
          <a:xfrm>
            <a:off x="472404" y="1375400"/>
            <a:ext cx="11247191" cy="4699510"/>
          </a:xfrm>
          <a:prstGeom prst="rect">
            <a:avLst/>
          </a:prstGeom>
          <a:solidFill>
            <a:schemeClr val="accent1">
              <a:alpha val="80000"/>
            </a:schemeClr>
          </a:solidFill>
        </p:spPr>
      </p:sp>
      <p:pic>
        <p:nvPicPr>
          <p:cNvPr id="4" name="Picture 4"/>
          <p:cNvPicPr>
            <a:picLocks noChangeAspect="1"/>
          </p:cNvPicPr>
          <p:nvPr/>
        </p:nvPicPr>
        <p:blipFill>
          <a:blip r:embed="rId3">
            <a:alphaModFix amt="70000"/>
          </a:blip>
          <a:srcRect l="21729" r="21729"/>
          <a:stretch>
            <a:fillRect/>
          </a:stretch>
        </p:blipFill>
        <p:spPr>
          <a:xfrm>
            <a:off x="740688" y="1168478"/>
            <a:ext cx="3679823" cy="4906431"/>
          </a:xfrm>
          <a:prstGeom prst="parallelogram">
            <a:avLst/>
          </a:prstGeom>
        </p:spPr>
      </p:pic>
      <p:sp>
        <p:nvSpPr>
          <p:cNvPr id="5" name="AutoShape 5"/>
          <p:cNvSpPr/>
          <p:nvPr/>
        </p:nvSpPr>
        <p:spPr>
          <a:xfrm>
            <a:off x="2499430" y="6236295"/>
            <a:ext cx="9220165" cy="67345"/>
          </a:xfrm>
          <a:prstGeom prst="rect">
            <a:avLst/>
          </a:prstGeom>
          <a:solidFill>
            <a:schemeClr val="accent2">
              <a:alpha val="100000"/>
            </a:schemeClr>
          </a:solidFill>
        </p:spPr>
      </p:sp>
      <p:sp>
        <p:nvSpPr>
          <p:cNvPr id="6" name="AutoShape 6"/>
          <p:cNvSpPr/>
          <p:nvPr/>
        </p:nvSpPr>
        <p:spPr>
          <a:xfrm>
            <a:off x="483810" y="6236295"/>
            <a:ext cx="740059" cy="67345"/>
          </a:xfrm>
          <a:prstGeom prst="rect">
            <a:avLst/>
          </a:prstGeom>
          <a:solidFill>
            <a:schemeClr val="accent2">
              <a:alpha val="100000"/>
            </a:schemeClr>
          </a:solidFill>
        </p:spPr>
      </p:sp>
      <p:sp>
        <p:nvSpPr>
          <p:cNvPr id="7" name="AutoShape 7"/>
          <p:cNvSpPr/>
          <p:nvPr/>
        </p:nvSpPr>
        <p:spPr>
          <a:xfrm>
            <a:off x="1375876" y="6200641"/>
            <a:ext cx="158719" cy="158719"/>
          </a:xfrm>
          <a:prstGeom prst="ellipse">
            <a:avLst/>
          </a:prstGeom>
          <a:solidFill>
            <a:schemeClr val="accent2">
              <a:alpha val="100000"/>
            </a:schemeClr>
          </a:solidFill>
        </p:spPr>
      </p:sp>
      <p:sp>
        <p:nvSpPr>
          <p:cNvPr id="8" name="AutoShape 8"/>
          <p:cNvSpPr/>
          <p:nvPr/>
        </p:nvSpPr>
        <p:spPr>
          <a:xfrm>
            <a:off x="1607200" y="6207253"/>
            <a:ext cx="147382" cy="147382"/>
          </a:xfrm>
          <a:prstGeom prst="ellipse">
            <a:avLst/>
          </a:prstGeom>
          <a:solidFill>
            <a:schemeClr val="accent2">
              <a:alpha val="80000"/>
            </a:schemeClr>
          </a:solidFill>
        </p:spPr>
      </p:sp>
      <p:sp>
        <p:nvSpPr>
          <p:cNvPr id="9" name="AutoShape 9"/>
          <p:cNvSpPr/>
          <p:nvPr/>
        </p:nvSpPr>
        <p:spPr>
          <a:xfrm>
            <a:off x="1827186" y="6213864"/>
            <a:ext cx="136045" cy="136045"/>
          </a:xfrm>
          <a:prstGeom prst="ellipse">
            <a:avLst/>
          </a:prstGeom>
          <a:solidFill>
            <a:schemeClr val="accent2">
              <a:alpha val="60000"/>
            </a:schemeClr>
          </a:solidFill>
        </p:spPr>
      </p:sp>
      <p:sp>
        <p:nvSpPr>
          <p:cNvPr id="10" name="AutoShape 10"/>
          <p:cNvSpPr/>
          <p:nvPr/>
        </p:nvSpPr>
        <p:spPr>
          <a:xfrm>
            <a:off x="2027323" y="6220476"/>
            <a:ext cx="124708" cy="124708"/>
          </a:xfrm>
          <a:prstGeom prst="ellipse">
            <a:avLst/>
          </a:prstGeom>
          <a:solidFill>
            <a:schemeClr val="accent2">
              <a:alpha val="40000"/>
            </a:schemeClr>
          </a:solidFill>
        </p:spPr>
      </p:sp>
      <p:sp>
        <p:nvSpPr>
          <p:cNvPr id="11" name="AutoShape 11"/>
          <p:cNvSpPr/>
          <p:nvPr/>
        </p:nvSpPr>
        <p:spPr>
          <a:xfrm>
            <a:off x="2224635" y="6214895"/>
            <a:ext cx="113371" cy="113371"/>
          </a:xfrm>
          <a:prstGeom prst="ellipse">
            <a:avLst/>
          </a:prstGeom>
          <a:solidFill>
            <a:schemeClr val="accent2">
              <a:alpha val="20000"/>
            </a:schemeClr>
          </a:solidFill>
        </p:spPr>
      </p:sp>
      <p:sp>
        <p:nvSpPr>
          <p:cNvPr id="12" name="TextBox 12"/>
          <p:cNvSpPr txBox="1"/>
          <p:nvPr/>
        </p:nvSpPr>
        <p:spPr>
          <a:xfrm>
            <a:off x="4754880" y="2140956"/>
            <a:ext cx="6240618"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小商城系统模块的主页前端由文件litemalllitemall-wxpagesindexindex.wxml实现。</a:t>
            </a:r>
          </a:p>
        </p:txBody>
      </p:sp>
      <p:sp>
        <p:nvSpPr>
          <p:cNvPr id="13" name="TextBox 13"/>
          <p:cNvSpPr txBox="1"/>
          <p:nvPr/>
        </p:nvSpPr>
        <p:spPr>
          <a:xfrm>
            <a:off x="4754880" y="4124309"/>
            <a:ext cx="6240618"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功能是展示微信商城的主页信息。</a:t>
            </a:r>
          </a:p>
        </p:txBody>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系统主页</a:t>
              </a: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3574882" y="1165346"/>
            <a:ext cx="5016408" cy="5733525"/>
          </a:xfrm>
          <a:prstGeom prst="parallelogram">
            <a:avLst/>
          </a:prstGeom>
          <a:solidFill>
            <a:schemeClr val="accent2">
              <a:alpha val="100000"/>
            </a:schemeClr>
          </a:solidFill>
        </p:spPr>
      </p:sp>
      <p:pic>
        <p:nvPicPr>
          <p:cNvPr id="3" name="Picture 3"/>
          <p:cNvPicPr>
            <a:picLocks noChangeAspect="1"/>
          </p:cNvPicPr>
          <p:nvPr/>
        </p:nvPicPr>
        <p:blipFill>
          <a:blip r:embed="rId3">
            <a:alphaModFix amt="70000"/>
          </a:blip>
          <a:srcRect l="12500" r="12500"/>
          <a:stretch>
            <a:fillRect/>
          </a:stretch>
        </p:blipFill>
        <p:spPr>
          <a:xfrm>
            <a:off x="161995" y="1165346"/>
            <a:ext cx="4300144" cy="5733525"/>
          </a:xfrm>
          <a:prstGeom prst="parallelogram">
            <a:avLst/>
          </a:prstGeom>
        </p:spPr>
      </p:pic>
      <p:sp>
        <p:nvSpPr>
          <p:cNvPr id="4" name="AutoShape 4"/>
          <p:cNvSpPr/>
          <p:nvPr/>
        </p:nvSpPr>
        <p:spPr>
          <a:xfrm>
            <a:off x="3908867" y="1360418"/>
            <a:ext cx="701468" cy="550104"/>
          </a:xfrm>
          <a:prstGeom prst="rect">
            <a:avLst/>
          </a:prstGeom>
          <a:solidFill>
            <a:schemeClr val="accent2">
              <a:alpha val="100000"/>
            </a:schemeClr>
          </a:solidFill>
        </p:spPr>
      </p:sp>
      <p:sp>
        <p:nvSpPr>
          <p:cNvPr id="5" name="AutoShape 5"/>
          <p:cNvSpPr/>
          <p:nvPr/>
        </p:nvSpPr>
        <p:spPr>
          <a:xfrm>
            <a:off x="4351619" y="1360418"/>
            <a:ext cx="550104" cy="550104"/>
          </a:xfrm>
          <a:prstGeom prst="ellipse">
            <a:avLst/>
          </a:prstGeom>
          <a:solidFill>
            <a:schemeClr val="accent2">
              <a:alpha val="100000"/>
            </a:schemeClr>
          </a:solidFill>
        </p:spPr>
      </p:sp>
      <p:sp>
        <p:nvSpPr>
          <p:cNvPr id="6" name="AutoShape 6"/>
          <p:cNvSpPr/>
          <p:nvPr/>
        </p:nvSpPr>
        <p:spPr>
          <a:xfrm>
            <a:off x="3633815" y="1360418"/>
            <a:ext cx="550104" cy="550104"/>
          </a:xfrm>
          <a:prstGeom prst="ellipse">
            <a:avLst/>
          </a:prstGeom>
          <a:solidFill>
            <a:schemeClr val="accent2">
              <a:alpha val="100000"/>
            </a:schemeClr>
          </a:solidFill>
        </p:spPr>
      </p:sp>
      <p:sp>
        <p:nvSpPr>
          <p:cNvPr id="7" name="TextBox 7"/>
          <p:cNvSpPr txBox="1"/>
          <p:nvPr/>
        </p:nvSpPr>
        <p:spPr>
          <a:xfrm>
            <a:off x="3810637" y="1233134"/>
            <a:ext cx="799698"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8" name="TextBox 8"/>
          <p:cNvSpPr txBox="1"/>
          <p:nvPr/>
        </p:nvSpPr>
        <p:spPr>
          <a:xfrm>
            <a:off x="5285808" y="1193510"/>
            <a:ext cx="6124237" cy="88392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小商城系统模块的会员注册前端由文件litemalllitemall-wxpagesauthregister.wxml实现，功能是实现新用户的注册，并在注册成功后将注册信息添加到系统中。</a:t>
            </a:r>
          </a:p>
        </p:txBody>
      </p:sp>
      <p:sp>
        <p:nvSpPr>
          <p:cNvPr id="9" name="AutoShape 9"/>
          <p:cNvSpPr/>
          <p:nvPr/>
        </p:nvSpPr>
        <p:spPr>
          <a:xfrm>
            <a:off x="3469283" y="3099207"/>
            <a:ext cx="701468" cy="550104"/>
          </a:xfrm>
          <a:prstGeom prst="rect">
            <a:avLst/>
          </a:prstGeom>
          <a:solidFill>
            <a:schemeClr val="accent2">
              <a:alpha val="100000"/>
            </a:schemeClr>
          </a:solidFill>
        </p:spPr>
      </p:sp>
      <p:sp>
        <p:nvSpPr>
          <p:cNvPr id="10" name="AutoShape 10"/>
          <p:cNvSpPr/>
          <p:nvPr/>
        </p:nvSpPr>
        <p:spPr>
          <a:xfrm>
            <a:off x="3912035" y="3099207"/>
            <a:ext cx="550104" cy="550104"/>
          </a:xfrm>
          <a:prstGeom prst="ellipse">
            <a:avLst/>
          </a:prstGeom>
          <a:solidFill>
            <a:schemeClr val="accent2">
              <a:alpha val="100000"/>
            </a:schemeClr>
          </a:solidFill>
        </p:spPr>
      </p:sp>
      <p:sp>
        <p:nvSpPr>
          <p:cNvPr id="11" name="AutoShape 11"/>
          <p:cNvSpPr/>
          <p:nvPr/>
        </p:nvSpPr>
        <p:spPr>
          <a:xfrm>
            <a:off x="3194231" y="3099207"/>
            <a:ext cx="550104" cy="550104"/>
          </a:xfrm>
          <a:prstGeom prst="ellipse">
            <a:avLst/>
          </a:prstGeom>
          <a:solidFill>
            <a:schemeClr val="accent2">
              <a:alpha val="100000"/>
            </a:schemeClr>
          </a:solidFill>
        </p:spPr>
      </p:sp>
      <p:sp>
        <p:nvSpPr>
          <p:cNvPr id="12" name="TextBox 12"/>
          <p:cNvSpPr txBox="1"/>
          <p:nvPr/>
        </p:nvSpPr>
        <p:spPr>
          <a:xfrm>
            <a:off x="3249042" y="2971923"/>
            <a:ext cx="1102577"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3" name="TextBox 13"/>
          <p:cNvSpPr txBox="1"/>
          <p:nvPr/>
        </p:nvSpPr>
        <p:spPr>
          <a:xfrm>
            <a:off x="4805461" y="2932299"/>
            <a:ext cx="6124237" cy="88392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小商城系统模块的会员登录前端由文件litemalllitemall-wxpagesauthlogin.wxml实现，功能是实现会员用户的登录验证。</a:t>
            </a:r>
          </a:p>
        </p:txBody>
      </p:sp>
      <p:sp>
        <p:nvSpPr>
          <p:cNvPr id="14" name="AutoShape 14"/>
          <p:cNvSpPr/>
          <p:nvPr/>
        </p:nvSpPr>
        <p:spPr>
          <a:xfrm>
            <a:off x="3068208" y="4837996"/>
            <a:ext cx="701468" cy="550104"/>
          </a:xfrm>
          <a:prstGeom prst="rect">
            <a:avLst/>
          </a:prstGeom>
          <a:solidFill>
            <a:schemeClr val="accent2">
              <a:alpha val="100000"/>
            </a:schemeClr>
          </a:solidFill>
        </p:spPr>
      </p:sp>
      <p:sp>
        <p:nvSpPr>
          <p:cNvPr id="15" name="AutoShape 15"/>
          <p:cNvSpPr/>
          <p:nvPr/>
        </p:nvSpPr>
        <p:spPr>
          <a:xfrm>
            <a:off x="3510960" y="4837996"/>
            <a:ext cx="550104" cy="550104"/>
          </a:xfrm>
          <a:prstGeom prst="ellipse">
            <a:avLst/>
          </a:prstGeom>
          <a:solidFill>
            <a:schemeClr val="accent2">
              <a:alpha val="100000"/>
            </a:schemeClr>
          </a:solidFill>
        </p:spPr>
      </p:sp>
      <p:sp>
        <p:nvSpPr>
          <p:cNvPr id="16" name="AutoShape 16"/>
          <p:cNvSpPr/>
          <p:nvPr/>
        </p:nvSpPr>
        <p:spPr>
          <a:xfrm>
            <a:off x="2793156" y="4837996"/>
            <a:ext cx="550104" cy="550104"/>
          </a:xfrm>
          <a:prstGeom prst="ellipse">
            <a:avLst/>
          </a:prstGeom>
          <a:solidFill>
            <a:schemeClr val="accent2">
              <a:alpha val="100000"/>
            </a:schemeClr>
          </a:solidFill>
        </p:spPr>
      </p:sp>
      <p:sp>
        <p:nvSpPr>
          <p:cNvPr id="17" name="TextBox 17"/>
          <p:cNvSpPr txBox="1"/>
          <p:nvPr/>
        </p:nvSpPr>
        <p:spPr>
          <a:xfrm>
            <a:off x="2841924" y="4710712"/>
            <a:ext cx="1115711" cy="792480"/>
          </a:xfrm>
          <a:prstGeom prst="rect">
            <a:avLst/>
          </a:prstGeom>
        </p:spPr>
        <p:txBody>
          <a:bodyPr vert="horz" wrap="square" lIns="123825" tIns="123825" rIns="57150" bIns="123825" rtlCol="0" anchor="t" anchorCtr="0">
            <a:spAutoFit/>
          </a:bodyPr>
          <a:lstStyle/>
          <a:p>
            <a:pPr algn="ctr">
              <a:lnSpc>
                <a:spcPct val="150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18" name="TextBox 18"/>
          <p:cNvSpPr txBox="1"/>
          <p:nvPr/>
        </p:nvSpPr>
        <p:spPr>
          <a:xfrm>
            <a:off x="4462139" y="4671088"/>
            <a:ext cx="6124237" cy="88392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小商城系统模块的会员注册和登录验证后端由文件litemalllitemall-wx-apisrcmain javaorglinlinjava litemallwxwebWxAuthController.java实现，具体实现流程如下。</a:t>
            </a:r>
          </a:p>
        </p:txBody>
      </p:sp>
      <p:grpSp>
        <p:nvGrpSpPr>
          <p:cNvPr id="19" name="Group 19"/>
          <p:cNvGrpSpPr/>
          <p:nvPr/>
        </p:nvGrpSpPr>
        <p:grpSpPr>
          <a:xfrm>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会员注册登录</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3940476" cy="6858000"/>
          </a:xfrm>
          <a:prstGeom prst="rect">
            <a:avLst/>
          </a:prstGeom>
          <a:solidFill>
            <a:schemeClr val="accent1">
              <a:alpha val="100000"/>
            </a:schemeClr>
          </a:solidFill>
        </p:spPr>
      </p:sp>
      <p:sp>
        <p:nvSpPr>
          <p:cNvPr id="3" name="AutoShape 3"/>
          <p:cNvSpPr/>
          <p:nvPr/>
        </p:nvSpPr>
        <p:spPr>
          <a:xfrm>
            <a:off x="-2490705" y="-2630165"/>
            <a:ext cx="5510422" cy="5510422"/>
          </a:xfrm>
          <a:prstGeom prst="ellipse">
            <a:avLst/>
          </a:prstGeom>
          <a:solidFill>
            <a:schemeClr val="accent3">
              <a:lumMod val="20000"/>
              <a:lumOff val="80000"/>
              <a:alpha val="55000"/>
            </a:schemeClr>
          </a:solidFill>
        </p:spPr>
      </p:sp>
      <p:sp>
        <p:nvSpPr>
          <p:cNvPr id="4" name="AutoShape 4"/>
          <p:cNvSpPr/>
          <p:nvPr/>
        </p:nvSpPr>
        <p:spPr>
          <a:xfrm>
            <a:off x="-1370201" y="-1527676"/>
            <a:ext cx="3269415" cy="3269415"/>
          </a:xfrm>
          <a:prstGeom prst="ellipse">
            <a:avLst/>
          </a:prstGeom>
          <a:solidFill>
            <a:schemeClr val="accent1">
              <a:alpha val="67000"/>
            </a:schemeClr>
          </a:solidFill>
        </p:spPr>
      </p:sp>
      <p:sp>
        <p:nvSpPr>
          <p:cNvPr id="5" name="TextBox 5"/>
          <p:cNvSpPr txBox="1"/>
          <p:nvPr/>
        </p:nvSpPr>
        <p:spPr>
          <a:xfrm>
            <a:off x="4805301" y="734568"/>
            <a:ext cx="6559296" cy="5388864"/>
          </a:xfrm>
          <a:prstGeom prst="rect">
            <a:avLst/>
          </a:prstGeom>
        </p:spPr>
        <p:txBody>
          <a:bodyPr vert="horz" wrap="square" lIns="123825" tIns="123825" rIns="57150" bIns="123825" rtlCol="0" anchor="ctr" anchorCtr="0">
            <a:spAutoFit/>
          </a:bodyPr>
          <a:lstStyle/>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微商系统介绍</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系统需求分析</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系统架构</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实现管理后台模块</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实现小商城系统</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本地测试</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线上发布和部署</a:t>
            </a:r>
          </a:p>
        </p:txBody>
      </p:sp>
      <p:sp>
        <p:nvSpPr>
          <p:cNvPr id="6" name="TextBox 6"/>
          <p:cNvSpPr txBox="1"/>
          <p:nvPr/>
        </p:nvSpPr>
        <p:spPr>
          <a:xfrm>
            <a:off x="8719147" y="5955792"/>
            <a:ext cx="4413504" cy="1328928"/>
          </a:xfrm>
          <a:prstGeom prst="rect">
            <a:avLst/>
          </a:prstGeom>
        </p:spPr>
        <p:txBody>
          <a:bodyPr vert="horz" wrap="square" lIns="123825" tIns="123825" rIns="57150" bIns="123825" rtlCol="0" anchor="t" anchorCtr="0">
            <a:spAutoFit/>
          </a:bodyPr>
          <a:lstStyle/>
          <a:p>
            <a:pPr>
              <a:lnSpc>
                <a:spcPct val="112000"/>
              </a:lnSpc>
              <a:spcBef>
                <a:spcPts val="450"/>
              </a:spcBef>
            </a:pPr>
            <a:r>
              <a:rPr lang="en-US" sz="5775" b="1">
                <a:solidFill>
                  <a:schemeClr val="accent3">
                    <a:lumMod val="40000"/>
                    <a:lumOff val="60000"/>
                    <a:alpha val="34000"/>
                  </a:schemeClr>
                </a:solidFill>
                <a:latin typeface="微软雅黑" panose="020B0503020204020204" charset="-122"/>
                <a:ea typeface="微软雅黑" panose="020B0503020204020204" charset="-122"/>
                <a:cs typeface="微软雅黑" panose="020B0503020204020204" charset="-122"/>
              </a:rPr>
              <a:t>contents</a:t>
            </a:r>
          </a:p>
        </p:txBody>
      </p:sp>
      <p:sp>
        <p:nvSpPr>
          <p:cNvPr id="7" name="TextBox 7"/>
          <p:cNvSpPr txBox="1"/>
          <p:nvPr/>
        </p:nvSpPr>
        <p:spPr>
          <a:xfrm>
            <a:off x="-271406" y="3561558"/>
            <a:ext cx="3626990" cy="3291840"/>
          </a:xfrm>
          <a:prstGeom prst="rect">
            <a:avLst/>
          </a:prstGeom>
        </p:spPr>
        <p:txBody>
          <a:bodyPr vert="horz" wrap="square" lIns="123825" tIns="123825" rIns="57150" bIns="123825" rtlCol="0" anchor="t" anchorCtr="0">
            <a:spAutoFit/>
          </a:bodyPr>
          <a:lstStyle/>
          <a:p>
            <a:pPr algn="ctr">
              <a:lnSpc>
                <a:spcPct val="125000"/>
              </a:lnSpc>
            </a:pPr>
            <a:r>
              <a:rPr lang="en-US" sz="7650" b="1">
                <a:solidFill>
                  <a:srgbClr val="FFFFFF">
                    <a:alpha val="100000"/>
                  </a:srgbClr>
                </a:solidFill>
                <a:latin typeface="微软雅黑" panose="020B0503020204020204" charset="-122"/>
                <a:ea typeface="微软雅黑" panose="020B0503020204020204" charset="-122"/>
                <a:cs typeface="微软雅黑" panose="020B0503020204020204" charset="-122"/>
              </a:rPr>
              <a:t>目</a:t>
            </a:r>
          </a:p>
          <a:p>
            <a:pPr algn="ctr">
              <a:lnSpc>
                <a:spcPct val="125000"/>
              </a:lnSpc>
            </a:pPr>
            <a:r>
              <a:rPr lang="en-US" sz="7650" b="1">
                <a:solidFill>
                  <a:srgbClr val="FFFFFF">
                    <a:alpha val="100000"/>
                  </a:srgbClr>
                </a:solidFill>
                <a:latin typeface="微软雅黑" panose="020B0503020204020204" charset="-122"/>
                <a:ea typeface="微软雅黑" panose="020B0503020204020204" charset="-122"/>
                <a:cs typeface="微软雅黑" panose="020B0503020204020204" charset="-122"/>
              </a:rPr>
              <a:t>录</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388790" y="1727965"/>
            <a:ext cx="2223892" cy="2223892"/>
          </a:xfrm>
          <a:prstGeom prst="ellipse">
            <a:avLst/>
          </a:prstGeom>
          <a:solidFill>
            <a:schemeClr val="accent2">
              <a:alpha val="100000"/>
            </a:schemeClr>
          </a:solidFill>
        </p:spPr>
      </p:sp>
      <p:sp>
        <p:nvSpPr>
          <p:cNvPr id="3" name="TextBox 3"/>
          <p:cNvSpPr txBox="1"/>
          <p:nvPr/>
        </p:nvSpPr>
        <p:spPr>
          <a:xfrm>
            <a:off x="240189" y="4256402"/>
            <a:ext cx="4521094" cy="555879"/>
          </a:xfrm>
          <a:prstGeom prst="rect">
            <a:avLst/>
          </a:prstGeom>
        </p:spPr>
        <p:txBody>
          <a:bodyPr vert="horz" wrap="square" lIns="114300" tIns="57150" rIns="114300" bIns="57150" rtlCol="0" anchor="t" anchorCtr="0">
            <a:spAutoFit/>
          </a:bodyPr>
          <a:lstStyle/>
          <a:p>
            <a:pPr algn="ct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实现注册功能</a:t>
            </a:r>
          </a:p>
        </p:txBody>
      </p:sp>
      <p:sp>
        <p:nvSpPr>
          <p:cNvPr id="4" name="TextBox 4"/>
          <p:cNvSpPr txBox="1"/>
          <p:nvPr/>
        </p:nvSpPr>
        <p:spPr>
          <a:xfrm>
            <a:off x="839979" y="4812281"/>
            <a:ext cx="3321514" cy="994791"/>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获取注册信息，并将合法的注册信息保存到系统。</a:t>
            </a:r>
          </a:p>
        </p:txBody>
      </p:sp>
      <p:sp>
        <p:nvSpPr>
          <p:cNvPr id="5" name="Freeform 5"/>
          <p:cNvSpPr/>
          <p:nvPr/>
        </p:nvSpPr>
        <p:spPr>
          <a:xfrm>
            <a:off x="1944903" y="2376958"/>
            <a:ext cx="1111666" cy="1111666"/>
          </a:xfrm>
          <a:custGeom>
            <a:avLst/>
            <a:gdLst/>
            <a:ahLst/>
            <a:cxnLst/>
            <a:rect l="l" t="t" r="r" b="b"/>
            <a:pathLst>
              <a:path w="304800" h="304800">
                <a:moveTo>
                  <a:pt x="20031" y="114795"/>
                </a:moveTo>
                <a:lnTo>
                  <a:pt x="147647" y="273187"/>
                </a:lnTo>
                <a:lnTo>
                  <a:pt x="96469" y="114795"/>
                </a:lnTo>
                <a:lnTo>
                  <a:pt x="20031" y="114795"/>
                </a:lnTo>
                <a:close/>
                <a:moveTo>
                  <a:pt x="110338" y="114795"/>
                </a:moveTo>
                <a:lnTo>
                  <a:pt x="155534" y="273510"/>
                </a:lnTo>
                <a:lnTo>
                  <a:pt x="194424" y="114795"/>
                </a:lnTo>
                <a:lnTo>
                  <a:pt x="110338" y="114795"/>
                </a:lnTo>
                <a:close/>
                <a:moveTo>
                  <a:pt x="162411" y="273187"/>
                </a:moveTo>
                <a:lnTo>
                  <a:pt x="285264" y="114795"/>
                </a:lnTo>
                <a:lnTo>
                  <a:pt x="209417" y="114795"/>
                </a:lnTo>
                <a:lnTo>
                  <a:pt x="162411" y="273187"/>
                </a:lnTo>
                <a:close/>
                <a:moveTo>
                  <a:pt x="285550" y="104432"/>
                </a:moveTo>
                <a:lnTo>
                  <a:pt x="248717" y="41453"/>
                </a:lnTo>
                <a:lnTo>
                  <a:pt x="211865" y="104432"/>
                </a:lnTo>
                <a:lnTo>
                  <a:pt x="285550" y="104432"/>
                </a:lnTo>
                <a:close/>
                <a:moveTo>
                  <a:pt x="237134" y="37843"/>
                </a:moveTo>
                <a:lnTo>
                  <a:pt x="163449" y="37843"/>
                </a:lnTo>
                <a:lnTo>
                  <a:pt x="200282" y="102984"/>
                </a:lnTo>
                <a:lnTo>
                  <a:pt x="237134" y="37843"/>
                </a:lnTo>
                <a:close/>
                <a:moveTo>
                  <a:pt x="188957" y="104432"/>
                </a:moveTo>
                <a:lnTo>
                  <a:pt x="152124" y="41453"/>
                </a:lnTo>
                <a:lnTo>
                  <a:pt x="115281" y="104432"/>
                </a:lnTo>
                <a:lnTo>
                  <a:pt x="188957" y="104432"/>
                </a:lnTo>
                <a:close/>
                <a:moveTo>
                  <a:pt x="141341" y="37843"/>
                </a:moveTo>
                <a:lnTo>
                  <a:pt x="67666" y="37843"/>
                </a:lnTo>
                <a:lnTo>
                  <a:pt x="104508" y="102984"/>
                </a:lnTo>
                <a:lnTo>
                  <a:pt x="141341" y="37843"/>
                </a:lnTo>
                <a:close/>
                <a:moveTo>
                  <a:pt x="56093" y="41453"/>
                </a:moveTo>
                <a:lnTo>
                  <a:pt x="19260" y="104432"/>
                </a:lnTo>
                <a:lnTo>
                  <a:pt x="92935" y="104432"/>
                </a:lnTo>
                <a:lnTo>
                  <a:pt x="56093" y="41453"/>
                </a:lnTo>
                <a:close/>
              </a:path>
            </a:pathLst>
          </a:custGeom>
          <a:solidFill>
            <a:srgbClr val="FFFFFF">
              <a:alpha val="100000"/>
            </a:srgbClr>
          </a:solidFill>
        </p:spPr>
      </p:sp>
      <p:sp>
        <p:nvSpPr>
          <p:cNvPr id="6" name="AutoShape 6"/>
          <p:cNvSpPr/>
          <p:nvPr/>
        </p:nvSpPr>
        <p:spPr>
          <a:xfrm>
            <a:off x="4905753" y="1727965"/>
            <a:ext cx="2223892" cy="2223892"/>
          </a:xfrm>
          <a:prstGeom prst="ellipse">
            <a:avLst/>
          </a:prstGeom>
          <a:solidFill>
            <a:schemeClr val="accent1">
              <a:alpha val="100000"/>
            </a:schemeClr>
          </a:solidFill>
        </p:spPr>
      </p:sp>
      <p:sp>
        <p:nvSpPr>
          <p:cNvPr id="7" name="Freeform 7"/>
          <p:cNvSpPr/>
          <p:nvPr/>
        </p:nvSpPr>
        <p:spPr>
          <a:xfrm>
            <a:off x="5461866" y="2284078"/>
            <a:ext cx="1111666" cy="1111666"/>
          </a:xfrm>
          <a:custGeom>
            <a:avLst/>
            <a:gdLst/>
            <a:ahLst/>
            <a:cxnLst/>
            <a:rect l="l" t="t" r="r" b="b"/>
            <a:pathLst>
              <a:path w="304800" h="304800">
                <a:moveTo>
                  <a:pt x="264633" y="75590"/>
                </a:moveTo>
                <a:cubicBezTo>
                  <a:pt x="273768" y="97622"/>
                  <a:pt x="269415" y="123920"/>
                  <a:pt x="251498" y="141837"/>
                </a:cubicBezTo>
                <a:cubicBezTo>
                  <a:pt x="231772" y="161563"/>
                  <a:pt x="201959" y="164649"/>
                  <a:pt x="178784" y="151571"/>
                </a:cubicBezTo>
                <a:lnTo>
                  <a:pt x="162030" y="169869"/>
                </a:lnTo>
                <a:lnTo>
                  <a:pt x="173984" y="181870"/>
                </a:lnTo>
                <a:lnTo>
                  <a:pt x="181127" y="174727"/>
                </a:lnTo>
                <a:cubicBezTo>
                  <a:pt x="184775" y="171069"/>
                  <a:pt x="190700" y="171069"/>
                  <a:pt x="194348" y="174727"/>
                </a:cubicBezTo>
                <a:lnTo>
                  <a:pt x="252279" y="233248"/>
                </a:lnTo>
                <a:cubicBezTo>
                  <a:pt x="255937" y="236896"/>
                  <a:pt x="255937" y="242821"/>
                  <a:pt x="252279" y="246469"/>
                </a:cubicBezTo>
                <a:lnTo>
                  <a:pt x="225838" y="272910"/>
                </a:lnTo>
                <a:cubicBezTo>
                  <a:pt x="222190" y="276568"/>
                  <a:pt x="216265" y="276568"/>
                  <a:pt x="212617" y="272910"/>
                </a:cubicBezTo>
                <a:lnTo>
                  <a:pt x="154686" y="214389"/>
                </a:lnTo>
                <a:cubicBezTo>
                  <a:pt x="151028" y="210741"/>
                  <a:pt x="151028" y="204816"/>
                  <a:pt x="154686" y="201168"/>
                </a:cubicBezTo>
                <a:lnTo>
                  <a:pt x="161211" y="194643"/>
                </a:lnTo>
                <a:lnTo>
                  <a:pt x="149819" y="183223"/>
                </a:lnTo>
                <a:lnTo>
                  <a:pt x="69704" y="270748"/>
                </a:lnTo>
                <a:cubicBezTo>
                  <a:pt x="62398" y="278054"/>
                  <a:pt x="50559" y="278054"/>
                  <a:pt x="43263" y="270748"/>
                </a:cubicBezTo>
                <a:lnTo>
                  <a:pt x="36652" y="264138"/>
                </a:lnTo>
                <a:cubicBezTo>
                  <a:pt x="29347" y="256832"/>
                  <a:pt x="29347" y="244993"/>
                  <a:pt x="36652" y="237696"/>
                </a:cubicBezTo>
                <a:lnTo>
                  <a:pt x="127921" y="161258"/>
                </a:lnTo>
                <a:lnTo>
                  <a:pt x="67304" y="100479"/>
                </a:lnTo>
                <a:lnTo>
                  <a:pt x="48158" y="100470"/>
                </a:lnTo>
                <a:lnTo>
                  <a:pt x="26003" y="64846"/>
                </a:lnTo>
                <a:lnTo>
                  <a:pt x="43834" y="46987"/>
                </a:lnTo>
                <a:lnTo>
                  <a:pt x="80267" y="69285"/>
                </a:lnTo>
                <a:lnTo>
                  <a:pt x="80505" y="88030"/>
                </a:lnTo>
                <a:lnTo>
                  <a:pt x="141827" y="149590"/>
                </a:lnTo>
                <a:lnTo>
                  <a:pt x="159668" y="134655"/>
                </a:lnTo>
                <a:cubicBezTo>
                  <a:pt x="142227" y="110881"/>
                  <a:pt x="144047" y="77391"/>
                  <a:pt x="165535" y="55902"/>
                </a:cubicBezTo>
                <a:cubicBezTo>
                  <a:pt x="183366" y="38071"/>
                  <a:pt x="209521" y="33642"/>
                  <a:pt x="231496" y="42605"/>
                </a:cubicBezTo>
                <a:lnTo>
                  <a:pt x="192215" y="81344"/>
                </a:lnTo>
                <a:lnTo>
                  <a:pt x="225276" y="114405"/>
                </a:lnTo>
                <a:lnTo>
                  <a:pt x="264633" y="75590"/>
                </a:lnTo>
                <a:close/>
                <a:moveTo>
                  <a:pt x="58579" y="247021"/>
                </a:moveTo>
                <a:cubicBezTo>
                  <a:pt x="54931" y="243373"/>
                  <a:pt x="49016" y="243373"/>
                  <a:pt x="45358" y="247021"/>
                </a:cubicBezTo>
                <a:cubicBezTo>
                  <a:pt x="41700" y="250679"/>
                  <a:pt x="41700" y="256594"/>
                  <a:pt x="45358" y="260252"/>
                </a:cubicBezTo>
                <a:cubicBezTo>
                  <a:pt x="49016" y="263900"/>
                  <a:pt x="54931" y="263900"/>
                  <a:pt x="58579" y="260252"/>
                </a:cubicBezTo>
                <a:cubicBezTo>
                  <a:pt x="62236" y="256584"/>
                  <a:pt x="62236" y="250669"/>
                  <a:pt x="58579" y="247021"/>
                </a:cubicBezTo>
                <a:close/>
              </a:path>
            </a:pathLst>
          </a:custGeom>
          <a:solidFill>
            <a:srgbClr val="FFFFFF">
              <a:alpha val="100000"/>
            </a:srgbClr>
          </a:solidFill>
        </p:spPr>
      </p:sp>
      <p:sp>
        <p:nvSpPr>
          <p:cNvPr id="8" name="TextBox 8"/>
          <p:cNvSpPr txBox="1"/>
          <p:nvPr/>
        </p:nvSpPr>
        <p:spPr>
          <a:xfrm>
            <a:off x="3835453" y="4256402"/>
            <a:ext cx="4521094" cy="555879"/>
          </a:xfrm>
          <a:prstGeom prst="rect">
            <a:avLst/>
          </a:prstGeom>
        </p:spPr>
        <p:txBody>
          <a:bodyPr vert="horz" wrap="square" lIns="114300" tIns="57150" rIns="114300" bIns="57150" rtlCol="0" anchor="t" anchorCtr="0">
            <a:spAutoFit/>
          </a:bodyPr>
          <a:lstStyle/>
          <a:p>
            <a:pPr algn="ct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实现登录验证功能</a:t>
            </a:r>
          </a:p>
        </p:txBody>
      </p:sp>
      <p:sp>
        <p:nvSpPr>
          <p:cNvPr id="9" name="TextBox 9"/>
          <p:cNvSpPr txBox="1"/>
          <p:nvPr/>
        </p:nvSpPr>
        <p:spPr>
          <a:xfrm>
            <a:off x="4435243" y="4812281"/>
            <a:ext cx="3321514" cy="994791"/>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获取登录表单中的信息，然后验证登录信息的合法性。本系统支持微信登录和手机发送验证码登录</a:t>
            </a:r>
          </a:p>
        </p:txBody>
      </p:sp>
      <p:sp>
        <p:nvSpPr>
          <p:cNvPr id="10" name="AutoShape 10"/>
          <p:cNvSpPr/>
          <p:nvPr/>
        </p:nvSpPr>
        <p:spPr>
          <a:xfrm>
            <a:off x="8695449" y="1727965"/>
            <a:ext cx="2223892" cy="2223892"/>
          </a:xfrm>
          <a:prstGeom prst="ellipse">
            <a:avLst/>
          </a:prstGeom>
          <a:solidFill>
            <a:schemeClr val="accent3">
              <a:lumMod val="60000"/>
              <a:lumOff val="40000"/>
              <a:alpha val="100000"/>
            </a:schemeClr>
          </a:solidFill>
        </p:spPr>
      </p:sp>
      <p:sp>
        <p:nvSpPr>
          <p:cNvPr id="11" name="Freeform 11"/>
          <p:cNvSpPr/>
          <p:nvPr/>
        </p:nvSpPr>
        <p:spPr>
          <a:xfrm>
            <a:off x="9368750" y="2352498"/>
            <a:ext cx="902208" cy="926058"/>
          </a:xfrm>
          <a:custGeom>
            <a:avLst/>
            <a:gdLst/>
            <a:ahLst/>
            <a:cxnLst/>
            <a:rect l="l" t="t" r="r" b="b"/>
            <a:pathLst>
              <a:path w="304800" h="304800">
                <a:moveTo>
                  <a:pt x="213360" y="76200"/>
                </a:moveTo>
                <a:lnTo>
                  <a:pt x="243840" y="76200"/>
                </a:lnTo>
                <a:lnTo>
                  <a:pt x="243840" y="289560"/>
                </a:lnTo>
                <a:lnTo>
                  <a:pt x="60960" y="289560"/>
                </a:lnTo>
                <a:lnTo>
                  <a:pt x="60960" y="76200"/>
                </a:lnTo>
                <a:lnTo>
                  <a:pt x="91440" y="76200"/>
                </a:lnTo>
                <a:lnTo>
                  <a:pt x="91440" y="60960"/>
                </a:lnTo>
                <a:cubicBezTo>
                  <a:pt x="91440" y="44129"/>
                  <a:pt x="105089" y="30480"/>
                  <a:pt x="121920" y="30480"/>
                </a:cubicBezTo>
                <a:lnTo>
                  <a:pt x="121920" y="30480"/>
                </a:lnTo>
                <a:lnTo>
                  <a:pt x="182880" y="30480"/>
                </a:lnTo>
                <a:cubicBezTo>
                  <a:pt x="199711" y="30480"/>
                  <a:pt x="213360" y="44129"/>
                  <a:pt x="213360" y="60960"/>
                </a:cubicBezTo>
                <a:lnTo>
                  <a:pt x="213360" y="60960"/>
                </a:lnTo>
                <a:lnTo>
                  <a:pt x="213360" y="76200"/>
                </a:lnTo>
                <a:close/>
                <a:moveTo>
                  <a:pt x="259080" y="76200"/>
                </a:moveTo>
                <a:lnTo>
                  <a:pt x="274320" y="76200"/>
                </a:lnTo>
                <a:cubicBezTo>
                  <a:pt x="291151" y="76200"/>
                  <a:pt x="304800" y="89849"/>
                  <a:pt x="304800" y="106680"/>
                </a:cubicBezTo>
                <a:lnTo>
                  <a:pt x="304800" y="106680"/>
                </a:lnTo>
                <a:lnTo>
                  <a:pt x="304800" y="259080"/>
                </a:lnTo>
                <a:cubicBezTo>
                  <a:pt x="304800" y="275911"/>
                  <a:pt x="291151" y="289560"/>
                  <a:pt x="274320" y="289560"/>
                </a:cubicBezTo>
                <a:lnTo>
                  <a:pt x="274320" y="289560"/>
                </a:lnTo>
                <a:lnTo>
                  <a:pt x="259080" y="289560"/>
                </a:lnTo>
                <a:lnTo>
                  <a:pt x="259080" y="76200"/>
                </a:lnTo>
                <a:close/>
                <a:moveTo>
                  <a:pt x="45720" y="76200"/>
                </a:moveTo>
                <a:lnTo>
                  <a:pt x="45720" y="289560"/>
                </a:lnTo>
                <a:lnTo>
                  <a:pt x="30480" y="289560"/>
                </a:lnTo>
                <a:cubicBezTo>
                  <a:pt x="13649" y="289560"/>
                  <a:pt x="0" y="275911"/>
                  <a:pt x="0" y="259080"/>
                </a:cubicBezTo>
                <a:lnTo>
                  <a:pt x="0" y="259080"/>
                </a:lnTo>
                <a:lnTo>
                  <a:pt x="0" y="106680"/>
                </a:lnTo>
                <a:cubicBezTo>
                  <a:pt x="0" y="89916"/>
                  <a:pt x="13716" y="76200"/>
                  <a:pt x="30480" y="76200"/>
                </a:cubicBezTo>
                <a:lnTo>
                  <a:pt x="45720" y="76200"/>
                </a:lnTo>
                <a:close/>
                <a:moveTo>
                  <a:pt x="121920" y="60960"/>
                </a:moveTo>
                <a:lnTo>
                  <a:pt x="121920" y="76200"/>
                </a:lnTo>
                <a:lnTo>
                  <a:pt x="182880" y="76200"/>
                </a:lnTo>
                <a:lnTo>
                  <a:pt x="182880" y="60960"/>
                </a:lnTo>
                <a:lnTo>
                  <a:pt x="121920" y="60960"/>
                </a:lnTo>
                <a:close/>
              </a:path>
            </a:pathLst>
          </a:custGeom>
          <a:solidFill>
            <a:srgbClr val="FFFFFF">
              <a:alpha val="100000"/>
            </a:srgbClr>
          </a:solidFill>
        </p:spPr>
      </p:sp>
      <p:sp>
        <p:nvSpPr>
          <p:cNvPr id="12" name="TextBox 12"/>
          <p:cNvSpPr txBox="1"/>
          <p:nvPr/>
        </p:nvSpPr>
        <p:spPr>
          <a:xfrm>
            <a:off x="7546848" y="4256402"/>
            <a:ext cx="4521094" cy="555879"/>
          </a:xfrm>
          <a:prstGeom prst="rect">
            <a:avLst/>
          </a:prstGeom>
        </p:spPr>
        <p:txBody>
          <a:bodyPr vert="horz" wrap="square" lIns="114300" tIns="57150" rIns="114300" bIns="57150" rtlCol="0" anchor="t" anchorCtr="0">
            <a:spAutoFit/>
          </a:bodyPr>
          <a:lstStyle/>
          <a:p>
            <a:pPr algn="ctr">
              <a:lnSpc>
                <a:spcPct val="120000"/>
              </a:lnSpc>
            </a:pPr>
            <a:r>
              <a:rPr lang="en-US" sz="2325" b="1">
                <a:solidFill>
                  <a:schemeClr val="accent1">
                    <a:alpha val="100000"/>
                  </a:schemeClr>
                </a:solidFill>
                <a:latin typeface="微软雅黑" panose="020B0503020204020204" charset="-122"/>
                <a:ea typeface="微软雅黑" panose="020B0503020204020204" charset="-122"/>
                <a:cs typeface="微软雅黑" panose="020B0503020204020204" charset="-122"/>
              </a:rPr>
              <a:t>实现密码重置功能</a:t>
            </a:r>
          </a:p>
        </p:txBody>
      </p:sp>
      <p:sp>
        <p:nvSpPr>
          <p:cNvPr id="13" name="TextBox 13"/>
          <p:cNvSpPr txBox="1"/>
          <p:nvPr/>
        </p:nvSpPr>
        <p:spPr>
          <a:xfrm>
            <a:off x="8146638" y="4812281"/>
            <a:ext cx="3321514" cy="994791"/>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在重置密码时，需要用到手机验证码</a:t>
            </a:r>
          </a:p>
        </p:txBody>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会员注册登录</a:t>
              </a: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454963" y="1766626"/>
            <a:ext cx="4577476" cy="1438656"/>
          </a:xfrm>
          <a:prstGeom prst="rect">
            <a:avLst/>
          </a:prstGeom>
        </p:spPr>
        <p:txBody>
          <a:bodyPr vert="horz" wrap="square" lIns="123825" tIns="123825" rIns="57150" bIns="123825" rtlCol="0" anchor="t" anchorCtr="0">
            <a:spAutoFit/>
          </a:bodyPr>
          <a:lstStyle/>
          <a:p>
            <a:pPr>
              <a:lnSpc>
                <a:spcPct val="14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小商城系统模块的商品分类前端由文件litemalllitemall-wxpagescatalogcatalog.wxml实现，功能是为了方便用户快速找到自己需要的商品，将系统内的商品进行分类。</a:t>
            </a:r>
          </a:p>
        </p:txBody>
      </p:sp>
      <p:sp>
        <p:nvSpPr>
          <p:cNvPr id="3" name="TextBox 3"/>
          <p:cNvSpPr txBox="1"/>
          <p:nvPr/>
        </p:nvSpPr>
        <p:spPr>
          <a:xfrm>
            <a:off x="689593" y="4439331"/>
            <a:ext cx="4519030" cy="1438656"/>
          </a:xfrm>
          <a:prstGeom prst="rect">
            <a:avLst/>
          </a:prstGeom>
        </p:spPr>
        <p:txBody>
          <a:bodyPr vert="horz" wrap="square" lIns="123825" tIns="123825" rIns="57150" bIns="123825" rtlCol="0" anchor="t" anchorCtr="0">
            <a:spAutoFit/>
          </a:bodyPr>
          <a:lstStyle/>
          <a:p>
            <a:pPr>
              <a:lnSpc>
                <a:spcPct val="14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小商城系统模块的商品分类后端由文件litemalllitemall-wx-apisrcmainjavaorg linlinjavalitemallwxwebWxCatalogController.java实现</a:t>
            </a:r>
          </a:p>
        </p:txBody>
      </p:sp>
      <p:sp>
        <p:nvSpPr>
          <p:cNvPr id="4" name="AutoShape 4"/>
          <p:cNvSpPr/>
          <p:nvPr/>
        </p:nvSpPr>
        <p:spPr>
          <a:xfrm>
            <a:off x="617602" y="3306002"/>
            <a:ext cx="701468" cy="122998"/>
          </a:xfrm>
          <a:prstGeom prst="rect">
            <a:avLst/>
          </a:prstGeom>
          <a:solidFill>
            <a:schemeClr val="accent2">
              <a:lumMod val="60000"/>
              <a:lumOff val="40000"/>
              <a:alpha val="100000"/>
            </a:schemeClr>
          </a:solidFill>
        </p:spPr>
        <p:txBody>
          <a:bodyPr vert="horz" wrap="square" rtlCol="0" anchor="ctr" anchorCtr="0">
            <a:noAutofit/>
          </a:bodyPr>
          <a:lstStyle/>
          <a:p>
            <a:pPr algn="ctr">
              <a:spcBef>
                <a:spcPts val="450"/>
              </a:spcBef>
              <a:defRPr/>
            </a:pPr>
            <a:endParaRPr lang="en-US" sz="1100"/>
          </a:p>
        </p:txBody>
      </p:sp>
      <p:sp>
        <p:nvSpPr>
          <p:cNvPr id="5" name="AutoShape 5"/>
          <p:cNvSpPr/>
          <p:nvPr/>
        </p:nvSpPr>
        <p:spPr>
          <a:xfrm>
            <a:off x="564691" y="3306002"/>
            <a:ext cx="122998" cy="122998"/>
          </a:xfrm>
          <a:prstGeom prst="ellipse">
            <a:avLst/>
          </a:prstGeom>
          <a:solidFill>
            <a:schemeClr val="accent2">
              <a:lumMod val="60000"/>
              <a:lumOff val="40000"/>
              <a:alpha val="100000"/>
            </a:schemeClr>
          </a:solidFill>
        </p:spPr>
      </p:sp>
      <p:sp>
        <p:nvSpPr>
          <p:cNvPr id="6" name="AutoShape 6"/>
          <p:cNvSpPr/>
          <p:nvPr/>
        </p:nvSpPr>
        <p:spPr>
          <a:xfrm>
            <a:off x="1247443" y="3306002"/>
            <a:ext cx="122998" cy="122998"/>
          </a:xfrm>
          <a:prstGeom prst="ellipse">
            <a:avLst/>
          </a:prstGeom>
          <a:solidFill>
            <a:schemeClr val="accent2">
              <a:lumMod val="60000"/>
              <a:lumOff val="40000"/>
              <a:alpha val="100000"/>
            </a:schemeClr>
          </a:solidFill>
        </p:spPr>
      </p:sp>
      <p:cxnSp>
        <p:nvCxnSpPr>
          <p:cNvPr id="7" name="Connector 7"/>
          <p:cNvCxnSpPr/>
          <p:nvPr/>
        </p:nvCxnSpPr>
        <p:spPr>
          <a:xfrm>
            <a:off x="1319071" y="3368040"/>
            <a:ext cx="6434912" cy="0"/>
          </a:xfrm>
          <a:prstGeom prst="line">
            <a:avLst/>
          </a:prstGeom>
          <a:ln w="14288">
            <a:solidFill>
              <a:schemeClr val="accent2">
                <a:lumMod val="60000"/>
                <a:lumOff val="40000"/>
              </a:schemeClr>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8" name="AutoShape 8"/>
          <p:cNvSpPr/>
          <p:nvPr/>
        </p:nvSpPr>
        <p:spPr>
          <a:xfrm>
            <a:off x="884406" y="5955116"/>
            <a:ext cx="701468" cy="122998"/>
          </a:xfrm>
          <a:prstGeom prst="rect">
            <a:avLst/>
          </a:prstGeom>
          <a:solidFill>
            <a:schemeClr val="accent1">
              <a:alpha val="100000"/>
            </a:schemeClr>
          </a:solidFill>
        </p:spPr>
      </p:sp>
      <p:sp>
        <p:nvSpPr>
          <p:cNvPr id="9" name="AutoShape 9"/>
          <p:cNvSpPr/>
          <p:nvPr/>
        </p:nvSpPr>
        <p:spPr>
          <a:xfrm>
            <a:off x="831494" y="5955116"/>
            <a:ext cx="122998" cy="122998"/>
          </a:xfrm>
          <a:prstGeom prst="ellipse">
            <a:avLst/>
          </a:prstGeom>
          <a:solidFill>
            <a:schemeClr val="accent1">
              <a:alpha val="100000"/>
            </a:schemeClr>
          </a:solidFill>
        </p:spPr>
      </p:sp>
      <p:sp>
        <p:nvSpPr>
          <p:cNvPr id="10" name="AutoShape 10"/>
          <p:cNvSpPr/>
          <p:nvPr/>
        </p:nvSpPr>
        <p:spPr>
          <a:xfrm>
            <a:off x="1514246" y="5955116"/>
            <a:ext cx="122998" cy="122998"/>
          </a:xfrm>
          <a:prstGeom prst="ellipse">
            <a:avLst/>
          </a:prstGeom>
          <a:solidFill>
            <a:schemeClr val="accent1">
              <a:alpha val="100000"/>
            </a:schemeClr>
          </a:solidFill>
        </p:spPr>
      </p:sp>
      <p:cxnSp>
        <p:nvCxnSpPr>
          <p:cNvPr id="11" name="Connector 11"/>
          <p:cNvCxnSpPr/>
          <p:nvPr/>
        </p:nvCxnSpPr>
        <p:spPr>
          <a:xfrm>
            <a:off x="1585874" y="6029346"/>
            <a:ext cx="6153656"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pic>
        <p:nvPicPr>
          <p:cNvPr id="12" name="Picture 12"/>
          <p:cNvPicPr>
            <a:picLocks noChangeAspect="1"/>
          </p:cNvPicPr>
          <p:nvPr/>
        </p:nvPicPr>
        <p:blipFill>
          <a:blip r:embed="rId3">
            <a:alphaModFix amt="70000"/>
          </a:blip>
          <a:srcRect l="12500" r="12500"/>
          <a:stretch>
            <a:fillRect/>
          </a:stretch>
        </p:blipFill>
        <p:spPr>
          <a:xfrm>
            <a:off x="7803289" y="1299241"/>
            <a:ext cx="3679824" cy="4906431"/>
          </a:xfrm>
          <a:prstGeom prst="rect">
            <a:avLst/>
          </a:prstGeom>
        </p:spPr>
      </p:pic>
      <p:grpSp>
        <p:nvGrpSpPr>
          <p:cNvPr id="13" name="Group 13"/>
          <p:cNvGrpSpPr/>
          <p:nvPr/>
        </p:nvGrpSpPr>
        <p:grpSpPr>
          <a:xfrm>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商品分类</a:t>
              </a: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66575" y="1250443"/>
            <a:ext cx="10458850" cy="2287219"/>
          </a:xfrm>
          <a:prstGeom prst="roundRect">
            <a:avLst/>
          </a:prstGeom>
          <a:solidFill>
            <a:schemeClr val="accent1">
              <a:alpha val="100000"/>
            </a:schemeClr>
          </a:solidFill>
        </p:spPr>
      </p:sp>
      <p:sp>
        <p:nvSpPr>
          <p:cNvPr id="3" name="TextBox 3"/>
          <p:cNvSpPr txBox="1"/>
          <p:nvPr/>
        </p:nvSpPr>
        <p:spPr>
          <a:xfrm>
            <a:off x="1304547" y="1787738"/>
            <a:ext cx="9582906"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小商城系统模块的商品搜索前端由文件litemalllitemall-wxpagessearchsearch.wxml实现，功能是为了方便用户快速找到自己需要的商品，可以在搜索表单中输入关键字进行搜索。</a:t>
            </a:r>
          </a:p>
        </p:txBody>
      </p:sp>
      <p:sp>
        <p:nvSpPr>
          <p:cNvPr id="4" name="AutoShape 4"/>
          <p:cNvSpPr/>
          <p:nvPr/>
        </p:nvSpPr>
        <p:spPr>
          <a:xfrm>
            <a:off x="866575" y="3830586"/>
            <a:ext cx="10458850" cy="2286677"/>
          </a:xfrm>
          <a:prstGeom prst="roundRect">
            <a:avLst/>
          </a:prstGeom>
          <a:solidFill>
            <a:schemeClr val="accent1">
              <a:alpha val="15000"/>
            </a:schemeClr>
          </a:solidFill>
        </p:spPr>
      </p:sp>
      <p:sp>
        <p:nvSpPr>
          <p:cNvPr id="5" name="TextBox 5"/>
          <p:cNvSpPr txBox="1"/>
          <p:nvPr/>
        </p:nvSpPr>
        <p:spPr>
          <a:xfrm>
            <a:off x="1218874" y="4371944"/>
            <a:ext cx="958215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accent1">
                    <a:alpha val="100000"/>
                  </a:schemeClr>
                </a:solidFill>
                <a:latin typeface="微软雅黑" panose="020B0503020204020204" charset="-122"/>
                <a:ea typeface="微软雅黑" panose="020B0503020204020204" charset="-122"/>
                <a:cs typeface="微软雅黑" panose="020B0503020204020204" charset="-122"/>
              </a:rPr>
              <a:t>小商城系统模块的商品搜索后端由文件litemalllitemall-wx-apisrcmainjavaorg linlinjavalitemallwxwebWxSearchController.java实现</a:t>
            </a:r>
          </a:p>
        </p:txBody>
      </p:sp>
      <p:grpSp>
        <p:nvGrpSpPr>
          <p:cNvPr id="6" name="Group 6"/>
          <p:cNvGrpSpPr/>
          <p:nvPr/>
        </p:nvGrpSpPr>
        <p:grpSpPr>
          <a:xfrm>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商品搜索</a:t>
              </a: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1209188" y="1216578"/>
            <a:ext cx="0" cy="5645486"/>
          </a:xfrm>
          <a:prstGeom prst="line">
            <a:avLst/>
          </a:prstGeom>
          <a:ln w="19050">
            <a:solidFill>
              <a:schemeClr val="accent2"/>
            </a:solidFill>
            <a:prstDash val="solid"/>
            <a:headEnd type="oval"/>
            <a:tailEnd type="none"/>
          </a:ln>
        </p:spPr>
        <p:style>
          <a:lnRef idx="0">
            <a:schemeClr val="accent2"/>
          </a:lnRef>
          <a:fillRef idx="1">
            <a:schemeClr val="accent2"/>
          </a:fillRef>
          <a:effectRef idx="0">
            <a:schemeClr val="accent2"/>
          </a:effectRef>
          <a:fontRef idx="minor">
            <a:schemeClr val="lt1"/>
          </a:fontRef>
        </p:style>
      </p:cxnSp>
      <p:sp>
        <p:nvSpPr>
          <p:cNvPr id="3" name="AutoShape 3"/>
          <p:cNvSpPr/>
          <p:nvPr/>
        </p:nvSpPr>
        <p:spPr>
          <a:xfrm>
            <a:off x="873196" y="1466458"/>
            <a:ext cx="669478" cy="669478"/>
          </a:xfrm>
          <a:prstGeom prst="ellipse">
            <a:avLst/>
          </a:prstGeom>
          <a:solidFill>
            <a:schemeClr val="accent2">
              <a:alpha val="30000"/>
            </a:schemeClr>
          </a:solidFill>
        </p:spPr>
      </p:sp>
      <p:sp>
        <p:nvSpPr>
          <p:cNvPr id="4" name="AutoShape 4"/>
          <p:cNvSpPr/>
          <p:nvPr/>
        </p:nvSpPr>
        <p:spPr>
          <a:xfrm>
            <a:off x="988282" y="1581544"/>
            <a:ext cx="439305" cy="439305"/>
          </a:xfrm>
          <a:prstGeom prst="ellipse">
            <a:avLst/>
          </a:prstGeom>
          <a:solidFill>
            <a:schemeClr val="accent2">
              <a:alpha val="100000"/>
            </a:schemeClr>
          </a:solidFill>
        </p:spPr>
      </p:sp>
      <p:sp>
        <p:nvSpPr>
          <p:cNvPr id="5" name="AutoShape 5"/>
          <p:cNvSpPr/>
          <p:nvPr/>
        </p:nvSpPr>
        <p:spPr>
          <a:xfrm>
            <a:off x="2152036" y="1443018"/>
            <a:ext cx="9189734" cy="1219200"/>
          </a:xfrm>
          <a:prstGeom prst="roundRect">
            <a:avLst/>
          </a:prstGeom>
          <a:solidFill>
            <a:schemeClr val="accent1">
              <a:alpha val="100000"/>
            </a:schemeClr>
          </a:solidFill>
        </p:spPr>
      </p:sp>
      <p:sp>
        <p:nvSpPr>
          <p:cNvPr id="6" name="AutoShape 6"/>
          <p:cNvSpPr/>
          <p:nvPr/>
        </p:nvSpPr>
        <p:spPr>
          <a:xfrm rot="-5400000">
            <a:off x="1919801" y="1608012"/>
            <a:ext cx="276816" cy="314563"/>
          </a:xfrm>
          <a:prstGeom prst="triangle">
            <a:avLst/>
          </a:prstGeom>
          <a:solidFill>
            <a:schemeClr val="accent1">
              <a:alpha val="100000"/>
            </a:schemeClr>
          </a:solidFill>
        </p:spPr>
      </p:sp>
      <p:sp>
        <p:nvSpPr>
          <p:cNvPr id="7" name="AutoShape 7"/>
          <p:cNvSpPr/>
          <p:nvPr/>
        </p:nvSpPr>
        <p:spPr>
          <a:xfrm>
            <a:off x="2152036" y="3201439"/>
            <a:ext cx="9189734" cy="1219200"/>
          </a:xfrm>
          <a:prstGeom prst="roundRect">
            <a:avLst/>
          </a:prstGeom>
          <a:solidFill>
            <a:schemeClr val="accent1">
              <a:alpha val="100000"/>
            </a:schemeClr>
          </a:solidFill>
        </p:spPr>
      </p:sp>
      <p:sp>
        <p:nvSpPr>
          <p:cNvPr id="8" name="AutoShape 8"/>
          <p:cNvSpPr/>
          <p:nvPr/>
        </p:nvSpPr>
        <p:spPr>
          <a:xfrm rot="-5400000">
            <a:off x="1919801" y="3366432"/>
            <a:ext cx="276816" cy="314563"/>
          </a:xfrm>
          <a:prstGeom prst="triangle">
            <a:avLst/>
          </a:prstGeom>
          <a:solidFill>
            <a:schemeClr val="accent1">
              <a:alpha val="100000"/>
            </a:schemeClr>
          </a:solidFill>
        </p:spPr>
      </p:sp>
      <p:sp>
        <p:nvSpPr>
          <p:cNvPr id="9" name="AutoShape 9"/>
          <p:cNvSpPr/>
          <p:nvPr/>
        </p:nvSpPr>
        <p:spPr>
          <a:xfrm>
            <a:off x="2152036" y="4959859"/>
            <a:ext cx="9189734" cy="1219200"/>
          </a:xfrm>
          <a:prstGeom prst="roundRect">
            <a:avLst/>
          </a:prstGeom>
          <a:solidFill>
            <a:schemeClr val="accent1">
              <a:alpha val="100000"/>
            </a:schemeClr>
          </a:solidFill>
        </p:spPr>
      </p:sp>
      <p:sp>
        <p:nvSpPr>
          <p:cNvPr id="10" name="AutoShape 10"/>
          <p:cNvSpPr/>
          <p:nvPr/>
        </p:nvSpPr>
        <p:spPr>
          <a:xfrm rot="-5400000">
            <a:off x="1919801" y="5124852"/>
            <a:ext cx="276816" cy="314563"/>
          </a:xfrm>
          <a:prstGeom prst="triangle">
            <a:avLst/>
          </a:prstGeom>
          <a:solidFill>
            <a:schemeClr val="accent1">
              <a:alpha val="100000"/>
            </a:schemeClr>
          </a:solidFill>
        </p:spPr>
      </p:sp>
      <p:sp>
        <p:nvSpPr>
          <p:cNvPr id="11" name="TextBox 11"/>
          <p:cNvSpPr txBox="1"/>
          <p:nvPr/>
        </p:nvSpPr>
        <p:spPr>
          <a:xfrm>
            <a:off x="2392658" y="1638090"/>
            <a:ext cx="8708491"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文件litemalllitemall-wxpagesgroupongrouponListgrouponList.wxml用于实现商品团购列表前端，功能是列表显示可参加的团购信息。</a:t>
            </a:r>
          </a:p>
        </p:txBody>
      </p:sp>
      <p:sp>
        <p:nvSpPr>
          <p:cNvPr id="12" name="AutoShape 12"/>
          <p:cNvSpPr/>
          <p:nvPr/>
        </p:nvSpPr>
        <p:spPr>
          <a:xfrm>
            <a:off x="873196" y="3201439"/>
            <a:ext cx="669478" cy="669478"/>
          </a:xfrm>
          <a:prstGeom prst="ellipse">
            <a:avLst/>
          </a:prstGeom>
          <a:solidFill>
            <a:schemeClr val="accent2">
              <a:alpha val="30000"/>
            </a:schemeClr>
          </a:solidFill>
        </p:spPr>
      </p:sp>
      <p:sp>
        <p:nvSpPr>
          <p:cNvPr id="13" name="AutoShape 13"/>
          <p:cNvSpPr/>
          <p:nvPr/>
        </p:nvSpPr>
        <p:spPr>
          <a:xfrm>
            <a:off x="988282" y="3316525"/>
            <a:ext cx="439305" cy="439305"/>
          </a:xfrm>
          <a:prstGeom prst="ellipse">
            <a:avLst/>
          </a:prstGeom>
          <a:solidFill>
            <a:schemeClr val="accent2">
              <a:alpha val="100000"/>
            </a:schemeClr>
          </a:solidFill>
        </p:spPr>
      </p:sp>
      <p:sp>
        <p:nvSpPr>
          <p:cNvPr id="14" name="AutoShape 14"/>
          <p:cNvSpPr/>
          <p:nvPr/>
        </p:nvSpPr>
        <p:spPr>
          <a:xfrm>
            <a:off x="873196" y="4959859"/>
            <a:ext cx="669478" cy="669478"/>
          </a:xfrm>
          <a:prstGeom prst="ellipse">
            <a:avLst/>
          </a:prstGeom>
          <a:solidFill>
            <a:schemeClr val="accent2">
              <a:alpha val="30000"/>
            </a:schemeClr>
          </a:solidFill>
        </p:spPr>
      </p:sp>
      <p:sp>
        <p:nvSpPr>
          <p:cNvPr id="15" name="AutoShape 15"/>
          <p:cNvSpPr/>
          <p:nvPr/>
        </p:nvSpPr>
        <p:spPr>
          <a:xfrm>
            <a:off x="988282" y="5074945"/>
            <a:ext cx="439305" cy="439305"/>
          </a:xfrm>
          <a:prstGeom prst="ellipse">
            <a:avLst/>
          </a:prstGeom>
          <a:solidFill>
            <a:schemeClr val="accent2">
              <a:alpha val="100000"/>
            </a:schemeClr>
          </a:solidFill>
        </p:spPr>
      </p:sp>
      <p:sp>
        <p:nvSpPr>
          <p:cNvPr id="16" name="TextBox 16"/>
          <p:cNvSpPr txBox="1"/>
          <p:nvPr/>
        </p:nvSpPr>
        <p:spPr>
          <a:xfrm>
            <a:off x="2322285" y="5154931"/>
            <a:ext cx="8849237"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文件litemalllitemall-wxpagesgrouponmyGrouponmyGroupon.wxml用于实现我的团购信息前端，功能是显示当前用户的团购信息。</a:t>
            </a:r>
          </a:p>
        </p:txBody>
      </p:sp>
      <p:sp>
        <p:nvSpPr>
          <p:cNvPr id="17" name="TextBox 17"/>
          <p:cNvSpPr txBox="1"/>
          <p:nvPr/>
        </p:nvSpPr>
        <p:spPr>
          <a:xfrm>
            <a:off x="2332022" y="3396511"/>
            <a:ext cx="8829763"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文件litemalllitemall-wxpagesgroupongrouponListgrouponDetail.wxm用于实现商品团购详情列表前端，功能是显示某团购的详细信息。</a:t>
            </a:r>
          </a:p>
        </p:txBody>
      </p:sp>
      <p:grpSp>
        <p:nvGrpSpPr>
          <p:cNvPr id="18" name="Group 18"/>
          <p:cNvGrpSpPr/>
          <p:nvPr/>
        </p:nvGrpSpPr>
        <p:grpSpPr>
          <a:xfrm>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商品团购</a:t>
              </a: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2377205" y="4863179"/>
            <a:ext cx="8993373" cy="1238250"/>
            <a:chOff x="2377205" y="4863179"/>
            <a:chExt cx="8993373" cy="1238250"/>
          </a:xfrm>
        </p:grpSpPr>
        <p:sp>
          <p:nvSpPr>
            <p:cNvPr id="3" name="Freeform 3"/>
            <p:cNvSpPr/>
            <p:nvPr/>
          </p:nvSpPr>
          <p:spPr>
            <a:xfrm rot="10800000">
              <a:off x="9159730" y="4863179"/>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20000"/>
                <a:lumOff val="80000"/>
                <a:alpha val="100000"/>
              </a:schemeClr>
            </a:solidFill>
          </p:spPr>
        </p:sp>
        <p:sp>
          <p:nvSpPr>
            <p:cNvPr id="4" name="AutoShape 4"/>
            <p:cNvSpPr/>
            <p:nvPr/>
          </p:nvSpPr>
          <p:spPr>
            <a:xfrm>
              <a:off x="2377205" y="4863179"/>
              <a:ext cx="8305833" cy="1238250"/>
            </a:xfrm>
            <a:prstGeom prst="rect">
              <a:avLst/>
            </a:prstGeom>
            <a:solidFill>
              <a:schemeClr val="accent1">
                <a:lumMod val="20000"/>
                <a:lumOff val="80000"/>
                <a:alpha val="100000"/>
              </a:schemeClr>
            </a:solidFill>
          </p:spPr>
        </p:sp>
      </p:grpSp>
      <p:sp>
        <p:nvSpPr>
          <p:cNvPr id="5" name="Freeform 5"/>
          <p:cNvSpPr/>
          <p:nvPr/>
        </p:nvSpPr>
        <p:spPr>
          <a:xfrm rot="10800000">
            <a:off x="1070238" y="3116485"/>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20000"/>
              <a:lumOff val="80000"/>
              <a:alpha val="100000"/>
            </a:schemeClr>
          </a:solidFill>
        </p:spPr>
      </p:sp>
      <p:sp>
        <p:nvSpPr>
          <p:cNvPr id="6" name="AutoShape 6"/>
          <p:cNvSpPr/>
          <p:nvPr/>
        </p:nvSpPr>
        <p:spPr>
          <a:xfrm>
            <a:off x="1959322" y="3116485"/>
            <a:ext cx="8305833" cy="1238250"/>
          </a:xfrm>
          <a:prstGeom prst="rect">
            <a:avLst/>
          </a:prstGeom>
          <a:solidFill>
            <a:schemeClr val="accent1">
              <a:lumMod val="20000"/>
              <a:lumOff val="80000"/>
              <a:alpha val="100000"/>
            </a:schemeClr>
          </a:solidFill>
        </p:spPr>
      </p:sp>
      <p:grpSp>
        <p:nvGrpSpPr>
          <p:cNvPr id="7" name="Group 7"/>
          <p:cNvGrpSpPr/>
          <p:nvPr/>
        </p:nvGrpSpPr>
        <p:grpSpPr>
          <a:xfrm>
            <a:off x="2377205" y="1384839"/>
            <a:ext cx="8993373" cy="1238250"/>
            <a:chOff x="2377205" y="1384839"/>
            <a:chExt cx="8993373" cy="1238250"/>
          </a:xfrm>
        </p:grpSpPr>
        <p:sp>
          <p:nvSpPr>
            <p:cNvPr id="8" name="Freeform 8"/>
            <p:cNvSpPr/>
            <p:nvPr/>
          </p:nvSpPr>
          <p:spPr>
            <a:xfrm rot="10800000">
              <a:off x="9159730" y="1384839"/>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lumMod val="20000"/>
                <a:lumOff val="80000"/>
                <a:alpha val="100000"/>
              </a:schemeClr>
            </a:solidFill>
          </p:spPr>
        </p:sp>
        <p:sp>
          <p:nvSpPr>
            <p:cNvPr id="9" name="AutoShape 9"/>
            <p:cNvSpPr/>
            <p:nvPr/>
          </p:nvSpPr>
          <p:spPr>
            <a:xfrm>
              <a:off x="2377205" y="1384839"/>
              <a:ext cx="8305833" cy="1238250"/>
            </a:xfrm>
            <a:prstGeom prst="rect">
              <a:avLst/>
            </a:prstGeom>
            <a:solidFill>
              <a:schemeClr val="accent1">
                <a:lumMod val="20000"/>
                <a:lumOff val="80000"/>
                <a:alpha val="100000"/>
              </a:schemeClr>
            </a:solidFill>
          </p:spPr>
        </p:sp>
      </p:grpSp>
      <p:sp>
        <p:nvSpPr>
          <p:cNvPr id="10" name="Freeform 10"/>
          <p:cNvSpPr/>
          <p:nvPr/>
        </p:nvSpPr>
        <p:spPr>
          <a:xfrm rot="10800000">
            <a:off x="1103852" y="1384839"/>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alpha val="100000"/>
            </a:schemeClr>
          </a:solidFill>
        </p:spPr>
      </p:sp>
      <p:sp>
        <p:nvSpPr>
          <p:cNvPr id="11" name="Freeform 11"/>
          <p:cNvSpPr/>
          <p:nvPr/>
        </p:nvSpPr>
        <p:spPr>
          <a:xfrm>
            <a:off x="1935480" y="1735788"/>
            <a:ext cx="719895" cy="555403"/>
          </a:xfrm>
          <a:custGeom>
            <a:avLst/>
            <a:gdLst/>
            <a:ahLst/>
            <a:cxnLst/>
            <a:rect l="l" t="t" r="r" b="b"/>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rgbClr val="FFFFFF">
              <a:alpha val="100000"/>
            </a:srgbClr>
          </a:solidFill>
        </p:spPr>
      </p:sp>
      <p:sp>
        <p:nvSpPr>
          <p:cNvPr id="12" name="Freeform 12"/>
          <p:cNvSpPr/>
          <p:nvPr/>
        </p:nvSpPr>
        <p:spPr>
          <a:xfrm rot="10800000">
            <a:off x="1103852" y="4863179"/>
            <a:ext cx="2210848" cy="1222613"/>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alpha val="100000"/>
            </a:schemeClr>
          </a:solidFill>
        </p:spPr>
      </p:sp>
      <p:sp>
        <p:nvSpPr>
          <p:cNvPr id="13" name="Freeform 13"/>
          <p:cNvSpPr/>
          <p:nvPr/>
        </p:nvSpPr>
        <p:spPr>
          <a:xfrm rot="10800000">
            <a:off x="9159730" y="3116485"/>
            <a:ext cx="2210848" cy="1238250"/>
          </a:xfrm>
          <a:custGeom>
            <a:avLst/>
            <a:gdLst/>
            <a:ahLst/>
            <a:cxnLst/>
            <a:rect l="l" t="t" r="r" b="b"/>
            <a:pathLst>
              <a:path w="7875" h="3594">
                <a:moveTo>
                  <a:pt x="5874" y="1811"/>
                </a:moveTo>
                <a:lnTo>
                  <a:pt x="7874" y="0"/>
                </a:lnTo>
                <a:lnTo>
                  <a:pt x="1969" y="0"/>
                </a:lnTo>
                <a:lnTo>
                  <a:pt x="0" y="1811"/>
                </a:lnTo>
                <a:lnTo>
                  <a:pt x="1969" y="3593"/>
                </a:lnTo>
                <a:lnTo>
                  <a:pt x="7874" y="3593"/>
                </a:lnTo>
                <a:lnTo>
                  <a:pt x="5874" y="1811"/>
                </a:lnTo>
              </a:path>
            </a:pathLst>
          </a:custGeom>
          <a:solidFill>
            <a:schemeClr val="accent1">
              <a:alpha val="100000"/>
            </a:schemeClr>
          </a:solidFill>
        </p:spPr>
      </p:sp>
      <p:grpSp>
        <p:nvGrpSpPr>
          <p:cNvPr id="14" name="Group 14"/>
          <p:cNvGrpSpPr/>
          <p:nvPr/>
        </p:nvGrpSpPr>
        <p:grpSpPr>
          <a:xfrm>
            <a:off x="9936399" y="3300698"/>
            <a:ext cx="685705" cy="695706"/>
            <a:chOff x="9936399" y="3300698"/>
            <a:chExt cx="685705" cy="695706"/>
          </a:xfrm>
        </p:grpSpPr>
        <p:sp>
          <p:nvSpPr>
            <p:cNvPr id="15" name="Freeform 15"/>
            <p:cNvSpPr/>
            <p:nvPr/>
          </p:nvSpPr>
          <p:spPr>
            <a:xfrm>
              <a:off x="9973356" y="3747897"/>
              <a:ext cx="87725" cy="163068"/>
            </a:xfrm>
            <a:custGeom>
              <a:avLst/>
              <a:gdLst/>
              <a:ahLst/>
              <a:cxnLst/>
              <a:rect l="l" t="t"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solidFill>
              <a:srgbClr val="FFFFFF">
                <a:alpha val="100000"/>
              </a:srgbClr>
            </a:solidFill>
          </p:spPr>
        </p:sp>
        <p:sp>
          <p:nvSpPr>
            <p:cNvPr id="16" name="Freeform 16"/>
            <p:cNvSpPr/>
            <p:nvPr/>
          </p:nvSpPr>
          <p:spPr>
            <a:xfrm>
              <a:off x="10116326" y="3658076"/>
              <a:ext cx="87725" cy="252984"/>
            </a:xfrm>
            <a:custGeom>
              <a:avLst/>
              <a:gdLst/>
              <a:ahLst/>
              <a:cxnLst/>
              <a:rect l="l" t="t"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solidFill>
              <a:srgbClr val="FFFFFF">
                <a:alpha val="100000"/>
              </a:srgbClr>
            </a:solidFill>
          </p:spPr>
        </p:sp>
        <p:sp>
          <p:nvSpPr>
            <p:cNvPr id="17" name="Freeform 17"/>
            <p:cNvSpPr/>
            <p:nvPr/>
          </p:nvSpPr>
          <p:spPr>
            <a:xfrm>
              <a:off x="10259296" y="3658076"/>
              <a:ext cx="87725" cy="252984"/>
            </a:xfrm>
            <a:custGeom>
              <a:avLst/>
              <a:gdLst/>
              <a:ahLst/>
              <a:cxnLst/>
              <a:rect l="l" t="t"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solidFill>
              <a:srgbClr val="FFFFFF">
                <a:alpha val="100000"/>
              </a:srgbClr>
            </a:solidFill>
          </p:spPr>
        </p:sp>
        <p:sp>
          <p:nvSpPr>
            <p:cNvPr id="18" name="Freeform 18"/>
            <p:cNvSpPr/>
            <p:nvPr/>
          </p:nvSpPr>
          <p:spPr>
            <a:xfrm>
              <a:off x="10399028" y="3571494"/>
              <a:ext cx="94202" cy="342805"/>
            </a:xfrm>
            <a:custGeom>
              <a:avLst/>
              <a:gdLst/>
              <a:ahLst/>
              <a:cxnLst/>
              <a:rect l="l" t="t"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solidFill>
              <a:srgbClr val="FFFFFF">
                <a:alpha val="100000"/>
              </a:srgbClr>
            </a:solidFill>
          </p:spPr>
        </p:sp>
        <p:sp>
          <p:nvSpPr>
            <p:cNvPr id="19" name="Freeform 19"/>
            <p:cNvSpPr/>
            <p:nvPr/>
          </p:nvSpPr>
          <p:spPr>
            <a:xfrm>
              <a:off x="9950591" y="3418332"/>
              <a:ext cx="536162" cy="342805"/>
            </a:xfrm>
            <a:custGeom>
              <a:avLst/>
              <a:gdLst/>
              <a:ahLst/>
              <a:cxnLst/>
              <a:rect l="l" t="t"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solidFill>
              <a:srgbClr val="FFFFFF">
                <a:alpha val="100000"/>
              </a:srgbClr>
            </a:solidFill>
          </p:spPr>
        </p:sp>
        <p:sp>
          <p:nvSpPr>
            <p:cNvPr id="20" name="Freeform 20"/>
            <p:cNvSpPr/>
            <p:nvPr/>
          </p:nvSpPr>
          <p:spPr>
            <a:xfrm>
              <a:off x="9936399" y="3300698"/>
              <a:ext cx="685705" cy="695706"/>
            </a:xfrm>
            <a:custGeom>
              <a:avLst/>
              <a:gdLst/>
              <a:ahLst/>
              <a:cxnLst/>
              <a:rect l="l" t="t"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solidFill>
              <a:srgbClr val="FFFFFF">
                <a:alpha val="100000"/>
              </a:srgbClr>
            </a:solidFill>
          </p:spPr>
        </p:sp>
      </p:grpSp>
      <p:sp>
        <p:nvSpPr>
          <p:cNvPr id="21" name="Freeform 21"/>
          <p:cNvSpPr/>
          <p:nvPr/>
        </p:nvSpPr>
        <p:spPr>
          <a:xfrm>
            <a:off x="1975414" y="5167551"/>
            <a:ext cx="613870" cy="613870"/>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grpSp>
        <p:nvGrpSpPr>
          <p:cNvPr id="22" name="Group 22"/>
          <p:cNvGrpSpPr/>
          <p:nvPr/>
        </p:nvGrpSpPr>
        <p:grpSpPr>
          <a:xfrm>
            <a:off x="454963" y="93878"/>
            <a:ext cx="10641129" cy="914400"/>
            <a:chOff x="454963" y="93878"/>
            <a:chExt cx="10641129" cy="914400"/>
          </a:xfrm>
        </p:grpSpPr>
        <p:sp>
          <p:nvSpPr>
            <p:cNvPr id="23" name="AutoShape 23"/>
            <p:cNvSpPr/>
            <p:nvPr/>
          </p:nvSpPr>
          <p:spPr>
            <a:xfrm>
              <a:off x="454963" y="331168"/>
              <a:ext cx="84147" cy="84147"/>
            </a:xfrm>
            <a:prstGeom prst="ellipse">
              <a:avLst/>
            </a:prstGeom>
            <a:solidFill>
              <a:schemeClr val="accent1">
                <a:alpha val="100000"/>
              </a:schemeClr>
            </a:solidFill>
          </p:spPr>
        </p:sp>
        <p:sp>
          <p:nvSpPr>
            <p:cNvPr id="24" name="AutoShape 24"/>
            <p:cNvSpPr/>
            <p:nvPr/>
          </p:nvSpPr>
          <p:spPr>
            <a:xfrm>
              <a:off x="575049" y="337743"/>
              <a:ext cx="78137" cy="78137"/>
            </a:xfrm>
            <a:prstGeom prst="ellipse">
              <a:avLst/>
            </a:prstGeom>
            <a:solidFill>
              <a:schemeClr val="accent1">
                <a:alpha val="80000"/>
              </a:schemeClr>
            </a:solidFill>
          </p:spPr>
        </p:sp>
        <p:sp>
          <p:nvSpPr>
            <p:cNvPr id="25" name="AutoShape 25"/>
            <p:cNvSpPr/>
            <p:nvPr/>
          </p:nvSpPr>
          <p:spPr>
            <a:xfrm>
              <a:off x="689125" y="339460"/>
              <a:ext cx="74704" cy="74704"/>
            </a:xfrm>
            <a:prstGeom prst="ellipse">
              <a:avLst/>
            </a:prstGeom>
            <a:solidFill>
              <a:schemeClr val="accent1">
                <a:alpha val="60000"/>
              </a:schemeClr>
            </a:solidFill>
          </p:spPr>
        </p:sp>
        <p:sp>
          <p:nvSpPr>
            <p:cNvPr id="26" name="AutoShape 26"/>
            <p:cNvSpPr/>
            <p:nvPr/>
          </p:nvSpPr>
          <p:spPr>
            <a:xfrm>
              <a:off x="799768" y="348430"/>
              <a:ext cx="69238" cy="69238"/>
            </a:xfrm>
            <a:prstGeom prst="ellipse">
              <a:avLst/>
            </a:prstGeom>
            <a:solidFill>
              <a:schemeClr val="accent1">
                <a:alpha val="40000"/>
              </a:schemeClr>
            </a:solidFill>
          </p:spPr>
        </p:sp>
        <p:sp>
          <p:nvSpPr>
            <p:cNvPr id="27" name="AutoShape 27"/>
            <p:cNvSpPr/>
            <p:nvPr/>
          </p:nvSpPr>
          <p:spPr>
            <a:xfrm>
              <a:off x="904945" y="344297"/>
              <a:ext cx="65594" cy="65594"/>
            </a:xfrm>
            <a:prstGeom prst="ellipse">
              <a:avLst/>
            </a:prstGeom>
            <a:solidFill>
              <a:schemeClr val="accent1">
                <a:alpha val="20000"/>
              </a:schemeClr>
            </a:solidFill>
          </p:spPr>
        </p:sp>
        <p:sp>
          <p:nvSpPr>
            <p:cNvPr id="28" name="AutoShape 28"/>
            <p:cNvSpPr/>
            <p:nvPr/>
          </p:nvSpPr>
          <p:spPr>
            <a:xfrm>
              <a:off x="454963" y="448942"/>
              <a:ext cx="84147" cy="84147"/>
            </a:xfrm>
            <a:prstGeom prst="ellipse">
              <a:avLst/>
            </a:prstGeom>
            <a:solidFill>
              <a:schemeClr val="accent1">
                <a:alpha val="100000"/>
              </a:schemeClr>
            </a:solidFill>
          </p:spPr>
        </p:sp>
        <p:sp>
          <p:nvSpPr>
            <p:cNvPr id="29" name="AutoShape 29"/>
            <p:cNvSpPr/>
            <p:nvPr/>
          </p:nvSpPr>
          <p:spPr>
            <a:xfrm>
              <a:off x="575049" y="455517"/>
              <a:ext cx="78137" cy="78137"/>
            </a:xfrm>
            <a:prstGeom prst="ellipse">
              <a:avLst/>
            </a:prstGeom>
            <a:solidFill>
              <a:schemeClr val="accent1">
                <a:alpha val="80000"/>
              </a:schemeClr>
            </a:solidFill>
          </p:spPr>
        </p:sp>
        <p:sp>
          <p:nvSpPr>
            <p:cNvPr id="30" name="AutoShape 30"/>
            <p:cNvSpPr/>
            <p:nvPr/>
          </p:nvSpPr>
          <p:spPr>
            <a:xfrm>
              <a:off x="689125" y="457233"/>
              <a:ext cx="74704" cy="74704"/>
            </a:xfrm>
            <a:prstGeom prst="ellipse">
              <a:avLst/>
            </a:prstGeom>
            <a:solidFill>
              <a:schemeClr val="accent1">
                <a:alpha val="60000"/>
              </a:schemeClr>
            </a:solidFill>
          </p:spPr>
        </p:sp>
        <p:sp>
          <p:nvSpPr>
            <p:cNvPr id="31" name="AutoShape 31"/>
            <p:cNvSpPr/>
            <p:nvPr/>
          </p:nvSpPr>
          <p:spPr>
            <a:xfrm>
              <a:off x="799768" y="466203"/>
              <a:ext cx="69238" cy="69238"/>
            </a:xfrm>
            <a:prstGeom prst="ellipse">
              <a:avLst/>
            </a:prstGeom>
            <a:solidFill>
              <a:schemeClr val="accent1">
                <a:alpha val="40000"/>
              </a:schemeClr>
            </a:solidFill>
          </p:spPr>
        </p:sp>
        <p:sp>
          <p:nvSpPr>
            <p:cNvPr id="32" name="AutoShape 32"/>
            <p:cNvSpPr/>
            <p:nvPr/>
          </p:nvSpPr>
          <p:spPr>
            <a:xfrm>
              <a:off x="904945" y="462070"/>
              <a:ext cx="65594" cy="65594"/>
            </a:xfrm>
            <a:prstGeom prst="ellipse">
              <a:avLst/>
            </a:prstGeom>
            <a:solidFill>
              <a:schemeClr val="accent1">
                <a:alpha val="20000"/>
              </a:schemeClr>
            </a:solidFill>
          </p:spPr>
        </p:sp>
        <p:sp>
          <p:nvSpPr>
            <p:cNvPr id="33" name="AutoShape 33"/>
            <p:cNvSpPr/>
            <p:nvPr/>
          </p:nvSpPr>
          <p:spPr>
            <a:xfrm>
              <a:off x="454963" y="566715"/>
              <a:ext cx="84147" cy="84147"/>
            </a:xfrm>
            <a:prstGeom prst="ellipse">
              <a:avLst/>
            </a:prstGeom>
            <a:solidFill>
              <a:schemeClr val="accent1">
                <a:alpha val="100000"/>
              </a:schemeClr>
            </a:solidFill>
          </p:spPr>
        </p:sp>
        <p:sp>
          <p:nvSpPr>
            <p:cNvPr id="34" name="AutoShape 34"/>
            <p:cNvSpPr/>
            <p:nvPr/>
          </p:nvSpPr>
          <p:spPr>
            <a:xfrm>
              <a:off x="575049" y="573291"/>
              <a:ext cx="78137" cy="78137"/>
            </a:xfrm>
            <a:prstGeom prst="ellipse">
              <a:avLst/>
            </a:prstGeom>
            <a:solidFill>
              <a:schemeClr val="accent1">
                <a:alpha val="80000"/>
              </a:schemeClr>
            </a:solidFill>
          </p:spPr>
        </p:sp>
        <p:sp>
          <p:nvSpPr>
            <p:cNvPr id="35" name="AutoShape 35"/>
            <p:cNvSpPr/>
            <p:nvPr/>
          </p:nvSpPr>
          <p:spPr>
            <a:xfrm>
              <a:off x="689125" y="575007"/>
              <a:ext cx="74704" cy="74704"/>
            </a:xfrm>
            <a:prstGeom prst="ellipse">
              <a:avLst/>
            </a:prstGeom>
            <a:solidFill>
              <a:schemeClr val="accent1">
                <a:alpha val="60000"/>
              </a:schemeClr>
            </a:solidFill>
          </p:spPr>
        </p:sp>
        <p:sp>
          <p:nvSpPr>
            <p:cNvPr id="36" name="AutoShape 36"/>
            <p:cNvSpPr/>
            <p:nvPr/>
          </p:nvSpPr>
          <p:spPr>
            <a:xfrm>
              <a:off x="799768" y="583977"/>
              <a:ext cx="69238" cy="69238"/>
            </a:xfrm>
            <a:prstGeom prst="ellipse">
              <a:avLst/>
            </a:prstGeom>
            <a:solidFill>
              <a:schemeClr val="accent1">
                <a:alpha val="40000"/>
              </a:schemeClr>
            </a:solidFill>
          </p:spPr>
        </p:sp>
        <p:sp>
          <p:nvSpPr>
            <p:cNvPr id="37" name="AutoShape 37"/>
            <p:cNvSpPr/>
            <p:nvPr/>
          </p:nvSpPr>
          <p:spPr>
            <a:xfrm>
              <a:off x="904945" y="579844"/>
              <a:ext cx="65594" cy="65594"/>
            </a:xfrm>
            <a:prstGeom prst="ellipse">
              <a:avLst/>
            </a:prstGeom>
            <a:solidFill>
              <a:schemeClr val="accent1">
                <a:alpha val="20000"/>
              </a:schemeClr>
            </a:solidFill>
          </p:spPr>
        </p:sp>
        <p:sp>
          <p:nvSpPr>
            <p:cNvPr id="38" name="AutoShape 38"/>
            <p:cNvSpPr/>
            <p:nvPr/>
          </p:nvSpPr>
          <p:spPr>
            <a:xfrm>
              <a:off x="454963" y="684489"/>
              <a:ext cx="84147" cy="84147"/>
            </a:xfrm>
            <a:prstGeom prst="ellipse">
              <a:avLst/>
            </a:prstGeom>
            <a:solidFill>
              <a:schemeClr val="accent1">
                <a:alpha val="100000"/>
              </a:schemeClr>
            </a:solidFill>
          </p:spPr>
        </p:sp>
        <p:sp>
          <p:nvSpPr>
            <p:cNvPr id="39" name="AutoShape 39"/>
            <p:cNvSpPr/>
            <p:nvPr/>
          </p:nvSpPr>
          <p:spPr>
            <a:xfrm>
              <a:off x="575049" y="691064"/>
              <a:ext cx="78137" cy="78137"/>
            </a:xfrm>
            <a:prstGeom prst="ellipse">
              <a:avLst/>
            </a:prstGeom>
            <a:solidFill>
              <a:schemeClr val="accent1">
                <a:alpha val="80000"/>
              </a:schemeClr>
            </a:solidFill>
          </p:spPr>
        </p:sp>
        <p:sp>
          <p:nvSpPr>
            <p:cNvPr id="40" name="AutoShape 40"/>
            <p:cNvSpPr/>
            <p:nvPr/>
          </p:nvSpPr>
          <p:spPr>
            <a:xfrm>
              <a:off x="689125" y="692781"/>
              <a:ext cx="74704" cy="74704"/>
            </a:xfrm>
            <a:prstGeom prst="ellipse">
              <a:avLst/>
            </a:prstGeom>
            <a:solidFill>
              <a:schemeClr val="accent1">
                <a:alpha val="60000"/>
              </a:schemeClr>
            </a:solidFill>
          </p:spPr>
        </p:sp>
        <p:sp>
          <p:nvSpPr>
            <p:cNvPr id="41" name="AutoShape 41"/>
            <p:cNvSpPr/>
            <p:nvPr/>
          </p:nvSpPr>
          <p:spPr>
            <a:xfrm>
              <a:off x="799768" y="701751"/>
              <a:ext cx="69238" cy="69238"/>
            </a:xfrm>
            <a:prstGeom prst="ellipse">
              <a:avLst/>
            </a:prstGeom>
            <a:solidFill>
              <a:schemeClr val="accent1">
                <a:alpha val="40000"/>
              </a:schemeClr>
            </a:solidFill>
          </p:spPr>
        </p:sp>
        <p:sp>
          <p:nvSpPr>
            <p:cNvPr id="42" name="AutoShape 42"/>
            <p:cNvSpPr/>
            <p:nvPr/>
          </p:nvSpPr>
          <p:spPr>
            <a:xfrm>
              <a:off x="904945" y="697618"/>
              <a:ext cx="65594" cy="65594"/>
            </a:xfrm>
            <a:prstGeom prst="ellipse">
              <a:avLst/>
            </a:prstGeom>
            <a:solidFill>
              <a:schemeClr val="accent1">
                <a:alpha val="20000"/>
              </a:schemeClr>
            </a:solidFill>
          </p:spPr>
        </p:sp>
        <p:sp>
          <p:nvSpPr>
            <p:cNvPr id="43" name="TextBox 4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商品团购</a:t>
              </a:r>
            </a:p>
          </p:txBody>
        </p:sp>
      </p:grpSp>
      <p:sp>
        <p:nvSpPr>
          <p:cNvPr id="44" name="TextBox 44"/>
          <p:cNvSpPr txBox="1"/>
          <p:nvPr/>
        </p:nvSpPr>
        <p:spPr>
          <a:xfrm>
            <a:off x="3456760" y="1414870"/>
            <a:ext cx="7382690" cy="1197239"/>
          </a:xfrm>
          <a:prstGeom prst="rect">
            <a:avLst/>
          </a:prstGeom>
        </p:spPr>
        <p:txBody>
          <a:bodyPr vert="horz" wrap="square" lIns="66008" tIns="33052" rIns="66008" bIns="33052" rtlCol="0" anchor="ctr" anchorCtr="1">
            <a:normAutofit/>
          </a:bodyPr>
          <a:lstStyle/>
          <a:p>
            <a:pPr algn="ctr">
              <a:lnSpc>
                <a:spcPct val="174000"/>
              </a:lnSpc>
            </a:pPr>
            <a:r>
              <a:rPr lang="en-US" sz="1500">
                <a:solidFill>
                  <a:srgbClr val="000000">
                    <a:alpha val="100000"/>
                  </a:srgbClr>
                </a:solidFill>
                <a:latin typeface="微软雅黑" panose="020B0503020204020204" charset="-122"/>
                <a:ea typeface="微软雅黑" panose="020B0503020204020204" charset="-122"/>
                <a:cs typeface="微软雅黑" panose="020B0503020204020204" charset="-122"/>
              </a:rPr>
              <a:t>小商城系统模块的团购功能后端由文件litemalllitemall-wx-apisrcmainjavaorg linlinjavalitemallwxwebWxGrouponController.java实现。</a:t>
            </a:r>
          </a:p>
        </p:txBody>
      </p:sp>
      <p:sp>
        <p:nvSpPr>
          <p:cNvPr id="45" name="TextBox 45"/>
          <p:cNvSpPr txBox="1"/>
          <p:nvPr/>
        </p:nvSpPr>
        <p:spPr>
          <a:xfrm>
            <a:off x="1777855" y="3129799"/>
            <a:ext cx="7382690" cy="1197239"/>
          </a:xfrm>
          <a:prstGeom prst="rect">
            <a:avLst/>
          </a:prstGeom>
        </p:spPr>
        <p:txBody>
          <a:bodyPr vert="horz" wrap="square" lIns="66008" tIns="33052" rIns="66008" bIns="33052" rtlCol="0" anchor="ctr" anchorCtr="1">
            <a:normAutofit/>
          </a:bodyPr>
          <a:lstStyle/>
          <a:p>
            <a:pPr algn="ctr">
              <a:lnSpc>
                <a:spcPct val="187000"/>
              </a:lnSpc>
            </a:pPr>
            <a:r>
              <a:rPr lang="en-US" sz="1500">
                <a:solidFill>
                  <a:srgbClr val="000000">
                    <a:alpha val="100000"/>
                  </a:srgbClr>
                </a:solidFill>
                <a:latin typeface="微软雅黑" panose="020B0503020204020204" charset="-122"/>
                <a:ea typeface="微软雅黑" panose="020B0503020204020204" charset="-122"/>
                <a:cs typeface="微软雅黑" panose="020B0503020204020204" charset="-122"/>
              </a:rPr>
              <a:t>用分页列表的形式显示团购信息，编写函数detail()，展示某团购的详细信息，编写函数join()，实现参加某次团购的功能。</a:t>
            </a:r>
          </a:p>
        </p:txBody>
      </p:sp>
      <p:sp>
        <p:nvSpPr>
          <p:cNvPr id="46" name="TextBox 46"/>
          <p:cNvSpPr txBox="1"/>
          <p:nvPr/>
        </p:nvSpPr>
        <p:spPr>
          <a:xfrm>
            <a:off x="3437710" y="4876970"/>
            <a:ext cx="7382690" cy="1197239"/>
          </a:xfrm>
          <a:prstGeom prst="rect">
            <a:avLst/>
          </a:prstGeom>
        </p:spPr>
        <p:txBody>
          <a:bodyPr vert="horz" wrap="square" lIns="66008" tIns="33052" rIns="66008" bIns="33052" rtlCol="0" anchor="ctr" anchorCtr="1">
            <a:normAutofit/>
          </a:bodyPr>
          <a:lstStyle/>
          <a:p>
            <a:pPr algn="ctr">
              <a:lnSpc>
                <a:spcPct val="187000"/>
              </a:lnSpc>
            </a:pPr>
            <a:r>
              <a:rPr lang="en-US" sz="1500">
                <a:solidFill>
                  <a:srgbClr val="000000">
                    <a:alpha val="100000"/>
                  </a:srgbClr>
                </a:solidFill>
                <a:latin typeface="微软雅黑" panose="020B0503020204020204" charset="-122"/>
                <a:ea typeface="微软雅黑" panose="020B0503020204020204" charset="-122"/>
                <a:cs typeface="微软雅黑" panose="020B0503020204020204" charset="-122"/>
              </a:rPr>
              <a:t>编写函数my()，展示当前用户参加团购的信息，编写函数query()，展示某商品所对应的团购。</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rot="-2700000" flipV="1">
            <a:off x="8223978" y="1744645"/>
            <a:ext cx="2833772" cy="7304932"/>
          </a:xfrm>
          <a:prstGeom prst="roundRect">
            <a:avLst>
              <a:gd name="adj" fmla="val 16667"/>
            </a:avLst>
          </a:prstGeom>
          <a:solidFill>
            <a:schemeClr val="accent1">
              <a:lumMod val="40000"/>
              <a:lumOff val="60000"/>
              <a:alpha val="100000"/>
            </a:schemeClr>
          </a:solidFill>
        </p:spPr>
      </p:sp>
      <p:sp>
        <p:nvSpPr>
          <p:cNvPr id="3" name="AutoShape 3"/>
          <p:cNvSpPr/>
          <p:nvPr/>
        </p:nvSpPr>
        <p:spPr>
          <a:xfrm rot="-2700000">
            <a:off x="10515259" y="-2241425"/>
            <a:ext cx="2982918" cy="4296683"/>
          </a:xfrm>
          <a:prstGeom prst="roundRect">
            <a:avLst>
              <a:gd name="adj" fmla="val 16667"/>
            </a:avLst>
          </a:prstGeom>
          <a:solidFill>
            <a:schemeClr val="accent1">
              <a:lumMod val="40000"/>
              <a:lumOff val="60000"/>
              <a:alpha val="100000"/>
            </a:schemeClr>
          </a:solidFill>
        </p:spPr>
      </p:sp>
      <p:sp>
        <p:nvSpPr>
          <p:cNvPr id="4" name="TextBox 4"/>
          <p:cNvSpPr txBox="1"/>
          <p:nvPr/>
        </p:nvSpPr>
        <p:spPr>
          <a:xfrm>
            <a:off x="580034" y="1812537"/>
            <a:ext cx="5095875" cy="97155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小商城系统模块的购物车前端由文件litemalllitemall-wxpagescartcart.wxml实现，功能是展示购物车中的商品信息。</a:t>
            </a:r>
          </a:p>
        </p:txBody>
      </p:sp>
      <p:sp>
        <p:nvSpPr>
          <p:cNvPr id="5" name="TextBox 5"/>
          <p:cNvSpPr txBox="1"/>
          <p:nvPr/>
        </p:nvSpPr>
        <p:spPr>
          <a:xfrm>
            <a:off x="580034" y="3100507"/>
            <a:ext cx="5095875" cy="97155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在购物车中，我们分别实现了添加商品和编辑商品功能。</a:t>
            </a:r>
          </a:p>
        </p:txBody>
      </p:sp>
      <p:sp>
        <p:nvSpPr>
          <p:cNvPr id="6" name="TextBox 6"/>
          <p:cNvSpPr txBox="1"/>
          <p:nvPr/>
        </p:nvSpPr>
        <p:spPr>
          <a:xfrm>
            <a:off x="615973" y="4402320"/>
            <a:ext cx="5095875" cy="971550"/>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小商城系统模块的购物车后端由文件litemalllitemall-wx-apisrcmainjavaorglinlinjavalitemallwxwebWxCartController.java实现。</a:t>
            </a:r>
          </a:p>
        </p:txBody>
      </p:sp>
      <p:sp>
        <p:nvSpPr>
          <p:cNvPr id="7" name="AutoShape 7"/>
          <p:cNvSpPr/>
          <p:nvPr/>
        </p:nvSpPr>
        <p:spPr>
          <a:xfrm>
            <a:off x="454963" y="1952597"/>
            <a:ext cx="138821" cy="138821"/>
          </a:xfrm>
          <a:prstGeom prst="ellipse">
            <a:avLst/>
          </a:prstGeom>
          <a:solidFill>
            <a:schemeClr val="accent1">
              <a:alpha val="100000"/>
            </a:schemeClr>
          </a:solidFill>
        </p:spPr>
      </p:sp>
      <p:sp>
        <p:nvSpPr>
          <p:cNvPr id="8" name="AutoShape 8"/>
          <p:cNvSpPr/>
          <p:nvPr/>
        </p:nvSpPr>
        <p:spPr>
          <a:xfrm>
            <a:off x="465958" y="3238557"/>
            <a:ext cx="138821" cy="138821"/>
          </a:xfrm>
          <a:prstGeom prst="ellipse">
            <a:avLst/>
          </a:prstGeom>
          <a:solidFill>
            <a:schemeClr val="accent1">
              <a:alpha val="100000"/>
            </a:schemeClr>
          </a:solidFill>
        </p:spPr>
      </p:sp>
      <p:sp>
        <p:nvSpPr>
          <p:cNvPr id="9" name="AutoShape 9"/>
          <p:cNvSpPr/>
          <p:nvPr/>
        </p:nvSpPr>
        <p:spPr>
          <a:xfrm>
            <a:off x="465958" y="4541391"/>
            <a:ext cx="138821" cy="138821"/>
          </a:xfrm>
          <a:prstGeom prst="ellipse">
            <a:avLst/>
          </a:prstGeom>
          <a:solidFill>
            <a:schemeClr val="accent1">
              <a:alpha val="100000"/>
            </a:schemeClr>
          </a:solidFill>
        </p:spPr>
      </p:sp>
      <p:pic>
        <p:nvPicPr>
          <p:cNvPr id="10" name="Picture 10"/>
          <p:cNvPicPr>
            <a:picLocks noChangeAspect="1"/>
          </p:cNvPicPr>
          <p:nvPr/>
        </p:nvPicPr>
        <p:blipFill>
          <a:blip r:embed="rId3"/>
          <a:srcRect t="1385" b="1385"/>
          <a:stretch>
            <a:fillRect/>
          </a:stretch>
        </p:blipFill>
        <p:spPr>
          <a:xfrm>
            <a:off x="6774259" y="1242134"/>
            <a:ext cx="5232459" cy="5087505"/>
          </a:xfrm>
          <a:prstGeom prst="diamond">
            <a:avLst/>
          </a:prstGeom>
        </p:spPr>
      </p:pic>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购物车</a:t>
              </a: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06</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本地测试</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708618" y="1676039"/>
            <a:ext cx="776002" cy="766477"/>
          </a:xfrm>
          <a:prstGeom prst="rect">
            <a:avLst/>
          </a:prstGeom>
        </p:spPr>
        <p:txBody>
          <a:bodyPr vert="horz" wrap="none" lIns="121920" tIns="60960" rIns="121920" bIns="60960" rtlCol="0" anchor="t" anchorCtr="0">
            <a:spAutoFit/>
          </a:bodyPr>
          <a:lstStyle/>
          <a:p>
            <a:pPr algn="ctr">
              <a:lnSpc>
                <a:spcPct val="100000"/>
              </a:lnSpc>
            </a:pPr>
            <a:r>
              <a:rPr lang="en-US" sz="2100">
                <a:solidFill>
                  <a:schemeClr val="lt1">
                    <a:alpha val="100000"/>
                  </a:schemeClr>
                </a:solidFill>
                <a:latin typeface="微软雅黑" panose="020B0503020204020204" charset="-122"/>
                <a:ea typeface="微软雅黑" panose="020B0503020204020204" charset="-122"/>
                <a:cs typeface="微软雅黑" panose="020B0503020204020204" charset="-122"/>
              </a:rPr>
              <a:t>输入</a:t>
            </a:r>
          </a:p>
          <a:p>
            <a:pPr algn="ctr">
              <a:lnSpc>
                <a:spcPct val="100000"/>
              </a:lnSpc>
            </a:pPr>
            <a:r>
              <a:rPr lang="en-US" sz="2100">
                <a:solidFill>
                  <a:schemeClr val="lt1">
                    <a:alpha val="100000"/>
                  </a:schemeClr>
                </a:solidFill>
                <a:latin typeface="微软雅黑" panose="020B0503020204020204" charset="-122"/>
                <a:ea typeface="微软雅黑" panose="020B0503020204020204" charset="-122"/>
                <a:cs typeface="微软雅黑" panose="020B0503020204020204" charset="-122"/>
              </a:rPr>
              <a:t>标题</a:t>
            </a:r>
          </a:p>
        </p:txBody>
      </p:sp>
      <p:grpSp>
        <p:nvGrpSpPr>
          <p:cNvPr id="3" name="Group 3"/>
          <p:cNvGrpSpPr/>
          <p:nvPr/>
        </p:nvGrpSpPr>
        <p:grpSpPr>
          <a:xfrm>
            <a:off x="5290916" y="2839646"/>
            <a:ext cx="1569720" cy="1569720"/>
            <a:chOff x="5290916" y="2839646"/>
            <a:chExt cx="1569720" cy="1569720"/>
          </a:xfrm>
        </p:grpSpPr>
        <p:sp>
          <p:nvSpPr>
            <p:cNvPr id="4" name="AutoShape 4"/>
            <p:cNvSpPr/>
            <p:nvPr/>
          </p:nvSpPr>
          <p:spPr>
            <a:xfrm>
              <a:off x="5290916" y="2839646"/>
              <a:ext cx="1569720" cy="1569720"/>
            </a:xfrm>
            <a:prstGeom prst="ellipse">
              <a:avLst/>
            </a:prstGeom>
            <a:solidFill>
              <a:schemeClr val="accent1">
                <a:lumMod val="75000"/>
                <a:alpha val="100000"/>
              </a:schemeClr>
            </a:solidFill>
          </p:spPr>
        </p:sp>
        <p:sp>
          <p:nvSpPr>
            <p:cNvPr id="5" name="Freeform 5"/>
            <p:cNvSpPr/>
            <p:nvPr/>
          </p:nvSpPr>
          <p:spPr>
            <a:xfrm>
              <a:off x="5687823" y="3272081"/>
              <a:ext cx="767048" cy="704183"/>
            </a:xfrm>
            <a:custGeom>
              <a:avLst/>
              <a:gdLst/>
              <a:ahLst/>
              <a:cxnLst/>
              <a:rect l="l" t="t"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FFFFFF">
                <a:alpha val="100000"/>
              </a:srgbClr>
            </a:solidFill>
          </p:spPr>
        </p:sp>
      </p:grpSp>
      <p:sp>
        <p:nvSpPr>
          <p:cNvPr id="6" name="AutoShape 6"/>
          <p:cNvSpPr/>
          <p:nvPr/>
        </p:nvSpPr>
        <p:spPr>
          <a:xfrm>
            <a:off x="6996028" y="2992432"/>
            <a:ext cx="2221230" cy="1264147"/>
          </a:xfrm>
          <a:prstGeom prst="round2DiagRect">
            <a:avLst/>
          </a:prstGeom>
          <a:solidFill>
            <a:schemeClr val="accent1">
              <a:alpha val="100000"/>
            </a:schemeClr>
          </a:solidFill>
        </p:spPr>
      </p:sp>
      <p:sp>
        <p:nvSpPr>
          <p:cNvPr id="7" name="AutoShape 7"/>
          <p:cNvSpPr/>
          <p:nvPr/>
        </p:nvSpPr>
        <p:spPr>
          <a:xfrm rot="5400000">
            <a:off x="5424910" y="1427204"/>
            <a:ext cx="1342181" cy="1264147"/>
          </a:xfrm>
          <a:prstGeom prst="round2DiagRect">
            <a:avLst/>
          </a:prstGeom>
          <a:solidFill>
            <a:schemeClr val="accent1">
              <a:alpha val="100000"/>
            </a:schemeClr>
          </a:solidFill>
        </p:spPr>
      </p:sp>
      <p:sp>
        <p:nvSpPr>
          <p:cNvPr id="8" name="TextBox 8"/>
          <p:cNvSpPr txBox="1"/>
          <p:nvPr/>
        </p:nvSpPr>
        <p:spPr>
          <a:xfrm>
            <a:off x="5471779" y="1765908"/>
            <a:ext cx="1249680"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9" name="AutoShape 9"/>
          <p:cNvSpPr/>
          <p:nvPr/>
        </p:nvSpPr>
        <p:spPr>
          <a:xfrm>
            <a:off x="2955487" y="2992432"/>
            <a:ext cx="2221230" cy="1264147"/>
          </a:xfrm>
          <a:prstGeom prst="round2DiagRect">
            <a:avLst/>
          </a:prstGeom>
          <a:solidFill>
            <a:schemeClr val="accent1">
              <a:alpha val="100000"/>
            </a:schemeClr>
          </a:solidFill>
        </p:spPr>
      </p:sp>
      <p:sp>
        <p:nvSpPr>
          <p:cNvPr id="10" name="TextBox 10"/>
          <p:cNvSpPr txBox="1"/>
          <p:nvPr/>
        </p:nvSpPr>
        <p:spPr>
          <a:xfrm>
            <a:off x="2955487" y="3331136"/>
            <a:ext cx="2221230"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11" name="AutoShape 11"/>
          <p:cNvSpPr/>
          <p:nvPr/>
        </p:nvSpPr>
        <p:spPr>
          <a:xfrm rot="5400000">
            <a:off x="5426875" y="4565772"/>
            <a:ext cx="1342181" cy="1264147"/>
          </a:xfrm>
          <a:prstGeom prst="round2DiagRect">
            <a:avLst/>
          </a:prstGeom>
          <a:solidFill>
            <a:schemeClr val="accent1">
              <a:alpha val="100000"/>
            </a:schemeClr>
          </a:solidFill>
        </p:spPr>
      </p:sp>
      <p:sp>
        <p:nvSpPr>
          <p:cNvPr id="12" name="TextBox 12"/>
          <p:cNvSpPr txBox="1"/>
          <p:nvPr/>
        </p:nvSpPr>
        <p:spPr>
          <a:xfrm>
            <a:off x="5471779" y="4904476"/>
            <a:ext cx="1249680"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rPr>
              <a:t>04</a:t>
            </a:r>
          </a:p>
        </p:txBody>
      </p:sp>
      <p:sp>
        <p:nvSpPr>
          <p:cNvPr id="13" name="TextBox 13"/>
          <p:cNvSpPr txBox="1"/>
          <p:nvPr/>
        </p:nvSpPr>
        <p:spPr>
          <a:xfrm>
            <a:off x="6996028" y="3331136"/>
            <a:ext cx="2221230"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创建数据库</a:t>
              </a:r>
            </a:p>
          </p:txBody>
        </p:sp>
      </p:grpSp>
      <p:sp>
        <p:nvSpPr>
          <p:cNvPr id="36" name="TextBox 36"/>
          <p:cNvSpPr txBox="1"/>
          <p:nvPr/>
        </p:nvSpPr>
        <p:spPr>
          <a:xfrm>
            <a:off x="522745" y="1445633"/>
            <a:ext cx="4653971" cy="1227289"/>
          </a:xfrm>
          <a:prstGeom prst="rect">
            <a:avLst/>
          </a:prstGeom>
        </p:spPr>
        <p:txBody>
          <a:bodyPr vert="horz" wrap="square" lIns="91440" tIns="45720" rIns="91440" bIns="45720" rtlCol="0" anchor="ctr" anchorCtr="1">
            <a:normAutofit/>
          </a:bodyPr>
          <a:lstStyle/>
          <a:p>
            <a:pPr algn="r">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本系统使用了MySQL数据库存储数据，数据库文件存放在litemall-dbsql文件夹中。</a:t>
            </a:r>
          </a:p>
        </p:txBody>
      </p:sp>
      <p:sp>
        <p:nvSpPr>
          <p:cNvPr id="37" name="TextBox 37"/>
          <p:cNvSpPr txBox="1"/>
          <p:nvPr/>
        </p:nvSpPr>
        <p:spPr>
          <a:xfrm>
            <a:off x="522745" y="4584201"/>
            <a:ext cx="4653971" cy="1227289"/>
          </a:xfrm>
          <a:prstGeom prst="rect">
            <a:avLst/>
          </a:prstGeom>
        </p:spPr>
        <p:txBody>
          <a:bodyPr vert="horz" wrap="square" lIns="91440" tIns="45720" rIns="91440" bIns="45720" rtlCol="0" anchor="ctr" anchorCtr="1">
            <a:normAutofit/>
          </a:bodyPr>
          <a:lstStyle/>
          <a:p>
            <a:pPr algn="r">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将litemall-dbsql”文件夹中的SQL数据文件导入到本地MySQL数据库后，在litemall-db模块的application-db.yml文件中配置连接参数和druid</a:t>
            </a:r>
          </a:p>
        </p:txBody>
      </p:sp>
      <p:sp>
        <p:nvSpPr>
          <p:cNvPr id="38" name="TextBox 38"/>
          <p:cNvSpPr txBox="1"/>
          <p:nvPr/>
        </p:nvSpPr>
        <p:spPr>
          <a:xfrm>
            <a:off x="6996028" y="4584201"/>
            <a:ext cx="4653971" cy="1227289"/>
          </a:xfrm>
          <a:prstGeom prst="rect">
            <a:avLst/>
          </a:prstGeom>
        </p:spPr>
        <p:txBody>
          <a:bodyPr vert="horz" wrap="square" lIns="91440" tIns="45720" rIns="91440" bIns="45720" rtlCol="0" anchor="ctr" anchorCtr="1">
            <a:normAutofit/>
          </a:bodyPr>
          <a:lstStyle/>
          <a:p>
            <a:pPr algn="l">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建议使用命令行、MySQL Workbench或AppServ进行导入，如果使用navicat导入可能失败。</a:t>
            </a:r>
          </a:p>
        </p:txBody>
      </p:sp>
      <p:sp>
        <p:nvSpPr>
          <p:cNvPr id="39" name="TextBox 39"/>
          <p:cNvSpPr txBox="1"/>
          <p:nvPr/>
        </p:nvSpPr>
        <p:spPr>
          <a:xfrm>
            <a:off x="6996028" y="1445633"/>
            <a:ext cx="4653971" cy="1227289"/>
          </a:xfrm>
          <a:prstGeom prst="rect">
            <a:avLst/>
          </a:prstGeom>
        </p:spPr>
        <p:txBody>
          <a:bodyPr vert="horz" wrap="square" lIns="91440" tIns="45720" rIns="91440" bIns="45720" rtlCol="0" anchor="ctr" anchorCtr="1">
            <a:normAutofit/>
          </a:bodyPr>
          <a:lstStyle/>
          <a:p>
            <a:pPr algn="l">
              <a:lnSpc>
                <a:spcPct val="150000"/>
              </a:lnSpc>
              <a:spcBef>
                <a:spcPts val="375"/>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文件litemall_schema.sql用于创建数据库和用户权限，文件litemall_table.sql用于创建表，文件litemall_data.sql用于创建测试数据。</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647422" y="1416260"/>
            <a:ext cx="10787368" cy="4757506"/>
          </a:xfrm>
          <a:custGeom>
            <a:avLst/>
            <a:gdLst/>
            <a:ahLst/>
            <a:cxnLst/>
            <a:rect l="l" t="t" r="r" b="b"/>
            <a:pathLst>
              <a:path w="8427632" h="3716802">
                <a:moveTo>
                  <a:pt x="0" y="0"/>
                </a:moveTo>
                <a:lnTo>
                  <a:pt x="7963031" y="0"/>
                </a:lnTo>
                <a:quadBezTo>
                  <a:pt x="8427632" y="0"/>
                  <a:pt x="8427632" y="464600"/>
                </a:quadBezTo>
                <a:lnTo>
                  <a:pt x="8427632" y="3716802"/>
                </a:lnTo>
                <a:lnTo>
                  <a:pt x="464600" y="3716802"/>
                </a:lnTo>
                <a:quadBezTo>
                  <a:pt x="0" y="3716802"/>
                  <a:pt x="0" y="3252201"/>
                </a:quadBezTo>
                <a:lnTo>
                  <a:pt x="0" y="0"/>
                </a:lnTo>
                <a:close/>
              </a:path>
            </a:pathLst>
          </a:custGeom>
          <a:solidFill>
            <a:schemeClr val="accent1">
              <a:alpha val="80000"/>
            </a:schemeClr>
          </a:solidFill>
        </p:spPr>
      </p:sp>
      <p:cxnSp>
        <p:nvCxnSpPr>
          <p:cNvPr id="3" name="Connector 3"/>
          <p:cNvCxnSpPr/>
          <p:nvPr/>
        </p:nvCxnSpPr>
        <p:spPr>
          <a:xfrm>
            <a:off x="6041106" y="1736764"/>
            <a:ext cx="0" cy="4116499"/>
          </a:xfrm>
          <a:prstGeom prst="line">
            <a:avLst/>
          </a:prstGeom>
          <a:ln w="9525">
            <a:solidFill>
              <a:schemeClr val="accent2">
                <a:lumMod val="20000"/>
                <a:lumOff val="80000"/>
              </a:schemeClr>
            </a:solidFill>
            <a:prstDash val="solid"/>
            <a:headEnd type="oval"/>
            <a:tailEnd type="oval"/>
          </a:ln>
        </p:spPr>
        <p:style>
          <a:lnRef idx="0">
            <a:schemeClr val="accent2"/>
          </a:lnRef>
          <a:fillRef idx="1">
            <a:schemeClr val="accent2"/>
          </a:fillRef>
          <a:effectRef idx="0">
            <a:schemeClr val="accent2"/>
          </a:effectRef>
          <a:fontRef idx="minor">
            <a:schemeClr val="lt1"/>
          </a:fontRef>
        </p:style>
      </p:cxnSp>
      <p:sp>
        <p:nvSpPr>
          <p:cNvPr id="4" name="TextBox 4"/>
          <p:cNvSpPr txBox="1"/>
          <p:nvPr/>
        </p:nvSpPr>
        <p:spPr>
          <a:xfrm>
            <a:off x="1289511" y="2237116"/>
            <a:ext cx="4218426" cy="28041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本项目的后台管理系统由litemall-admin-api模块和litemall-admin模块组成，在运行后台管理系统之前需要先使用IntelliJ IDEA运行后端模块litemall-all。</a:t>
            </a:r>
          </a:p>
        </p:txBody>
      </p:sp>
      <p:sp>
        <p:nvSpPr>
          <p:cNvPr id="5" name="TextBox 5"/>
          <p:cNvSpPr txBox="1"/>
          <p:nvPr/>
        </p:nvSpPr>
        <p:spPr>
          <a:xfrm>
            <a:off x="6572628" y="2237116"/>
            <a:ext cx="4218426" cy="28041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使用Vue运行前端模块litemall-admin。在浏览器地址栏中输入http://localhost:9527后即可运行后台模块。</a:t>
            </a:r>
          </a:p>
        </p:txBody>
      </p:sp>
      <p:grpSp>
        <p:nvGrpSpPr>
          <p:cNvPr id="6" name="Group 6"/>
          <p:cNvGrpSpPr/>
          <p:nvPr/>
        </p:nvGrpSpPr>
        <p:grpSpPr>
          <a:xfrm>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运行后台管理系统</a:t>
              </a: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9579498" y="4122330"/>
            <a:ext cx="600953" cy="600953"/>
          </a:xfrm>
          <a:prstGeom prst="ellipse">
            <a:avLst/>
          </a:prstGeom>
          <a:solidFill>
            <a:schemeClr val="accent1">
              <a:alpha val="100000"/>
            </a:schemeClr>
          </a:solidFill>
        </p:spPr>
      </p:sp>
      <p:sp>
        <p:nvSpPr>
          <p:cNvPr id="3" name="AutoShape 3"/>
          <p:cNvSpPr/>
          <p:nvPr/>
        </p:nvSpPr>
        <p:spPr>
          <a:xfrm>
            <a:off x="6072323" y="1774071"/>
            <a:ext cx="600953" cy="600953"/>
          </a:xfrm>
          <a:prstGeom prst="ellipse">
            <a:avLst/>
          </a:prstGeom>
          <a:solidFill>
            <a:schemeClr val="accent1">
              <a:alpha val="100000"/>
            </a:schemeClr>
          </a:solidFill>
        </p:spPr>
      </p:sp>
      <p:sp>
        <p:nvSpPr>
          <p:cNvPr id="4" name="TextBox 4"/>
          <p:cNvSpPr txBox="1"/>
          <p:nvPr/>
        </p:nvSpPr>
        <p:spPr>
          <a:xfrm>
            <a:off x="5004127" y="2472562"/>
            <a:ext cx="2762250" cy="1257300"/>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本项目的微信小商城子系统由litemall-wx-api、litemall-wx和renard-wx共3个模块组成。</a:t>
            </a:r>
          </a:p>
        </p:txBody>
      </p:sp>
      <p:sp>
        <p:nvSpPr>
          <p:cNvPr id="5" name="TextBox 5"/>
          <p:cNvSpPr txBox="1"/>
          <p:nvPr/>
        </p:nvSpPr>
        <p:spPr>
          <a:xfrm>
            <a:off x="5046100" y="4806368"/>
            <a:ext cx="2657475" cy="1257300"/>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litemall-wx-api是基于Spring Boot技术实现的后端模块，litemall-wx和renard-wx是使用微信小程序实现的前端模块。</a:t>
            </a:r>
          </a:p>
        </p:txBody>
      </p:sp>
      <p:sp>
        <p:nvSpPr>
          <p:cNvPr id="6" name="TextBox 6"/>
          <p:cNvSpPr txBox="1"/>
          <p:nvPr/>
        </p:nvSpPr>
        <p:spPr>
          <a:xfrm>
            <a:off x="8499110" y="4817651"/>
            <a:ext cx="2762250" cy="1257300"/>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在调试时，只需运行一个前端模块即可，下面以运行litemall-wx模块为例进行讲解。</a:t>
            </a:r>
          </a:p>
        </p:txBody>
      </p:sp>
      <p:sp>
        <p:nvSpPr>
          <p:cNvPr id="7" name="AutoShape 7"/>
          <p:cNvSpPr/>
          <p:nvPr/>
        </p:nvSpPr>
        <p:spPr>
          <a:xfrm>
            <a:off x="6072323" y="4122330"/>
            <a:ext cx="600953" cy="600953"/>
          </a:xfrm>
          <a:prstGeom prst="ellipse">
            <a:avLst/>
          </a:prstGeom>
          <a:solidFill>
            <a:schemeClr val="accent1">
              <a:alpha val="100000"/>
            </a:schemeClr>
          </a:solidFill>
        </p:spPr>
      </p:sp>
      <p:sp>
        <p:nvSpPr>
          <p:cNvPr id="8" name="Freeform 8"/>
          <p:cNvSpPr/>
          <p:nvPr/>
        </p:nvSpPr>
        <p:spPr>
          <a:xfrm>
            <a:off x="6244501" y="4282317"/>
            <a:ext cx="280981" cy="280981"/>
          </a:xfrm>
          <a:custGeom>
            <a:avLst/>
            <a:gdLst/>
            <a:ahLst/>
            <a:cxnLst/>
            <a:rect l="l" t="t" r="r" b="b"/>
            <a:pathLst>
              <a:path w="304800" h="304800">
                <a:moveTo>
                  <a:pt x="288693" y="85468"/>
                </a:moveTo>
                <a:lnTo>
                  <a:pt x="193700" y="180461"/>
                </a:lnTo>
                <a:lnTo>
                  <a:pt x="301971" y="180461"/>
                </a:lnTo>
                <a:cubicBezTo>
                  <a:pt x="303686" y="171298"/>
                  <a:pt x="304800" y="162001"/>
                  <a:pt x="304800" y="152400"/>
                </a:cubicBezTo>
                <a:cubicBezTo>
                  <a:pt x="304800" y="128273"/>
                  <a:pt x="298694" y="105747"/>
                  <a:pt x="288693" y="85468"/>
                </a:cubicBezTo>
                <a:close/>
                <a:moveTo>
                  <a:pt x="200549" y="145161"/>
                </a:moveTo>
                <a:lnTo>
                  <a:pt x="278682" y="67066"/>
                </a:lnTo>
                <a:cubicBezTo>
                  <a:pt x="260080" y="39643"/>
                  <a:pt x="232543" y="19241"/>
                  <a:pt x="200549" y="8525"/>
                </a:cubicBezTo>
                <a:lnTo>
                  <a:pt x="200549" y="145161"/>
                </a:lnTo>
                <a:close/>
                <a:moveTo>
                  <a:pt x="159525" y="200549"/>
                </a:moveTo>
                <a:lnTo>
                  <a:pt x="237677" y="278721"/>
                </a:lnTo>
                <a:cubicBezTo>
                  <a:pt x="265138" y="260156"/>
                  <a:pt x="285560" y="232581"/>
                  <a:pt x="296275" y="200549"/>
                </a:cubicBezTo>
                <a:lnTo>
                  <a:pt x="159525" y="200549"/>
                </a:lnTo>
                <a:close/>
                <a:moveTo>
                  <a:pt x="180432" y="111862"/>
                </a:moveTo>
                <a:lnTo>
                  <a:pt x="180432" y="2829"/>
                </a:lnTo>
                <a:cubicBezTo>
                  <a:pt x="171317" y="1133"/>
                  <a:pt x="162001" y="0"/>
                  <a:pt x="152400" y="0"/>
                </a:cubicBezTo>
                <a:cubicBezTo>
                  <a:pt x="128064" y="0"/>
                  <a:pt x="105366" y="6229"/>
                  <a:pt x="84963" y="16393"/>
                </a:cubicBezTo>
                <a:lnTo>
                  <a:pt x="180432" y="111862"/>
                </a:lnTo>
                <a:close/>
                <a:moveTo>
                  <a:pt x="124368" y="193853"/>
                </a:moveTo>
                <a:lnTo>
                  <a:pt x="124368" y="301981"/>
                </a:lnTo>
                <a:cubicBezTo>
                  <a:pt x="133483" y="303686"/>
                  <a:pt x="142799" y="304800"/>
                  <a:pt x="152400" y="304800"/>
                </a:cubicBezTo>
                <a:cubicBezTo>
                  <a:pt x="176508" y="304800"/>
                  <a:pt x="198987" y="298694"/>
                  <a:pt x="219266" y="288722"/>
                </a:cubicBezTo>
                <a:lnTo>
                  <a:pt x="124368" y="193853"/>
                </a:lnTo>
                <a:close/>
                <a:moveTo>
                  <a:pt x="104232" y="159763"/>
                </a:moveTo>
                <a:lnTo>
                  <a:pt x="26194" y="237792"/>
                </a:lnTo>
                <a:cubicBezTo>
                  <a:pt x="44758" y="265176"/>
                  <a:pt x="72276" y="285569"/>
                  <a:pt x="104232" y="296285"/>
                </a:cubicBezTo>
                <a:lnTo>
                  <a:pt x="104232" y="159763"/>
                </a:lnTo>
                <a:close/>
                <a:moveTo>
                  <a:pt x="2829" y="124368"/>
                </a:moveTo>
                <a:cubicBezTo>
                  <a:pt x="1133" y="133483"/>
                  <a:pt x="0" y="142799"/>
                  <a:pt x="0" y="152400"/>
                </a:cubicBezTo>
                <a:cubicBezTo>
                  <a:pt x="0" y="176584"/>
                  <a:pt x="6144" y="199130"/>
                  <a:pt x="16145" y="219408"/>
                </a:cubicBezTo>
                <a:lnTo>
                  <a:pt x="111195" y="124358"/>
                </a:lnTo>
                <a:lnTo>
                  <a:pt x="2829" y="124358"/>
                </a:lnTo>
                <a:close/>
                <a:moveTo>
                  <a:pt x="66637" y="26489"/>
                </a:moveTo>
                <a:cubicBezTo>
                  <a:pt x="39443" y="45053"/>
                  <a:pt x="19183" y="72428"/>
                  <a:pt x="8525" y="104232"/>
                </a:cubicBezTo>
                <a:lnTo>
                  <a:pt x="144389" y="104232"/>
                </a:lnTo>
                <a:lnTo>
                  <a:pt x="66637" y="26489"/>
                </a:lnTo>
                <a:close/>
              </a:path>
            </a:pathLst>
          </a:custGeom>
          <a:solidFill>
            <a:srgbClr val="FFFFFF">
              <a:alpha val="100000"/>
            </a:srgbClr>
          </a:solidFill>
        </p:spPr>
      </p:sp>
      <p:sp>
        <p:nvSpPr>
          <p:cNvPr id="9" name="Freeform 9"/>
          <p:cNvSpPr/>
          <p:nvPr/>
        </p:nvSpPr>
        <p:spPr>
          <a:xfrm>
            <a:off x="6249635" y="1942726"/>
            <a:ext cx="246922" cy="246922"/>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sp>
        <p:nvSpPr>
          <p:cNvPr id="10" name="Freeform 10"/>
          <p:cNvSpPr/>
          <p:nvPr/>
        </p:nvSpPr>
        <p:spPr>
          <a:xfrm>
            <a:off x="9758054" y="4300887"/>
            <a:ext cx="243840" cy="243840"/>
          </a:xfrm>
          <a:custGeom>
            <a:avLst/>
            <a:gdLst/>
            <a:ahLst/>
            <a:cxnLst/>
            <a:rect l="l" t="t" r="r" b="b"/>
            <a:pathLst>
              <a:path w="304800" h="304800">
                <a:moveTo>
                  <a:pt x="209550" y="0"/>
                </a:moveTo>
                <a:cubicBezTo>
                  <a:pt x="156943" y="0"/>
                  <a:pt x="114300" y="42643"/>
                  <a:pt x="114300" y="95250"/>
                </a:cubicBezTo>
                <a:cubicBezTo>
                  <a:pt x="114300" y="101213"/>
                  <a:pt x="114852" y="107042"/>
                  <a:pt x="115900" y="112700"/>
                </a:cubicBezTo>
                <a:lnTo>
                  <a:pt x="0" y="228600"/>
                </a:lnTo>
                <a:lnTo>
                  <a:pt x="0" y="285750"/>
                </a:lnTo>
                <a:cubicBezTo>
                  <a:pt x="0" y="296275"/>
                  <a:pt x="8525" y="304800"/>
                  <a:pt x="19050" y="304800"/>
                </a:cubicBezTo>
                <a:lnTo>
                  <a:pt x="38100" y="304800"/>
                </a:lnTo>
                <a:lnTo>
                  <a:pt x="38100" y="285750"/>
                </a:lnTo>
                <a:lnTo>
                  <a:pt x="76200" y="285750"/>
                </a:lnTo>
                <a:lnTo>
                  <a:pt x="76200" y="247650"/>
                </a:lnTo>
                <a:lnTo>
                  <a:pt x="114300" y="247650"/>
                </a:lnTo>
                <a:lnTo>
                  <a:pt x="114300" y="209550"/>
                </a:lnTo>
                <a:lnTo>
                  <a:pt x="152400" y="209550"/>
                </a:lnTo>
                <a:lnTo>
                  <a:pt x="177117" y="184833"/>
                </a:lnTo>
                <a:cubicBezTo>
                  <a:pt x="187242" y="188500"/>
                  <a:pt x="198158" y="190500"/>
                  <a:pt x="209550" y="190500"/>
                </a:cubicBezTo>
                <a:cubicBezTo>
                  <a:pt x="262157" y="190500"/>
                  <a:pt x="304800" y="147857"/>
                  <a:pt x="304800" y="95250"/>
                </a:cubicBezTo>
                <a:cubicBezTo>
                  <a:pt x="304800" y="42643"/>
                  <a:pt x="262157" y="0"/>
                  <a:pt x="209550" y="0"/>
                </a:cubicBezTo>
                <a:close/>
                <a:moveTo>
                  <a:pt x="238087" y="95288"/>
                </a:moveTo>
                <a:cubicBezTo>
                  <a:pt x="222304" y="95288"/>
                  <a:pt x="209512" y="82496"/>
                  <a:pt x="209512" y="66713"/>
                </a:cubicBezTo>
                <a:cubicBezTo>
                  <a:pt x="209512" y="50930"/>
                  <a:pt x="222304" y="38138"/>
                  <a:pt x="238087" y="38138"/>
                </a:cubicBezTo>
                <a:cubicBezTo>
                  <a:pt x="253870" y="38138"/>
                  <a:pt x="266662" y="50930"/>
                  <a:pt x="266662" y="66713"/>
                </a:cubicBezTo>
                <a:cubicBezTo>
                  <a:pt x="266662" y="82496"/>
                  <a:pt x="253870" y="95288"/>
                  <a:pt x="238087" y="95288"/>
                </a:cubicBezTo>
                <a:close/>
              </a:path>
            </a:pathLst>
          </a:custGeom>
          <a:solidFill>
            <a:srgbClr val="FFFFFF">
              <a:alpha val="100000"/>
            </a:srgbClr>
          </a:solidFill>
        </p:spPr>
      </p:sp>
      <p:pic>
        <p:nvPicPr>
          <p:cNvPr id="11" name="Picture 11"/>
          <p:cNvPicPr>
            <a:picLocks noChangeAspect="1"/>
          </p:cNvPicPr>
          <p:nvPr/>
        </p:nvPicPr>
        <p:blipFill>
          <a:blip r:embed="rId3"/>
          <a:srcRect l="16750" r="16750"/>
          <a:stretch>
            <a:fillRect/>
          </a:stretch>
        </p:blipFill>
        <p:spPr>
          <a:xfrm>
            <a:off x="8770541" y="1481576"/>
            <a:ext cx="2313273" cy="2313273"/>
          </a:xfrm>
          <a:prstGeom prst="roundRect">
            <a:avLst/>
          </a:prstGeom>
        </p:spPr>
      </p:pic>
      <p:pic>
        <p:nvPicPr>
          <p:cNvPr id="12" name="Picture 12"/>
          <p:cNvPicPr>
            <a:picLocks noChangeAspect="1"/>
          </p:cNvPicPr>
          <p:nvPr/>
        </p:nvPicPr>
        <p:blipFill>
          <a:blip r:embed="rId4"/>
          <a:srcRect l="19852" r="19852"/>
          <a:stretch>
            <a:fillRect/>
          </a:stretch>
        </p:blipFill>
        <p:spPr>
          <a:xfrm>
            <a:off x="454963" y="1481576"/>
            <a:ext cx="4240298" cy="4612191"/>
          </a:xfrm>
          <a:prstGeom prst="roundRect">
            <a:avLst/>
          </a:prstGeom>
        </p:spPr>
      </p:pic>
      <p:grpSp>
        <p:nvGrpSpPr>
          <p:cNvPr id="13" name="Group 13"/>
          <p:cNvGrpSpPr/>
          <p:nvPr/>
        </p:nvGrpSpPr>
        <p:grpSpPr>
          <a:xfrm>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运行微信小商城子系统</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01</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微商系统介绍</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39110" y="3232606"/>
            <a:ext cx="4714229" cy="994791"/>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运行微信小商城子系统的前端，登录腾讯微信小程序官方网站，下载并安装微信Web开发工具，然后打开微信Web开发工具。</a:t>
            </a:r>
          </a:p>
        </p:txBody>
      </p:sp>
      <p:sp>
        <p:nvSpPr>
          <p:cNvPr id="3" name="TextBox 3"/>
          <p:cNvSpPr txBox="1"/>
          <p:nvPr/>
        </p:nvSpPr>
        <p:spPr>
          <a:xfrm>
            <a:off x="539110" y="4962429"/>
            <a:ext cx="4714229" cy="971550"/>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单击中间的“+”按钮，在弹出的界面中将litemall-wx目录下的源码导入到微信Web开发工具。因为是本地测试，可以单击“测试号”链接。</a:t>
            </a:r>
          </a:p>
        </p:txBody>
      </p:sp>
      <p:pic>
        <p:nvPicPr>
          <p:cNvPr id="4" name="Picture 4"/>
          <p:cNvPicPr>
            <a:picLocks noChangeAspect="1"/>
          </p:cNvPicPr>
          <p:nvPr/>
        </p:nvPicPr>
        <p:blipFill>
          <a:blip r:embed="rId3"/>
          <a:srcRect/>
          <a:stretch>
            <a:fillRect/>
          </a:stretch>
        </p:blipFill>
        <p:spPr>
          <a:xfrm>
            <a:off x="6927891" y="1290438"/>
            <a:ext cx="4828525" cy="4828525"/>
          </a:xfrm>
          <a:prstGeom prst="ellipse">
            <a:avLst/>
          </a:prstGeom>
        </p:spPr>
      </p:pic>
      <p:grpSp>
        <p:nvGrpSpPr>
          <p:cNvPr id="5" name="Group 5"/>
          <p:cNvGrpSpPr/>
          <p:nvPr/>
        </p:nvGrpSpPr>
        <p:grpSpPr>
          <a:xfrm>
            <a:off x="5396305" y="4914086"/>
            <a:ext cx="1091477" cy="1091477"/>
            <a:chOff x="5396305" y="4914086"/>
            <a:chExt cx="1091477" cy="1091477"/>
          </a:xfrm>
        </p:grpSpPr>
        <p:sp>
          <p:nvSpPr>
            <p:cNvPr id="6" name="AutoShape 6"/>
            <p:cNvSpPr/>
            <p:nvPr/>
          </p:nvSpPr>
          <p:spPr>
            <a:xfrm>
              <a:off x="5396305" y="4914086"/>
              <a:ext cx="1091477" cy="1091477"/>
            </a:xfrm>
            <a:prstGeom prst="ellipse">
              <a:avLst/>
            </a:prstGeom>
            <a:solidFill>
              <a:schemeClr val="accent1">
                <a:alpha val="100000"/>
              </a:schemeClr>
            </a:solidFill>
          </p:spPr>
        </p:sp>
        <p:sp>
          <p:nvSpPr>
            <p:cNvPr id="7" name="Freeform 7"/>
            <p:cNvSpPr/>
            <p:nvPr/>
          </p:nvSpPr>
          <p:spPr>
            <a:xfrm>
              <a:off x="5539437" y="5154753"/>
              <a:ext cx="610142" cy="610142"/>
            </a:xfrm>
            <a:custGeom>
              <a:avLst/>
              <a:gdLst/>
              <a:ahLst/>
              <a:cxnLst/>
              <a:rect l="l" t="t" r="r" b="b"/>
              <a:pathLst>
                <a:path w="304800" h="304800">
                  <a:moveTo>
                    <a:pt x="310886" y="167269"/>
                  </a:moveTo>
                  <a:cubicBezTo>
                    <a:pt x="310886" y="167269"/>
                    <a:pt x="267148" y="122672"/>
                    <a:pt x="206873" y="122672"/>
                  </a:cubicBezTo>
                  <a:cubicBezTo>
                    <a:pt x="147980" y="122672"/>
                    <a:pt x="89764" y="167269"/>
                    <a:pt x="89764" y="167269"/>
                  </a:cubicBezTo>
                  <a:lnTo>
                    <a:pt x="57064" y="153619"/>
                  </a:lnTo>
                  <a:lnTo>
                    <a:pt x="57064" y="193662"/>
                  </a:lnTo>
                  <a:cubicBezTo>
                    <a:pt x="62217" y="195415"/>
                    <a:pt x="65989" y="200158"/>
                    <a:pt x="65989" y="205902"/>
                  </a:cubicBezTo>
                  <a:cubicBezTo>
                    <a:pt x="65989" y="211703"/>
                    <a:pt x="62141" y="216456"/>
                    <a:pt x="56912" y="218170"/>
                  </a:cubicBezTo>
                  <a:lnTo>
                    <a:pt x="66580" y="245135"/>
                  </a:lnTo>
                  <a:lnTo>
                    <a:pt x="38043" y="245135"/>
                  </a:lnTo>
                  <a:lnTo>
                    <a:pt x="47796" y="217942"/>
                  </a:lnTo>
                  <a:cubicBezTo>
                    <a:pt x="43110" y="215951"/>
                    <a:pt x="39834" y="211322"/>
                    <a:pt x="39834" y="205902"/>
                  </a:cubicBezTo>
                  <a:cubicBezTo>
                    <a:pt x="39834" y="200597"/>
                    <a:pt x="43015" y="196082"/>
                    <a:pt x="47558" y="194024"/>
                  </a:cubicBezTo>
                  <a:lnTo>
                    <a:pt x="47558" y="149647"/>
                  </a:lnTo>
                  <a:lnTo>
                    <a:pt x="0" y="129816"/>
                  </a:lnTo>
                  <a:lnTo>
                    <a:pt x="209255" y="35890"/>
                  </a:lnTo>
                  <a:lnTo>
                    <a:pt x="401241" y="130997"/>
                  </a:lnTo>
                  <a:lnTo>
                    <a:pt x="310886" y="167269"/>
                  </a:lnTo>
                  <a:close/>
                  <a:moveTo>
                    <a:pt x="204492" y="145266"/>
                  </a:moveTo>
                  <a:cubicBezTo>
                    <a:pt x="265128" y="145266"/>
                    <a:pt x="294846" y="177365"/>
                    <a:pt x="294846" y="177365"/>
                  </a:cubicBezTo>
                  <a:lnTo>
                    <a:pt x="294846" y="243945"/>
                  </a:lnTo>
                  <a:cubicBezTo>
                    <a:pt x="294846" y="243945"/>
                    <a:pt x="263938" y="268910"/>
                    <a:pt x="199739" y="268910"/>
                  </a:cubicBezTo>
                  <a:cubicBezTo>
                    <a:pt x="135541" y="268910"/>
                    <a:pt x="114138" y="243945"/>
                    <a:pt x="114138" y="243945"/>
                  </a:cubicBezTo>
                  <a:lnTo>
                    <a:pt x="114138" y="177365"/>
                  </a:lnTo>
                  <a:cubicBezTo>
                    <a:pt x="114138" y="177365"/>
                    <a:pt x="143856" y="145266"/>
                    <a:pt x="204492" y="145266"/>
                  </a:cubicBezTo>
                  <a:close/>
                  <a:moveTo>
                    <a:pt x="203302" y="254641"/>
                  </a:moveTo>
                  <a:cubicBezTo>
                    <a:pt x="245326" y="254641"/>
                    <a:pt x="279397" y="246116"/>
                    <a:pt x="279397" y="235620"/>
                  </a:cubicBezTo>
                  <a:cubicBezTo>
                    <a:pt x="279397" y="225123"/>
                    <a:pt x="245326" y="216599"/>
                    <a:pt x="203302" y="216599"/>
                  </a:cubicBezTo>
                  <a:cubicBezTo>
                    <a:pt x="161277" y="216599"/>
                    <a:pt x="127216" y="225123"/>
                    <a:pt x="127216" y="235620"/>
                  </a:cubicBezTo>
                  <a:cubicBezTo>
                    <a:pt x="127216" y="246116"/>
                    <a:pt x="161277" y="254641"/>
                    <a:pt x="203302" y="254641"/>
                  </a:cubicBezTo>
                  <a:close/>
                </a:path>
              </a:pathLst>
            </a:custGeom>
            <a:solidFill>
              <a:srgbClr val="FFFFFF">
                <a:alpha val="100000"/>
              </a:srgbClr>
            </a:solidFill>
          </p:spPr>
        </p:sp>
      </p:grpSp>
      <p:sp>
        <p:nvSpPr>
          <p:cNvPr id="8" name="AutoShape 8"/>
          <p:cNvSpPr/>
          <p:nvPr/>
        </p:nvSpPr>
        <p:spPr>
          <a:xfrm>
            <a:off x="5396305" y="3160304"/>
            <a:ext cx="1091477" cy="1091477"/>
          </a:xfrm>
          <a:prstGeom prst="ellipse">
            <a:avLst/>
          </a:prstGeom>
          <a:solidFill>
            <a:schemeClr val="accent1">
              <a:alpha val="100000"/>
            </a:schemeClr>
          </a:solidFill>
        </p:spPr>
      </p:sp>
      <p:sp>
        <p:nvSpPr>
          <p:cNvPr id="9" name="AutoShape 9"/>
          <p:cNvSpPr/>
          <p:nvPr/>
        </p:nvSpPr>
        <p:spPr>
          <a:xfrm>
            <a:off x="5396305" y="1478824"/>
            <a:ext cx="1091477" cy="1091477"/>
          </a:xfrm>
          <a:prstGeom prst="ellipse">
            <a:avLst/>
          </a:prstGeom>
          <a:solidFill>
            <a:schemeClr val="accent1">
              <a:alpha val="100000"/>
            </a:schemeClr>
          </a:solidFill>
        </p:spPr>
      </p:sp>
      <p:sp>
        <p:nvSpPr>
          <p:cNvPr id="10" name="Freeform 10"/>
          <p:cNvSpPr/>
          <p:nvPr/>
        </p:nvSpPr>
        <p:spPr>
          <a:xfrm>
            <a:off x="5628547" y="3392546"/>
            <a:ext cx="626995" cy="626995"/>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close/>
              </a:path>
            </a:pathLst>
          </a:custGeom>
          <a:solidFill>
            <a:srgbClr val="FFFFFF">
              <a:alpha val="100000"/>
            </a:srgbClr>
          </a:solidFill>
        </p:spPr>
      </p:sp>
      <p:sp>
        <p:nvSpPr>
          <p:cNvPr id="11" name="Freeform 11"/>
          <p:cNvSpPr/>
          <p:nvPr/>
        </p:nvSpPr>
        <p:spPr>
          <a:xfrm>
            <a:off x="5668096" y="1750615"/>
            <a:ext cx="547896" cy="547896"/>
          </a:xfrm>
          <a:custGeom>
            <a:avLst/>
            <a:gdLst/>
            <a:ahLst/>
            <a:cxnLst/>
            <a:rect l="l" t="t" r="r" b="b"/>
            <a:pathLst>
              <a:path w="304800" h="304800">
                <a:moveTo>
                  <a:pt x="152400" y="190500"/>
                </a:moveTo>
                <a:cubicBezTo>
                  <a:pt x="152400" y="169459"/>
                  <a:pt x="169459" y="152400"/>
                  <a:pt x="190500" y="152400"/>
                </a:cubicBezTo>
                <a:cubicBezTo>
                  <a:pt x="211541" y="152400"/>
                  <a:pt x="228600" y="169459"/>
                  <a:pt x="228600" y="190500"/>
                </a:cubicBezTo>
                <a:cubicBezTo>
                  <a:pt x="228600" y="211541"/>
                  <a:pt x="211541" y="228600"/>
                  <a:pt x="190500" y="228600"/>
                </a:cubicBezTo>
                <a:cubicBezTo>
                  <a:pt x="169459" y="228600"/>
                  <a:pt x="152400" y="211541"/>
                  <a:pt x="152400" y="190500"/>
                </a:cubicBezTo>
                <a:close/>
                <a:moveTo>
                  <a:pt x="266700" y="76200"/>
                </a:moveTo>
                <a:lnTo>
                  <a:pt x="235372" y="12925"/>
                </a:lnTo>
                <a:cubicBezTo>
                  <a:pt x="232801" y="5410"/>
                  <a:pt x="225695" y="0"/>
                  <a:pt x="217284" y="0"/>
                </a:cubicBezTo>
                <a:lnTo>
                  <a:pt x="164973" y="0"/>
                </a:lnTo>
                <a:cubicBezTo>
                  <a:pt x="156467" y="0"/>
                  <a:pt x="149295" y="5544"/>
                  <a:pt x="146837" y="13192"/>
                </a:cubicBezTo>
                <a:lnTo>
                  <a:pt x="114338" y="76200"/>
                </a:lnTo>
                <a:lnTo>
                  <a:pt x="38100" y="76200"/>
                </a:lnTo>
                <a:cubicBezTo>
                  <a:pt x="17059" y="76200"/>
                  <a:pt x="0" y="93259"/>
                  <a:pt x="0" y="114300"/>
                </a:cubicBezTo>
                <a:lnTo>
                  <a:pt x="0" y="304800"/>
                </a:lnTo>
                <a:lnTo>
                  <a:pt x="304800" y="304800"/>
                </a:lnTo>
                <a:lnTo>
                  <a:pt x="304800" y="114300"/>
                </a:lnTo>
                <a:cubicBezTo>
                  <a:pt x="304800" y="93259"/>
                  <a:pt x="287760" y="76200"/>
                  <a:pt x="266700" y="76200"/>
                </a:cubicBezTo>
                <a:close/>
                <a:moveTo>
                  <a:pt x="57150" y="152400"/>
                </a:moveTo>
                <a:cubicBezTo>
                  <a:pt x="46625" y="152400"/>
                  <a:pt x="38100" y="143875"/>
                  <a:pt x="38100" y="133350"/>
                </a:cubicBezTo>
                <a:cubicBezTo>
                  <a:pt x="38100" y="122825"/>
                  <a:pt x="46625" y="114300"/>
                  <a:pt x="57150" y="114300"/>
                </a:cubicBezTo>
                <a:cubicBezTo>
                  <a:pt x="67675" y="114300"/>
                  <a:pt x="76200" y="122825"/>
                  <a:pt x="76200" y="133350"/>
                </a:cubicBezTo>
                <a:cubicBezTo>
                  <a:pt x="76200" y="143875"/>
                  <a:pt x="67675" y="152400"/>
                  <a:pt x="57150" y="152400"/>
                </a:cubicBezTo>
                <a:close/>
                <a:moveTo>
                  <a:pt x="190500" y="266700"/>
                </a:moveTo>
                <a:cubicBezTo>
                  <a:pt x="148419" y="266700"/>
                  <a:pt x="114300" y="232581"/>
                  <a:pt x="114300" y="190500"/>
                </a:cubicBezTo>
                <a:cubicBezTo>
                  <a:pt x="114300" y="148419"/>
                  <a:pt x="148419" y="114300"/>
                  <a:pt x="190500" y="114300"/>
                </a:cubicBezTo>
                <a:cubicBezTo>
                  <a:pt x="232581" y="114300"/>
                  <a:pt x="266700" y="148419"/>
                  <a:pt x="266700" y="190500"/>
                </a:cubicBezTo>
                <a:cubicBezTo>
                  <a:pt x="266700" y="232581"/>
                  <a:pt x="232581" y="266700"/>
                  <a:pt x="190500" y="266700"/>
                </a:cubicBezTo>
                <a:close/>
              </a:path>
            </a:pathLst>
          </a:custGeom>
          <a:solidFill>
            <a:srgbClr val="FFFFFF">
              <a:alpha val="100000"/>
            </a:srgbClr>
          </a:solidFill>
        </p:spPr>
      </p:sp>
      <p:sp>
        <p:nvSpPr>
          <p:cNvPr id="12" name="TextBox 12"/>
          <p:cNvSpPr txBox="1"/>
          <p:nvPr/>
        </p:nvSpPr>
        <p:spPr>
          <a:xfrm>
            <a:off x="539110" y="1502783"/>
            <a:ext cx="4714229" cy="994791"/>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在IntelliJ IDEA中按照2.6.2节中的方法运行litemall-all模块，如果已经运行过，则无须重复这个步骤。</a:t>
            </a:r>
          </a:p>
        </p:txBody>
      </p:sp>
      <p:grpSp>
        <p:nvGrpSpPr>
          <p:cNvPr id="13" name="Group 13"/>
          <p:cNvGrpSpPr/>
          <p:nvPr/>
        </p:nvGrpSpPr>
        <p:grpSpPr>
          <a:xfrm>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运行微信小商城子系统</a:t>
              </a: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249697" y="3865013"/>
            <a:ext cx="2167467" cy="1826280"/>
          </a:xfrm>
          <a:prstGeom prst="triangle">
            <a:avLst/>
          </a:prstGeom>
          <a:solidFill>
            <a:schemeClr val="accent1">
              <a:alpha val="100000"/>
            </a:schemeClr>
          </a:solidFill>
        </p:spPr>
      </p:sp>
      <p:sp>
        <p:nvSpPr>
          <p:cNvPr id="3" name="AutoShape 3"/>
          <p:cNvSpPr/>
          <p:nvPr/>
        </p:nvSpPr>
        <p:spPr>
          <a:xfrm>
            <a:off x="3776918" y="3865013"/>
            <a:ext cx="2167467" cy="1826280"/>
          </a:xfrm>
          <a:prstGeom prst="triangle">
            <a:avLst/>
          </a:prstGeom>
          <a:solidFill>
            <a:schemeClr val="accent1">
              <a:alpha val="100000"/>
            </a:schemeClr>
          </a:solidFill>
        </p:spPr>
      </p:sp>
      <p:sp>
        <p:nvSpPr>
          <p:cNvPr id="4" name="AutoShape 4"/>
          <p:cNvSpPr/>
          <p:nvPr/>
        </p:nvSpPr>
        <p:spPr>
          <a:xfrm>
            <a:off x="5012267" y="1711093"/>
            <a:ext cx="2167467" cy="1826280"/>
          </a:xfrm>
          <a:prstGeom prst="triangle">
            <a:avLst/>
          </a:prstGeom>
          <a:solidFill>
            <a:schemeClr val="accent1">
              <a:alpha val="100000"/>
            </a:schemeClr>
          </a:solidFill>
        </p:spPr>
      </p:sp>
      <p:sp>
        <p:nvSpPr>
          <p:cNvPr id="5" name="Freeform 5"/>
          <p:cNvSpPr/>
          <p:nvPr/>
        </p:nvSpPr>
        <p:spPr>
          <a:xfrm>
            <a:off x="5743787" y="3022600"/>
            <a:ext cx="704427" cy="520192"/>
          </a:xfrm>
          <a:custGeom>
            <a:avLst/>
            <a:gdLst/>
            <a:ahLst/>
            <a:cxnLst/>
            <a:rect l="l" t="t" r="r" b="b"/>
            <a:pathLst>
              <a:path w="1905000" h="1905000">
                <a:moveTo>
                  <a:pt x="952500" y="0"/>
                </a:moveTo>
                <a:lnTo>
                  <a:pt x="0" y="952500"/>
                </a:lnTo>
                <a:lnTo>
                  <a:pt x="476250" y="952500"/>
                </a:lnTo>
                <a:lnTo>
                  <a:pt x="476250" y="1905000"/>
                </a:lnTo>
                <a:lnTo>
                  <a:pt x="1428750" y="1905000"/>
                </a:lnTo>
                <a:lnTo>
                  <a:pt x="1428750" y="952500"/>
                </a:lnTo>
                <a:lnTo>
                  <a:pt x="1905000" y="952500"/>
                </a:lnTo>
                <a:lnTo>
                  <a:pt x="952500" y="0"/>
                </a:lnTo>
                <a:close/>
              </a:path>
            </a:pathLst>
          </a:custGeom>
          <a:solidFill>
            <a:schemeClr val="lt1">
              <a:alpha val="100000"/>
            </a:schemeClr>
          </a:solidFill>
        </p:spPr>
      </p:sp>
      <p:sp>
        <p:nvSpPr>
          <p:cNvPr id="6" name="Freeform 6"/>
          <p:cNvSpPr/>
          <p:nvPr/>
        </p:nvSpPr>
        <p:spPr>
          <a:xfrm rot="7259206">
            <a:off x="6589098" y="4674355"/>
            <a:ext cx="704427" cy="520192"/>
          </a:xfrm>
          <a:custGeom>
            <a:avLst/>
            <a:gdLst/>
            <a:ahLst/>
            <a:cxnLst/>
            <a:rect l="l" t="t" r="r" b="b"/>
            <a:pathLst>
              <a:path w="1905000" h="1905000">
                <a:moveTo>
                  <a:pt x="952500" y="0"/>
                </a:moveTo>
                <a:lnTo>
                  <a:pt x="0" y="952500"/>
                </a:lnTo>
                <a:lnTo>
                  <a:pt x="476250" y="952500"/>
                </a:lnTo>
                <a:lnTo>
                  <a:pt x="476250" y="1905000"/>
                </a:lnTo>
                <a:lnTo>
                  <a:pt x="1428750" y="1905000"/>
                </a:lnTo>
                <a:lnTo>
                  <a:pt x="1428750" y="952500"/>
                </a:lnTo>
                <a:lnTo>
                  <a:pt x="1905000" y="952500"/>
                </a:lnTo>
                <a:lnTo>
                  <a:pt x="952500" y="0"/>
                </a:lnTo>
                <a:close/>
              </a:path>
            </a:pathLst>
          </a:custGeom>
          <a:solidFill>
            <a:schemeClr val="lt1">
              <a:alpha val="100000"/>
            </a:schemeClr>
          </a:solidFill>
        </p:spPr>
      </p:sp>
      <p:sp>
        <p:nvSpPr>
          <p:cNvPr id="7" name="Freeform 7"/>
          <p:cNvSpPr/>
          <p:nvPr/>
        </p:nvSpPr>
        <p:spPr>
          <a:xfrm rot="-7221168">
            <a:off x="4910864" y="4658432"/>
            <a:ext cx="704427" cy="520192"/>
          </a:xfrm>
          <a:custGeom>
            <a:avLst/>
            <a:gdLst/>
            <a:ahLst/>
            <a:cxnLst/>
            <a:rect l="l" t="t" r="r" b="b"/>
            <a:pathLst>
              <a:path w="1905000" h="1905000">
                <a:moveTo>
                  <a:pt x="952500" y="0"/>
                </a:moveTo>
                <a:lnTo>
                  <a:pt x="0" y="952500"/>
                </a:lnTo>
                <a:lnTo>
                  <a:pt x="476250" y="952500"/>
                </a:lnTo>
                <a:lnTo>
                  <a:pt x="476250" y="1905000"/>
                </a:lnTo>
                <a:lnTo>
                  <a:pt x="1428750" y="1905000"/>
                </a:lnTo>
                <a:lnTo>
                  <a:pt x="1428750" y="952500"/>
                </a:lnTo>
                <a:lnTo>
                  <a:pt x="1905000" y="952500"/>
                </a:lnTo>
                <a:lnTo>
                  <a:pt x="952500" y="0"/>
                </a:lnTo>
                <a:close/>
              </a:path>
            </a:pathLst>
          </a:custGeom>
          <a:solidFill>
            <a:schemeClr val="lt1">
              <a:alpha val="100000"/>
            </a:schemeClr>
          </a:solidFill>
        </p:spPr>
      </p:sp>
      <p:cxnSp>
        <p:nvCxnSpPr>
          <p:cNvPr id="8" name="Connector 8"/>
          <p:cNvCxnSpPr/>
          <p:nvPr/>
        </p:nvCxnSpPr>
        <p:spPr>
          <a:xfrm>
            <a:off x="6818377" y="3284051"/>
            <a:ext cx="4107349" cy="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9" name="AutoShape 9"/>
          <p:cNvSpPr/>
          <p:nvPr/>
        </p:nvSpPr>
        <p:spPr>
          <a:xfrm>
            <a:off x="10897278" y="3216317"/>
            <a:ext cx="151723" cy="151723"/>
          </a:xfrm>
          <a:prstGeom prst="ellipse">
            <a:avLst/>
          </a:prstGeom>
          <a:solidFill>
            <a:schemeClr val="accent1">
              <a:alpha val="100000"/>
            </a:schemeClr>
          </a:solidFill>
        </p:spPr>
      </p:sp>
      <p:sp>
        <p:nvSpPr>
          <p:cNvPr id="10" name="TextBox 10"/>
          <p:cNvSpPr txBox="1"/>
          <p:nvPr/>
        </p:nvSpPr>
        <p:spPr>
          <a:xfrm>
            <a:off x="6941312" y="1711093"/>
            <a:ext cx="3862453" cy="1121664"/>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rPr>
              <a:t>在资源文件litemall-coresrcmainresourcesapplication-core.yml中设置AppID和密钥，可以使用微信官方提供的测试号。</a:t>
            </a:r>
          </a:p>
        </p:txBody>
      </p:sp>
      <p:sp>
        <p:nvSpPr>
          <p:cNvPr id="11" name="TextBox 11"/>
          <p:cNvSpPr txBox="1"/>
          <p:nvPr/>
        </p:nvSpPr>
        <p:spPr>
          <a:xfrm>
            <a:off x="8233969" y="4100915"/>
            <a:ext cx="3190554" cy="1121664"/>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rPr>
              <a:t>在文件litemall-wxproject.config.json中设置AppID；可以使用微信官方提供的测试号。</a:t>
            </a:r>
          </a:p>
        </p:txBody>
      </p:sp>
      <p:cxnSp>
        <p:nvCxnSpPr>
          <p:cNvPr id="12" name="Connector 12"/>
          <p:cNvCxnSpPr/>
          <p:nvPr/>
        </p:nvCxnSpPr>
        <p:spPr>
          <a:xfrm>
            <a:off x="7345623" y="5627624"/>
            <a:ext cx="4107349" cy="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13" name="AutoShape 13"/>
          <p:cNvSpPr/>
          <p:nvPr/>
        </p:nvSpPr>
        <p:spPr>
          <a:xfrm>
            <a:off x="11424524" y="5559891"/>
            <a:ext cx="151723" cy="151723"/>
          </a:xfrm>
          <a:prstGeom prst="ellipse">
            <a:avLst/>
          </a:prstGeom>
          <a:solidFill>
            <a:schemeClr val="accent1">
              <a:alpha val="100000"/>
            </a:schemeClr>
          </a:solidFill>
        </p:spPr>
      </p:sp>
      <p:cxnSp>
        <p:nvCxnSpPr>
          <p:cNvPr id="14" name="Connector 14"/>
          <p:cNvCxnSpPr/>
          <p:nvPr/>
        </p:nvCxnSpPr>
        <p:spPr>
          <a:xfrm>
            <a:off x="904945" y="4589949"/>
            <a:ext cx="3793067" cy="0"/>
          </a:xfrm>
          <a:prstGeom prst="line">
            <a:avLst/>
          </a:prstGeom>
          <a:ln w="9525">
            <a:solidFill>
              <a:schemeClr val="accent1"/>
            </a:solidFill>
            <a:prstDash val="solid"/>
            <a:headEnd type="none"/>
            <a:tailEnd type="none"/>
          </a:ln>
        </p:spPr>
        <p:style>
          <a:lnRef idx="0">
            <a:schemeClr val="accent1"/>
          </a:lnRef>
          <a:fillRef idx="1">
            <a:schemeClr val="accent1"/>
          </a:fillRef>
          <a:effectRef idx="0">
            <a:schemeClr val="accent1"/>
          </a:effectRef>
          <a:fontRef idx="minor">
            <a:schemeClr val="lt1"/>
          </a:fontRef>
        </p:style>
      </p:cxnSp>
      <p:sp>
        <p:nvSpPr>
          <p:cNvPr id="15" name="AutoShape 15"/>
          <p:cNvSpPr/>
          <p:nvPr/>
        </p:nvSpPr>
        <p:spPr>
          <a:xfrm>
            <a:off x="904945" y="4510024"/>
            <a:ext cx="151723" cy="151723"/>
          </a:xfrm>
          <a:prstGeom prst="ellipse">
            <a:avLst/>
          </a:prstGeom>
          <a:solidFill>
            <a:schemeClr val="accent1">
              <a:alpha val="100000"/>
            </a:schemeClr>
          </a:solidFill>
        </p:spPr>
      </p:sp>
      <p:sp>
        <p:nvSpPr>
          <p:cNvPr id="16" name="TextBox 16"/>
          <p:cNvSpPr txBox="1"/>
          <p:nvPr/>
        </p:nvSpPr>
        <p:spPr>
          <a:xfrm>
            <a:off x="869006" y="3172778"/>
            <a:ext cx="3483489" cy="1121664"/>
          </a:xfrm>
          <a:prstGeom prst="rect">
            <a:avLst/>
          </a:prstGeom>
        </p:spPr>
        <p:txBody>
          <a:bodyPr vert="horz" wrap="square" lIns="123825" tIns="123825" rIns="57150" bIns="123825" rtlCol="0" anchor="t" anchorCtr="0">
            <a:spAutoFit/>
          </a:bodyPr>
          <a:lstStyle/>
          <a:p>
            <a:pPr>
              <a:lnSpc>
                <a:spcPct val="120000"/>
              </a:lnSpc>
            </a:pPr>
            <a:r>
              <a:rPr lang="en-US" sz="1500">
                <a:solidFill>
                  <a:schemeClr val="dk2">
                    <a:alpha val="100000"/>
                  </a:schemeClr>
                </a:solidFill>
                <a:latin typeface="微软雅黑" panose="020B0503020204020204" charset="-122"/>
                <a:ea typeface="微软雅黑" panose="020B0503020204020204" charset="-122"/>
                <a:cs typeface="微软雅黑" panose="020B0503020204020204" charset="-122"/>
              </a:rPr>
              <a:t>打开文件litemalllitemall-wxconfigapi.js，确认变量WxApiRoot的端口号和后台系统的端口号一致。</a:t>
            </a:r>
          </a:p>
        </p:txBody>
      </p:sp>
      <p:sp>
        <p:nvSpPr>
          <p:cNvPr id="17" name="AutoShape 17"/>
          <p:cNvSpPr/>
          <p:nvPr/>
        </p:nvSpPr>
        <p:spPr>
          <a:xfrm flipV="1">
            <a:off x="5012267" y="3733610"/>
            <a:ext cx="2167467" cy="1826280"/>
          </a:xfrm>
          <a:prstGeom prst="triangle">
            <a:avLst/>
          </a:prstGeom>
          <a:solidFill>
            <a:schemeClr val="accent2">
              <a:alpha val="100000"/>
            </a:schemeClr>
          </a:solidFill>
        </p:spPr>
      </p:sp>
      <p:sp>
        <p:nvSpPr>
          <p:cNvPr id="18" name="Freeform 18"/>
          <p:cNvSpPr/>
          <p:nvPr/>
        </p:nvSpPr>
        <p:spPr>
          <a:xfrm>
            <a:off x="5786411" y="3999944"/>
            <a:ext cx="661803" cy="661803"/>
          </a:xfrm>
          <a:custGeom>
            <a:avLst/>
            <a:gdLst/>
            <a:ahLst/>
            <a:cxnLst/>
            <a:rect l="l" t="t" r="r" b="b"/>
            <a:pathLst>
              <a:path w="304800" h="304800">
                <a:moveTo>
                  <a:pt x="0" y="209550"/>
                </a:moveTo>
                <a:lnTo>
                  <a:pt x="152410" y="247650"/>
                </a:lnTo>
                <a:lnTo>
                  <a:pt x="304800" y="209550"/>
                </a:lnTo>
                <a:lnTo>
                  <a:pt x="304800" y="247650"/>
                </a:lnTo>
                <a:lnTo>
                  <a:pt x="152410" y="285750"/>
                </a:lnTo>
                <a:lnTo>
                  <a:pt x="0" y="247650"/>
                </a:lnTo>
                <a:close/>
                <a:moveTo>
                  <a:pt x="0" y="133350"/>
                </a:moveTo>
                <a:lnTo>
                  <a:pt x="152410" y="171450"/>
                </a:lnTo>
                <a:lnTo>
                  <a:pt x="304800" y="133350"/>
                </a:lnTo>
                <a:lnTo>
                  <a:pt x="304800" y="171450"/>
                </a:lnTo>
                <a:lnTo>
                  <a:pt x="152410" y="209550"/>
                </a:lnTo>
                <a:lnTo>
                  <a:pt x="0" y="171450"/>
                </a:lnTo>
                <a:close/>
                <a:moveTo>
                  <a:pt x="0" y="57150"/>
                </a:moveTo>
                <a:lnTo>
                  <a:pt x="152410" y="19050"/>
                </a:lnTo>
                <a:lnTo>
                  <a:pt x="304800" y="57150"/>
                </a:lnTo>
                <a:lnTo>
                  <a:pt x="304800" y="95250"/>
                </a:lnTo>
                <a:lnTo>
                  <a:pt x="152410" y="133350"/>
                </a:lnTo>
                <a:lnTo>
                  <a:pt x="0" y="95250"/>
                </a:lnTo>
                <a:close/>
              </a:path>
            </a:pathLst>
          </a:custGeom>
          <a:solidFill>
            <a:srgbClr val="FFFFFF">
              <a:alpha val="100000"/>
            </a:srgbClr>
          </a:solidFill>
        </p:spPr>
      </p:sp>
      <p:grpSp>
        <p:nvGrpSpPr>
          <p:cNvPr id="19" name="Group 19"/>
          <p:cNvGrpSpPr/>
          <p:nvPr/>
        </p:nvGrpSpPr>
        <p:grpSpPr>
          <a:xfrm>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运行微信小商城子系统</a:t>
              </a: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4543457" y="1876457"/>
            <a:ext cx="3105086" cy="3105086"/>
          </a:xfrm>
          <a:prstGeom prst="ellipse">
            <a:avLst/>
          </a:prstGeom>
          <a:solidFill>
            <a:schemeClr val="accent2">
              <a:alpha val="29000"/>
            </a:schemeClr>
          </a:solidFill>
        </p:spPr>
      </p:sp>
      <p:sp>
        <p:nvSpPr>
          <p:cNvPr id="3" name="AutoShape 3"/>
          <p:cNvSpPr/>
          <p:nvPr/>
        </p:nvSpPr>
        <p:spPr>
          <a:xfrm>
            <a:off x="4838682" y="2171682"/>
            <a:ext cx="2514635" cy="2514635"/>
          </a:xfrm>
          <a:prstGeom prst="ellipse">
            <a:avLst/>
          </a:prstGeom>
          <a:solidFill>
            <a:schemeClr val="accent1">
              <a:alpha val="100000"/>
            </a:schemeClr>
          </a:solidFill>
        </p:spPr>
      </p:sp>
      <p:sp>
        <p:nvSpPr>
          <p:cNvPr id="4" name="TextBox 4"/>
          <p:cNvSpPr txBox="1"/>
          <p:nvPr/>
        </p:nvSpPr>
        <p:spPr>
          <a:xfrm>
            <a:off x="575049" y="2026920"/>
            <a:ext cx="3466777" cy="280416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编译运行微信小程序，可以获取数据库中的数据，在商城中会显示数据库的商品信息。</a:t>
            </a:r>
          </a:p>
        </p:txBody>
      </p:sp>
      <p:sp>
        <p:nvSpPr>
          <p:cNvPr id="5" name="TextBox 5"/>
          <p:cNvSpPr txBox="1"/>
          <p:nvPr/>
        </p:nvSpPr>
        <p:spPr>
          <a:xfrm>
            <a:off x="8072018" y="2026920"/>
            <a:ext cx="3466777" cy="2804160"/>
          </a:xfrm>
          <a:prstGeom prst="rect">
            <a:avLst/>
          </a:prstGeom>
        </p:spPr>
        <p:txBody>
          <a:bodyPr vert="horz" wrap="square" lIns="123825" tIns="123825" rIns="57150" bIns="123825" rtlCol="0" anchor="t" anchorCtr="0">
            <a:spAutoFit/>
          </a:bodyPr>
          <a:lstStyle/>
          <a:p>
            <a:pPr algn="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我们可以使用自己的微信账号登录系统，也可以注册新用户。</a:t>
            </a:r>
          </a:p>
        </p:txBody>
      </p:sp>
      <p:sp>
        <p:nvSpPr>
          <p:cNvPr id="6" name="Freeform 6"/>
          <p:cNvSpPr/>
          <p:nvPr/>
        </p:nvSpPr>
        <p:spPr>
          <a:xfrm>
            <a:off x="5503755" y="2836755"/>
            <a:ext cx="1184490" cy="1184490"/>
          </a:xfrm>
          <a:custGeom>
            <a:avLst/>
            <a:gdLst/>
            <a:ahLst/>
            <a:cxnLst/>
            <a:rect l="l" t="t" r="r" b="b"/>
            <a:pathLst>
              <a:path w="304800" h="304800">
                <a:moveTo>
                  <a:pt x="0" y="209550"/>
                </a:moveTo>
                <a:lnTo>
                  <a:pt x="152410" y="247650"/>
                </a:lnTo>
                <a:lnTo>
                  <a:pt x="304800" y="209550"/>
                </a:lnTo>
                <a:lnTo>
                  <a:pt x="304800" y="247650"/>
                </a:lnTo>
                <a:lnTo>
                  <a:pt x="152410" y="285750"/>
                </a:lnTo>
                <a:lnTo>
                  <a:pt x="0" y="247650"/>
                </a:lnTo>
                <a:close/>
                <a:moveTo>
                  <a:pt x="0" y="133350"/>
                </a:moveTo>
                <a:lnTo>
                  <a:pt x="152410" y="171450"/>
                </a:lnTo>
                <a:lnTo>
                  <a:pt x="304800" y="133350"/>
                </a:lnTo>
                <a:lnTo>
                  <a:pt x="304800" y="171450"/>
                </a:lnTo>
                <a:lnTo>
                  <a:pt x="152410" y="209550"/>
                </a:lnTo>
                <a:lnTo>
                  <a:pt x="0" y="171450"/>
                </a:lnTo>
                <a:close/>
                <a:moveTo>
                  <a:pt x="0" y="57150"/>
                </a:moveTo>
                <a:lnTo>
                  <a:pt x="152410" y="19050"/>
                </a:lnTo>
                <a:lnTo>
                  <a:pt x="304800" y="57150"/>
                </a:lnTo>
                <a:lnTo>
                  <a:pt x="304800" y="95250"/>
                </a:lnTo>
                <a:lnTo>
                  <a:pt x="152410" y="133350"/>
                </a:lnTo>
                <a:lnTo>
                  <a:pt x="0" y="95250"/>
                </a:lnTo>
                <a:close/>
              </a:path>
            </a:pathLst>
          </a:custGeom>
          <a:solidFill>
            <a:srgbClr val="FFFFFF">
              <a:alpha val="100000"/>
            </a:srgbClr>
          </a:solidFill>
        </p:spPr>
      </p:sp>
      <p:grpSp>
        <p:nvGrpSpPr>
          <p:cNvPr id="7" name="Group 7"/>
          <p:cNvGrpSpPr/>
          <p:nvPr/>
        </p:nvGrpSpPr>
        <p:grpSpPr>
          <a:xfrm>
            <a:off x="454963" y="93878"/>
            <a:ext cx="10641129" cy="914400"/>
            <a:chOff x="454963" y="93878"/>
            <a:chExt cx="10641129" cy="914400"/>
          </a:xfrm>
        </p:grpSpPr>
        <p:sp>
          <p:nvSpPr>
            <p:cNvPr id="8" name="AutoShape 8"/>
            <p:cNvSpPr/>
            <p:nvPr/>
          </p:nvSpPr>
          <p:spPr>
            <a:xfrm>
              <a:off x="454963" y="331168"/>
              <a:ext cx="84147" cy="84147"/>
            </a:xfrm>
            <a:prstGeom prst="ellipse">
              <a:avLst/>
            </a:prstGeom>
            <a:solidFill>
              <a:schemeClr val="accent1">
                <a:alpha val="100000"/>
              </a:schemeClr>
            </a:solidFill>
          </p:spPr>
        </p:sp>
        <p:sp>
          <p:nvSpPr>
            <p:cNvPr id="9" name="AutoShape 9"/>
            <p:cNvSpPr/>
            <p:nvPr/>
          </p:nvSpPr>
          <p:spPr>
            <a:xfrm>
              <a:off x="575049" y="337743"/>
              <a:ext cx="78137" cy="78137"/>
            </a:xfrm>
            <a:prstGeom prst="ellipse">
              <a:avLst/>
            </a:prstGeom>
            <a:solidFill>
              <a:schemeClr val="accent1">
                <a:alpha val="80000"/>
              </a:schemeClr>
            </a:solidFill>
          </p:spPr>
        </p:sp>
        <p:sp>
          <p:nvSpPr>
            <p:cNvPr id="10" name="AutoShape 10"/>
            <p:cNvSpPr/>
            <p:nvPr/>
          </p:nvSpPr>
          <p:spPr>
            <a:xfrm>
              <a:off x="689125" y="339460"/>
              <a:ext cx="74704" cy="74704"/>
            </a:xfrm>
            <a:prstGeom prst="ellipse">
              <a:avLst/>
            </a:prstGeom>
            <a:solidFill>
              <a:schemeClr val="accent1">
                <a:alpha val="60000"/>
              </a:schemeClr>
            </a:solidFill>
          </p:spPr>
        </p:sp>
        <p:sp>
          <p:nvSpPr>
            <p:cNvPr id="11" name="AutoShape 11"/>
            <p:cNvSpPr/>
            <p:nvPr/>
          </p:nvSpPr>
          <p:spPr>
            <a:xfrm>
              <a:off x="799768" y="348430"/>
              <a:ext cx="69238" cy="69238"/>
            </a:xfrm>
            <a:prstGeom prst="ellipse">
              <a:avLst/>
            </a:prstGeom>
            <a:solidFill>
              <a:schemeClr val="accent1">
                <a:alpha val="40000"/>
              </a:schemeClr>
            </a:solidFill>
          </p:spPr>
        </p:sp>
        <p:sp>
          <p:nvSpPr>
            <p:cNvPr id="12" name="AutoShape 12"/>
            <p:cNvSpPr/>
            <p:nvPr/>
          </p:nvSpPr>
          <p:spPr>
            <a:xfrm>
              <a:off x="904945" y="344297"/>
              <a:ext cx="65594" cy="65594"/>
            </a:xfrm>
            <a:prstGeom prst="ellipse">
              <a:avLst/>
            </a:prstGeom>
            <a:solidFill>
              <a:schemeClr val="accent1">
                <a:alpha val="20000"/>
              </a:schemeClr>
            </a:solidFill>
          </p:spPr>
        </p:sp>
        <p:sp>
          <p:nvSpPr>
            <p:cNvPr id="13" name="AutoShape 13"/>
            <p:cNvSpPr/>
            <p:nvPr/>
          </p:nvSpPr>
          <p:spPr>
            <a:xfrm>
              <a:off x="454963" y="448942"/>
              <a:ext cx="84147" cy="84147"/>
            </a:xfrm>
            <a:prstGeom prst="ellipse">
              <a:avLst/>
            </a:prstGeom>
            <a:solidFill>
              <a:schemeClr val="accent1">
                <a:alpha val="100000"/>
              </a:schemeClr>
            </a:solidFill>
          </p:spPr>
        </p:sp>
        <p:sp>
          <p:nvSpPr>
            <p:cNvPr id="14" name="AutoShape 14"/>
            <p:cNvSpPr/>
            <p:nvPr/>
          </p:nvSpPr>
          <p:spPr>
            <a:xfrm>
              <a:off x="575049" y="455517"/>
              <a:ext cx="78137" cy="78137"/>
            </a:xfrm>
            <a:prstGeom prst="ellipse">
              <a:avLst/>
            </a:prstGeom>
            <a:solidFill>
              <a:schemeClr val="accent1">
                <a:alpha val="80000"/>
              </a:schemeClr>
            </a:solidFill>
          </p:spPr>
        </p:sp>
        <p:sp>
          <p:nvSpPr>
            <p:cNvPr id="15" name="AutoShape 15"/>
            <p:cNvSpPr/>
            <p:nvPr/>
          </p:nvSpPr>
          <p:spPr>
            <a:xfrm>
              <a:off x="689125" y="457233"/>
              <a:ext cx="74704" cy="74704"/>
            </a:xfrm>
            <a:prstGeom prst="ellipse">
              <a:avLst/>
            </a:prstGeom>
            <a:solidFill>
              <a:schemeClr val="accent1">
                <a:alpha val="60000"/>
              </a:schemeClr>
            </a:solidFill>
          </p:spPr>
        </p:sp>
        <p:sp>
          <p:nvSpPr>
            <p:cNvPr id="16" name="AutoShape 16"/>
            <p:cNvSpPr/>
            <p:nvPr/>
          </p:nvSpPr>
          <p:spPr>
            <a:xfrm>
              <a:off x="799768" y="466203"/>
              <a:ext cx="69238" cy="69238"/>
            </a:xfrm>
            <a:prstGeom prst="ellipse">
              <a:avLst/>
            </a:prstGeom>
            <a:solidFill>
              <a:schemeClr val="accent1">
                <a:alpha val="40000"/>
              </a:schemeClr>
            </a:solidFill>
          </p:spPr>
        </p:sp>
        <p:sp>
          <p:nvSpPr>
            <p:cNvPr id="17" name="AutoShape 17"/>
            <p:cNvSpPr/>
            <p:nvPr/>
          </p:nvSpPr>
          <p:spPr>
            <a:xfrm>
              <a:off x="904945" y="462070"/>
              <a:ext cx="65594" cy="65594"/>
            </a:xfrm>
            <a:prstGeom prst="ellipse">
              <a:avLst/>
            </a:prstGeom>
            <a:solidFill>
              <a:schemeClr val="accent1">
                <a:alpha val="20000"/>
              </a:schemeClr>
            </a:solidFill>
          </p:spPr>
        </p:sp>
        <p:sp>
          <p:nvSpPr>
            <p:cNvPr id="18" name="AutoShape 18"/>
            <p:cNvSpPr/>
            <p:nvPr/>
          </p:nvSpPr>
          <p:spPr>
            <a:xfrm>
              <a:off x="454963" y="566715"/>
              <a:ext cx="84147" cy="84147"/>
            </a:xfrm>
            <a:prstGeom prst="ellipse">
              <a:avLst/>
            </a:prstGeom>
            <a:solidFill>
              <a:schemeClr val="accent1">
                <a:alpha val="100000"/>
              </a:schemeClr>
            </a:solidFill>
          </p:spPr>
        </p:sp>
        <p:sp>
          <p:nvSpPr>
            <p:cNvPr id="19" name="AutoShape 19"/>
            <p:cNvSpPr/>
            <p:nvPr/>
          </p:nvSpPr>
          <p:spPr>
            <a:xfrm>
              <a:off x="575049" y="573291"/>
              <a:ext cx="78137" cy="78137"/>
            </a:xfrm>
            <a:prstGeom prst="ellipse">
              <a:avLst/>
            </a:prstGeom>
            <a:solidFill>
              <a:schemeClr val="accent1">
                <a:alpha val="80000"/>
              </a:schemeClr>
            </a:solidFill>
          </p:spPr>
        </p:sp>
        <p:sp>
          <p:nvSpPr>
            <p:cNvPr id="20" name="AutoShape 20"/>
            <p:cNvSpPr/>
            <p:nvPr/>
          </p:nvSpPr>
          <p:spPr>
            <a:xfrm>
              <a:off x="689125" y="575007"/>
              <a:ext cx="74704" cy="74704"/>
            </a:xfrm>
            <a:prstGeom prst="ellipse">
              <a:avLst/>
            </a:prstGeom>
            <a:solidFill>
              <a:schemeClr val="accent1">
                <a:alpha val="60000"/>
              </a:schemeClr>
            </a:solidFill>
          </p:spPr>
        </p:sp>
        <p:sp>
          <p:nvSpPr>
            <p:cNvPr id="21" name="AutoShape 21"/>
            <p:cNvSpPr/>
            <p:nvPr/>
          </p:nvSpPr>
          <p:spPr>
            <a:xfrm>
              <a:off x="799768" y="583977"/>
              <a:ext cx="69238" cy="69238"/>
            </a:xfrm>
            <a:prstGeom prst="ellipse">
              <a:avLst/>
            </a:prstGeom>
            <a:solidFill>
              <a:schemeClr val="accent1">
                <a:alpha val="40000"/>
              </a:schemeClr>
            </a:solidFill>
          </p:spPr>
        </p:sp>
        <p:sp>
          <p:nvSpPr>
            <p:cNvPr id="22" name="AutoShape 22"/>
            <p:cNvSpPr/>
            <p:nvPr/>
          </p:nvSpPr>
          <p:spPr>
            <a:xfrm>
              <a:off x="904945" y="579844"/>
              <a:ext cx="65594" cy="65594"/>
            </a:xfrm>
            <a:prstGeom prst="ellipse">
              <a:avLst/>
            </a:prstGeom>
            <a:solidFill>
              <a:schemeClr val="accent1">
                <a:alpha val="20000"/>
              </a:schemeClr>
            </a:solidFill>
          </p:spPr>
        </p:sp>
        <p:sp>
          <p:nvSpPr>
            <p:cNvPr id="23" name="AutoShape 23"/>
            <p:cNvSpPr/>
            <p:nvPr/>
          </p:nvSpPr>
          <p:spPr>
            <a:xfrm>
              <a:off x="454963" y="684489"/>
              <a:ext cx="84147" cy="84147"/>
            </a:xfrm>
            <a:prstGeom prst="ellipse">
              <a:avLst/>
            </a:prstGeom>
            <a:solidFill>
              <a:schemeClr val="accent1">
                <a:alpha val="100000"/>
              </a:schemeClr>
            </a:solidFill>
          </p:spPr>
        </p:sp>
        <p:sp>
          <p:nvSpPr>
            <p:cNvPr id="24" name="AutoShape 24"/>
            <p:cNvSpPr/>
            <p:nvPr/>
          </p:nvSpPr>
          <p:spPr>
            <a:xfrm>
              <a:off x="575049" y="691064"/>
              <a:ext cx="78137" cy="78137"/>
            </a:xfrm>
            <a:prstGeom prst="ellipse">
              <a:avLst/>
            </a:prstGeom>
            <a:solidFill>
              <a:schemeClr val="accent1">
                <a:alpha val="80000"/>
              </a:schemeClr>
            </a:solidFill>
          </p:spPr>
        </p:sp>
        <p:sp>
          <p:nvSpPr>
            <p:cNvPr id="25" name="AutoShape 25"/>
            <p:cNvSpPr/>
            <p:nvPr/>
          </p:nvSpPr>
          <p:spPr>
            <a:xfrm>
              <a:off x="689125" y="692781"/>
              <a:ext cx="74704" cy="74704"/>
            </a:xfrm>
            <a:prstGeom prst="ellipse">
              <a:avLst/>
            </a:prstGeom>
            <a:solidFill>
              <a:schemeClr val="accent1">
                <a:alpha val="60000"/>
              </a:schemeClr>
            </a:solidFill>
          </p:spPr>
        </p:sp>
        <p:sp>
          <p:nvSpPr>
            <p:cNvPr id="26" name="AutoShape 26"/>
            <p:cNvSpPr/>
            <p:nvPr/>
          </p:nvSpPr>
          <p:spPr>
            <a:xfrm>
              <a:off x="799768" y="701751"/>
              <a:ext cx="69238" cy="69238"/>
            </a:xfrm>
            <a:prstGeom prst="ellipse">
              <a:avLst/>
            </a:prstGeom>
            <a:solidFill>
              <a:schemeClr val="accent1">
                <a:alpha val="40000"/>
              </a:schemeClr>
            </a:solidFill>
          </p:spPr>
        </p:sp>
        <p:sp>
          <p:nvSpPr>
            <p:cNvPr id="27" name="AutoShape 27"/>
            <p:cNvSpPr/>
            <p:nvPr/>
          </p:nvSpPr>
          <p:spPr>
            <a:xfrm>
              <a:off x="904945" y="697618"/>
              <a:ext cx="65594" cy="65594"/>
            </a:xfrm>
            <a:prstGeom prst="ellipse">
              <a:avLst/>
            </a:prstGeom>
            <a:solidFill>
              <a:schemeClr val="accent1">
                <a:alpha val="20000"/>
              </a:schemeClr>
            </a:solidFill>
          </p:spPr>
        </p:sp>
        <p:sp>
          <p:nvSpPr>
            <p:cNvPr id="28" name="TextBox 2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运行微信小商城子系统</a:t>
              </a: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blip>
          <a:srcRect/>
          <a:stretch>
            <a:fillRect/>
          </a:stretch>
        </a:blipFill>
        <a:effectLst/>
      </p:bgPr>
    </p:bg>
    <p:spTree>
      <p:nvGrpSpPr>
        <p:cNvPr id="1" name=""/>
        <p:cNvGrpSpPr/>
        <p:nvPr/>
      </p:nvGrpSpPr>
      <p:grpSpPr>
        <a:xfrm>
          <a:off x="0" y="0"/>
          <a:ext cx="0" cy="0"/>
          <a:chOff x="0" y="0"/>
          <a:chExt cx="0" cy="0"/>
        </a:xfrm>
      </p:grpSpPr>
      <p:grpSp>
        <p:nvGrpSpPr>
          <p:cNvPr id="7" name="Group 7"/>
          <p:cNvGrpSpPr/>
          <p:nvPr/>
        </p:nvGrpSpPr>
        <p:grpSpPr>
          <a:xfrm>
            <a:off x="454963" y="93878"/>
            <a:ext cx="10641129" cy="914400"/>
            <a:chOff x="454963" y="93878"/>
            <a:chExt cx="10641129" cy="914400"/>
          </a:xfrm>
        </p:grpSpPr>
        <p:sp>
          <p:nvSpPr>
            <p:cNvPr id="8" name="AutoShape 8"/>
            <p:cNvSpPr/>
            <p:nvPr/>
          </p:nvSpPr>
          <p:spPr>
            <a:xfrm>
              <a:off x="454963" y="331168"/>
              <a:ext cx="84147" cy="84147"/>
            </a:xfrm>
            <a:prstGeom prst="ellipse">
              <a:avLst/>
            </a:prstGeom>
            <a:solidFill>
              <a:schemeClr val="accent1">
                <a:alpha val="100000"/>
              </a:schemeClr>
            </a:solidFill>
          </p:spPr>
        </p:sp>
        <p:sp>
          <p:nvSpPr>
            <p:cNvPr id="9" name="AutoShape 9"/>
            <p:cNvSpPr/>
            <p:nvPr/>
          </p:nvSpPr>
          <p:spPr>
            <a:xfrm>
              <a:off x="575049" y="337743"/>
              <a:ext cx="78137" cy="78137"/>
            </a:xfrm>
            <a:prstGeom prst="ellipse">
              <a:avLst/>
            </a:prstGeom>
            <a:solidFill>
              <a:schemeClr val="accent1">
                <a:alpha val="80000"/>
              </a:schemeClr>
            </a:solidFill>
          </p:spPr>
        </p:sp>
        <p:sp>
          <p:nvSpPr>
            <p:cNvPr id="10" name="AutoShape 10"/>
            <p:cNvSpPr/>
            <p:nvPr/>
          </p:nvSpPr>
          <p:spPr>
            <a:xfrm>
              <a:off x="689125" y="339460"/>
              <a:ext cx="74704" cy="74704"/>
            </a:xfrm>
            <a:prstGeom prst="ellipse">
              <a:avLst/>
            </a:prstGeom>
            <a:solidFill>
              <a:schemeClr val="accent1">
                <a:alpha val="60000"/>
              </a:schemeClr>
            </a:solidFill>
          </p:spPr>
        </p:sp>
        <p:sp>
          <p:nvSpPr>
            <p:cNvPr id="11" name="AutoShape 11"/>
            <p:cNvSpPr/>
            <p:nvPr/>
          </p:nvSpPr>
          <p:spPr>
            <a:xfrm>
              <a:off x="799768" y="348430"/>
              <a:ext cx="69238" cy="69238"/>
            </a:xfrm>
            <a:prstGeom prst="ellipse">
              <a:avLst/>
            </a:prstGeom>
            <a:solidFill>
              <a:schemeClr val="accent1">
                <a:alpha val="40000"/>
              </a:schemeClr>
            </a:solidFill>
          </p:spPr>
        </p:sp>
        <p:sp>
          <p:nvSpPr>
            <p:cNvPr id="12" name="AutoShape 12"/>
            <p:cNvSpPr/>
            <p:nvPr/>
          </p:nvSpPr>
          <p:spPr>
            <a:xfrm>
              <a:off x="904945" y="344297"/>
              <a:ext cx="65594" cy="65594"/>
            </a:xfrm>
            <a:prstGeom prst="ellipse">
              <a:avLst/>
            </a:prstGeom>
            <a:solidFill>
              <a:schemeClr val="accent1">
                <a:alpha val="20000"/>
              </a:schemeClr>
            </a:solidFill>
          </p:spPr>
        </p:sp>
        <p:sp>
          <p:nvSpPr>
            <p:cNvPr id="13" name="AutoShape 13"/>
            <p:cNvSpPr/>
            <p:nvPr/>
          </p:nvSpPr>
          <p:spPr>
            <a:xfrm>
              <a:off x="454963" y="448942"/>
              <a:ext cx="84147" cy="84147"/>
            </a:xfrm>
            <a:prstGeom prst="ellipse">
              <a:avLst/>
            </a:prstGeom>
            <a:solidFill>
              <a:schemeClr val="accent1">
                <a:alpha val="100000"/>
              </a:schemeClr>
            </a:solidFill>
          </p:spPr>
        </p:sp>
        <p:sp>
          <p:nvSpPr>
            <p:cNvPr id="14" name="AutoShape 14"/>
            <p:cNvSpPr/>
            <p:nvPr/>
          </p:nvSpPr>
          <p:spPr>
            <a:xfrm>
              <a:off x="575049" y="455517"/>
              <a:ext cx="78137" cy="78137"/>
            </a:xfrm>
            <a:prstGeom prst="ellipse">
              <a:avLst/>
            </a:prstGeom>
            <a:solidFill>
              <a:schemeClr val="accent1">
                <a:alpha val="80000"/>
              </a:schemeClr>
            </a:solidFill>
          </p:spPr>
        </p:sp>
        <p:sp>
          <p:nvSpPr>
            <p:cNvPr id="15" name="AutoShape 15"/>
            <p:cNvSpPr/>
            <p:nvPr/>
          </p:nvSpPr>
          <p:spPr>
            <a:xfrm>
              <a:off x="689125" y="457233"/>
              <a:ext cx="74704" cy="74704"/>
            </a:xfrm>
            <a:prstGeom prst="ellipse">
              <a:avLst/>
            </a:prstGeom>
            <a:solidFill>
              <a:schemeClr val="accent1">
                <a:alpha val="60000"/>
              </a:schemeClr>
            </a:solidFill>
          </p:spPr>
        </p:sp>
        <p:sp>
          <p:nvSpPr>
            <p:cNvPr id="16" name="AutoShape 16"/>
            <p:cNvSpPr/>
            <p:nvPr/>
          </p:nvSpPr>
          <p:spPr>
            <a:xfrm>
              <a:off x="799768" y="466203"/>
              <a:ext cx="69238" cy="69238"/>
            </a:xfrm>
            <a:prstGeom prst="ellipse">
              <a:avLst/>
            </a:prstGeom>
            <a:solidFill>
              <a:schemeClr val="accent1">
                <a:alpha val="40000"/>
              </a:schemeClr>
            </a:solidFill>
          </p:spPr>
        </p:sp>
        <p:sp>
          <p:nvSpPr>
            <p:cNvPr id="17" name="AutoShape 17"/>
            <p:cNvSpPr/>
            <p:nvPr/>
          </p:nvSpPr>
          <p:spPr>
            <a:xfrm>
              <a:off x="904945" y="462070"/>
              <a:ext cx="65594" cy="65594"/>
            </a:xfrm>
            <a:prstGeom prst="ellipse">
              <a:avLst/>
            </a:prstGeom>
            <a:solidFill>
              <a:schemeClr val="accent1">
                <a:alpha val="20000"/>
              </a:schemeClr>
            </a:solidFill>
          </p:spPr>
        </p:sp>
        <p:sp>
          <p:nvSpPr>
            <p:cNvPr id="18" name="AutoShape 18"/>
            <p:cNvSpPr/>
            <p:nvPr/>
          </p:nvSpPr>
          <p:spPr>
            <a:xfrm>
              <a:off x="454963" y="566715"/>
              <a:ext cx="84147" cy="84147"/>
            </a:xfrm>
            <a:prstGeom prst="ellipse">
              <a:avLst/>
            </a:prstGeom>
            <a:solidFill>
              <a:schemeClr val="accent1">
                <a:alpha val="100000"/>
              </a:schemeClr>
            </a:solidFill>
          </p:spPr>
        </p:sp>
        <p:sp>
          <p:nvSpPr>
            <p:cNvPr id="19" name="AutoShape 19"/>
            <p:cNvSpPr/>
            <p:nvPr/>
          </p:nvSpPr>
          <p:spPr>
            <a:xfrm>
              <a:off x="575049" y="573291"/>
              <a:ext cx="78137" cy="78137"/>
            </a:xfrm>
            <a:prstGeom prst="ellipse">
              <a:avLst/>
            </a:prstGeom>
            <a:solidFill>
              <a:schemeClr val="accent1">
                <a:alpha val="80000"/>
              </a:schemeClr>
            </a:solidFill>
          </p:spPr>
        </p:sp>
        <p:sp>
          <p:nvSpPr>
            <p:cNvPr id="20" name="AutoShape 20"/>
            <p:cNvSpPr/>
            <p:nvPr/>
          </p:nvSpPr>
          <p:spPr>
            <a:xfrm>
              <a:off x="689125" y="575007"/>
              <a:ext cx="74704" cy="74704"/>
            </a:xfrm>
            <a:prstGeom prst="ellipse">
              <a:avLst/>
            </a:prstGeom>
            <a:solidFill>
              <a:schemeClr val="accent1">
                <a:alpha val="60000"/>
              </a:schemeClr>
            </a:solidFill>
          </p:spPr>
        </p:sp>
        <p:sp>
          <p:nvSpPr>
            <p:cNvPr id="21" name="AutoShape 21"/>
            <p:cNvSpPr/>
            <p:nvPr/>
          </p:nvSpPr>
          <p:spPr>
            <a:xfrm>
              <a:off x="799768" y="583977"/>
              <a:ext cx="69238" cy="69238"/>
            </a:xfrm>
            <a:prstGeom prst="ellipse">
              <a:avLst/>
            </a:prstGeom>
            <a:solidFill>
              <a:schemeClr val="accent1">
                <a:alpha val="40000"/>
              </a:schemeClr>
            </a:solidFill>
          </p:spPr>
        </p:sp>
        <p:sp>
          <p:nvSpPr>
            <p:cNvPr id="22" name="AutoShape 22"/>
            <p:cNvSpPr/>
            <p:nvPr/>
          </p:nvSpPr>
          <p:spPr>
            <a:xfrm>
              <a:off x="904945" y="579844"/>
              <a:ext cx="65594" cy="65594"/>
            </a:xfrm>
            <a:prstGeom prst="ellipse">
              <a:avLst/>
            </a:prstGeom>
            <a:solidFill>
              <a:schemeClr val="accent1">
                <a:alpha val="20000"/>
              </a:schemeClr>
            </a:solidFill>
          </p:spPr>
        </p:sp>
        <p:sp>
          <p:nvSpPr>
            <p:cNvPr id="23" name="AutoShape 23"/>
            <p:cNvSpPr/>
            <p:nvPr/>
          </p:nvSpPr>
          <p:spPr>
            <a:xfrm>
              <a:off x="454963" y="684489"/>
              <a:ext cx="84147" cy="84147"/>
            </a:xfrm>
            <a:prstGeom prst="ellipse">
              <a:avLst/>
            </a:prstGeom>
            <a:solidFill>
              <a:schemeClr val="accent1">
                <a:alpha val="100000"/>
              </a:schemeClr>
            </a:solidFill>
          </p:spPr>
        </p:sp>
        <p:sp>
          <p:nvSpPr>
            <p:cNvPr id="24" name="AutoShape 24"/>
            <p:cNvSpPr/>
            <p:nvPr/>
          </p:nvSpPr>
          <p:spPr>
            <a:xfrm>
              <a:off x="575049" y="691064"/>
              <a:ext cx="78137" cy="78137"/>
            </a:xfrm>
            <a:prstGeom prst="ellipse">
              <a:avLst/>
            </a:prstGeom>
            <a:solidFill>
              <a:schemeClr val="accent1">
                <a:alpha val="80000"/>
              </a:schemeClr>
            </a:solidFill>
          </p:spPr>
        </p:sp>
        <p:sp>
          <p:nvSpPr>
            <p:cNvPr id="25" name="AutoShape 25"/>
            <p:cNvSpPr/>
            <p:nvPr/>
          </p:nvSpPr>
          <p:spPr>
            <a:xfrm>
              <a:off x="689125" y="692781"/>
              <a:ext cx="74704" cy="74704"/>
            </a:xfrm>
            <a:prstGeom prst="ellipse">
              <a:avLst/>
            </a:prstGeom>
            <a:solidFill>
              <a:schemeClr val="accent1">
                <a:alpha val="60000"/>
              </a:schemeClr>
            </a:solidFill>
          </p:spPr>
        </p:sp>
        <p:sp>
          <p:nvSpPr>
            <p:cNvPr id="26" name="AutoShape 26"/>
            <p:cNvSpPr/>
            <p:nvPr/>
          </p:nvSpPr>
          <p:spPr>
            <a:xfrm>
              <a:off x="799768" y="701751"/>
              <a:ext cx="69238" cy="69238"/>
            </a:xfrm>
            <a:prstGeom prst="ellipse">
              <a:avLst/>
            </a:prstGeom>
            <a:solidFill>
              <a:schemeClr val="accent1">
                <a:alpha val="40000"/>
              </a:schemeClr>
            </a:solidFill>
          </p:spPr>
        </p:sp>
        <p:sp>
          <p:nvSpPr>
            <p:cNvPr id="27" name="AutoShape 27"/>
            <p:cNvSpPr/>
            <p:nvPr/>
          </p:nvSpPr>
          <p:spPr>
            <a:xfrm>
              <a:off x="904945" y="697618"/>
              <a:ext cx="65594" cy="65594"/>
            </a:xfrm>
            <a:prstGeom prst="ellipse">
              <a:avLst/>
            </a:prstGeom>
            <a:solidFill>
              <a:schemeClr val="accent1">
                <a:alpha val="20000"/>
              </a:schemeClr>
            </a:solidFill>
          </p:spPr>
        </p:sp>
        <p:sp>
          <p:nvSpPr>
            <p:cNvPr id="28" name="TextBox 2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运行微信小商城子系统</a:t>
              </a:r>
            </a:p>
          </p:txBody>
        </p:sp>
      </p:grpSp>
      <p:pic>
        <p:nvPicPr>
          <p:cNvPr id="2" name="图片 1"/>
          <p:cNvPicPr>
            <a:picLocks noChangeAspect="1"/>
          </p:cNvPicPr>
          <p:nvPr>
            <p:custDataLst>
              <p:tags r:id="rId1"/>
            </p:custDataLst>
          </p:nvPr>
        </p:nvPicPr>
        <p:blipFill>
          <a:blip r:embed="rId5"/>
          <a:stretch>
            <a:fillRect/>
          </a:stretch>
        </p:blipFill>
        <p:spPr>
          <a:xfrm>
            <a:off x="152083" y="2209800"/>
            <a:ext cx="3496945" cy="2532380"/>
          </a:xfrm>
          <a:prstGeom prst="rect">
            <a:avLst/>
          </a:prstGeom>
          <a:noFill/>
          <a:ln w="9525">
            <a:noFill/>
          </a:ln>
        </p:spPr>
      </p:pic>
      <p:pic>
        <p:nvPicPr>
          <p:cNvPr id="3" name="图片 1"/>
          <p:cNvPicPr>
            <a:picLocks noChangeAspect="1"/>
          </p:cNvPicPr>
          <p:nvPr>
            <p:custDataLst>
              <p:tags r:id="rId2"/>
            </p:custDataLst>
          </p:nvPr>
        </p:nvPicPr>
        <p:blipFill>
          <a:blip r:embed="rId6"/>
          <a:stretch>
            <a:fillRect/>
          </a:stretch>
        </p:blipFill>
        <p:spPr>
          <a:xfrm>
            <a:off x="3810000" y="1489075"/>
            <a:ext cx="8231505" cy="4346575"/>
          </a:xfrm>
          <a:prstGeom prst="rect">
            <a:avLst/>
          </a:prstGeom>
          <a:noFill/>
          <a:ln w="9525">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5">
            <a:alphaModFix/>
          </a:blip>
          <a:srcRect/>
          <a:stretch>
            <a:fillRect/>
          </a:stretch>
        </a:blipFill>
        <a:effectLst/>
      </p:bgPr>
    </p:bg>
    <p:spTree>
      <p:nvGrpSpPr>
        <p:cNvPr id="1" name=""/>
        <p:cNvGrpSpPr/>
        <p:nvPr/>
      </p:nvGrpSpPr>
      <p:grpSpPr>
        <a:xfrm>
          <a:off x="0" y="0"/>
          <a:ext cx="0" cy="0"/>
          <a:chOff x="0" y="0"/>
          <a:chExt cx="0" cy="0"/>
        </a:xfrm>
      </p:grpSpPr>
      <p:grpSp>
        <p:nvGrpSpPr>
          <p:cNvPr id="7" name="Group 7"/>
          <p:cNvGrpSpPr/>
          <p:nvPr/>
        </p:nvGrpSpPr>
        <p:grpSpPr>
          <a:xfrm>
            <a:off x="454963" y="93878"/>
            <a:ext cx="10641129" cy="914400"/>
            <a:chOff x="454963" y="93878"/>
            <a:chExt cx="10641129" cy="914400"/>
          </a:xfrm>
        </p:grpSpPr>
        <p:sp>
          <p:nvSpPr>
            <p:cNvPr id="8" name="AutoShape 8"/>
            <p:cNvSpPr/>
            <p:nvPr/>
          </p:nvSpPr>
          <p:spPr>
            <a:xfrm>
              <a:off x="454963" y="331168"/>
              <a:ext cx="84147" cy="84147"/>
            </a:xfrm>
            <a:prstGeom prst="ellipse">
              <a:avLst/>
            </a:prstGeom>
            <a:solidFill>
              <a:schemeClr val="accent1">
                <a:alpha val="100000"/>
              </a:schemeClr>
            </a:solidFill>
          </p:spPr>
        </p:sp>
        <p:sp>
          <p:nvSpPr>
            <p:cNvPr id="9" name="AutoShape 9"/>
            <p:cNvSpPr/>
            <p:nvPr/>
          </p:nvSpPr>
          <p:spPr>
            <a:xfrm>
              <a:off x="575049" y="337743"/>
              <a:ext cx="78137" cy="78137"/>
            </a:xfrm>
            <a:prstGeom prst="ellipse">
              <a:avLst/>
            </a:prstGeom>
            <a:solidFill>
              <a:schemeClr val="accent1">
                <a:alpha val="80000"/>
              </a:schemeClr>
            </a:solidFill>
          </p:spPr>
        </p:sp>
        <p:sp>
          <p:nvSpPr>
            <p:cNvPr id="10" name="AutoShape 10"/>
            <p:cNvSpPr/>
            <p:nvPr/>
          </p:nvSpPr>
          <p:spPr>
            <a:xfrm>
              <a:off x="689125" y="339460"/>
              <a:ext cx="74704" cy="74704"/>
            </a:xfrm>
            <a:prstGeom prst="ellipse">
              <a:avLst/>
            </a:prstGeom>
            <a:solidFill>
              <a:schemeClr val="accent1">
                <a:alpha val="60000"/>
              </a:schemeClr>
            </a:solidFill>
          </p:spPr>
        </p:sp>
        <p:sp>
          <p:nvSpPr>
            <p:cNvPr id="11" name="AutoShape 11"/>
            <p:cNvSpPr/>
            <p:nvPr/>
          </p:nvSpPr>
          <p:spPr>
            <a:xfrm>
              <a:off x="799768" y="348430"/>
              <a:ext cx="69238" cy="69238"/>
            </a:xfrm>
            <a:prstGeom prst="ellipse">
              <a:avLst/>
            </a:prstGeom>
            <a:solidFill>
              <a:schemeClr val="accent1">
                <a:alpha val="40000"/>
              </a:schemeClr>
            </a:solidFill>
          </p:spPr>
        </p:sp>
        <p:sp>
          <p:nvSpPr>
            <p:cNvPr id="12" name="AutoShape 12"/>
            <p:cNvSpPr/>
            <p:nvPr/>
          </p:nvSpPr>
          <p:spPr>
            <a:xfrm>
              <a:off x="904945" y="344297"/>
              <a:ext cx="65594" cy="65594"/>
            </a:xfrm>
            <a:prstGeom prst="ellipse">
              <a:avLst/>
            </a:prstGeom>
            <a:solidFill>
              <a:schemeClr val="accent1">
                <a:alpha val="20000"/>
              </a:schemeClr>
            </a:solidFill>
          </p:spPr>
        </p:sp>
        <p:sp>
          <p:nvSpPr>
            <p:cNvPr id="13" name="AutoShape 13"/>
            <p:cNvSpPr/>
            <p:nvPr/>
          </p:nvSpPr>
          <p:spPr>
            <a:xfrm>
              <a:off x="454963" y="448942"/>
              <a:ext cx="84147" cy="84147"/>
            </a:xfrm>
            <a:prstGeom prst="ellipse">
              <a:avLst/>
            </a:prstGeom>
            <a:solidFill>
              <a:schemeClr val="accent1">
                <a:alpha val="100000"/>
              </a:schemeClr>
            </a:solidFill>
          </p:spPr>
        </p:sp>
        <p:sp>
          <p:nvSpPr>
            <p:cNvPr id="14" name="AutoShape 14"/>
            <p:cNvSpPr/>
            <p:nvPr/>
          </p:nvSpPr>
          <p:spPr>
            <a:xfrm>
              <a:off x="575049" y="455517"/>
              <a:ext cx="78137" cy="78137"/>
            </a:xfrm>
            <a:prstGeom prst="ellipse">
              <a:avLst/>
            </a:prstGeom>
            <a:solidFill>
              <a:schemeClr val="accent1">
                <a:alpha val="80000"/>
              </a:schemeClr>
            </a:solidFill>
          </p:spPr>
        </p:sp>
        <p:sp>
          <p:nvSpPr>
            <p:cNvPr id="15" name="AutoShape 15"/>
            <p:cNvSpPr/>
            <p:nvPr/>
          </p:nvSpPr>
          <p:spPr>
            <a:xfrm>
              <a:off x="689125" y="457233"/>
              <a:ext cx="74704" cy="74704"/>
            </a:xfrm>
            <a:prstGeom prst="ellipse">
              <a:avLst/>
            </a:prstGeom>
            <a:solidFill>
              <a:schemeClr val="accent1">
                <a:alpha val="60000"/>
              </a:schemeClr>
            </a:solidFill>
          </p:spPr>
        </p:sp>
        <p:sp>
          <p:nvSpPr>
            <p:cNvPr id="16" name="AutoShape 16"/>
            <p:cNvSpPr/>
            <p:nvPr/>
          </p:nvSpPr>
          <p:spPr>
            <a:xfrm>
              <a:off x="799768" y="466203"/>
              <a:ext cx="69238" cy="69238"/>
            </a:xfrm>
            <a:prstGeom prst="ellipse">
              <a:avLst/>
            </a:prstGeom>
            <a:solidFill>
              <a:schemeClr val="accent1">
                <a:alpha val="40000"/>
              </a:schemeClr>
            </a:solidFill>
          </p:spPr>
        </p:sp>
        <p:sp>
          <p:nvSpPr>
            <p:cNvPr id="17" name="AutoShape 17"/>
            <p:cNvSpPr/>
            <p:nvPr/>
          </p:nvSpPr>
          <p:spPr>
            <a:xfrm>
              <a:off x="904945" y="462070"/>
              <a:ext cx="65594" cy="65594"/>
            </a:xfrm>
            <a:prstGeom prst="ellipse">
              <a:avLst/>
            </a:prstGeom>
            <a:solidFill>
              <a:schemeClr val="accent1">
                <a:alpha val="20000"/>
              </a:schemeClr>
            </a:solidFill>
          </p:spPr>
        </p:sp>
        <p:sp>
          <p:nvSpPr>
            <p:cNvPr id="18" name="AutoShape 18"/>
            <p:cNvSpPr/>
            <p:nvPr/>
          </p:nvSpPr>
          <p:spPr>
            <a:xfrm>
              <a:off x="454963" y="566715"/>
              <a:ext cx="84147" cy="84147"/>
            </a:xfrm>
            <a:prstGeom prst="ellipse">
              <a:avLst/>
            </a:prstGeom>
            <a:solidFill>
              <a:schemeClr val="accent1">
                <a:alpha val="100000"/>
              </a:schemeClr>
            </a:solidFill>
          </p:spPr>
        </p:sp>
        <p:sp>
          <p:nvSpPr>
            <p:cNvPr id="19" name="AutoShape 19"/>
            <p:cNvSpPr/>
            <p:nvPr/>
          </p:nvSpPr>
          <p:spPr>
            <a:xfrm>
              <a:off x="575049" y="573291"/>
              <a:ext cx="78137" cy="78137"/>
            </a:xfrm>
            <a:prstGeom prst="ellipse">
              <a:avLst/>
            </a:prstGeom>
            <a:solidFill>
              <a:schemeClr val="accent1">
                <a:alpha val="80000"/>
              </a:schemeClr>
            </a:solidFill>
          </p:spPr>
        </p:sp>
        <p:sp>
          <p:nvSpPr>
            <p:cNvPr id="20" name="AutoShape 20"/>
            <p:cNvSpPr/>
            <p:nvPr/>
          </p:nvSpPr>
          <p:spPr>
            <a:xfrm>
              <a:off x="689125" y="575007"/>
              <a:ext cx="74704" cy="74704"/>
            </a:xfrm>
            <a:prstGeom prst="ellipse">
              <a:avLst/>
            </a:prstGeom>
            <a:solidFill>
              <a:schemeClr val="accent1">
                <a:alpha val="60000"/>
              </a:schemeClr>
            </a:solidFill>
          </p:spPr>
        </p:sp>
        <p:sp>
          <p:nvSpPr>
            <p:cNvPr id="21" name="AutoShape 21"/>
            <p:cNvSpPr/>
            <p:nvPr/>
          </p:nvSpPr>
          <p:spPr>
            <a:xfrm>
              <a:off x="799768" y="583977"/>
              <a:ext cx="69238" cy="69238"/>
            </a:xfrm>
            <a:prstGeom prst="ellipse">
              <a:avLst/>
            </a:prstGeom>
            <a:solidFill>
              <a:schemeClr val="accent1">
                <a:alpha val="40000"/>
              </a:schemeClr>
            </a:solidFill>
          </p:spPr>
        </p:sp>
        <p:sp>
          <p:nvSpPr>
            <p:cNvPr id="22" name="AutoShape 22"/>
            <p:cNvSpPr/>
            <p:nvPr/>
          </p:nvSpPr>
          <p:spPr>
            <a:xfrm>
              <a:off x="904945" y="579844"/>
              <a:ext cx="65594" cy="65594"/>
            </a:xfrm>
            <a:prstGeom prst="ellipse">
              <a:avLst/>
            </a:prstGeom>
            <a:solidFill>
              <a:schemeClr val="accent1">
                <a:alpha val="20000"/>
              </a:schemeClr>
            </a:solidFill>
          </p:spPr>
        </p:sp>
        <p:sp>
          <p:nvSpPr>
            <p:cNvPr id="23" name="AutoShape 23"/>
            <p:cNvSpPr/>
            <p:nvPr/>
          </p:nvSpPr>
          <p:spPr>
            <a:xfrm>
              <a:off x="454963" y="684489"/>
              <a:ext cx="84147" cy="84147"/>
            </a:xfrm>
            <a:prstGeom prst="ellipse">
              <a:avLst/>
            </a:prstGeom>
            <a:solidFill>
              <a:schemeClr val="accent1">
                <a:alpha val="100000"/>
              </a:schemeClr>
            </a:solidFill>
          </p:spPr>
        </p:sp>
        <p:sp>
          <p:nvSpPr>
            <p:cNvPr id="24" name="AutoShape 24"/>
            <p:cNvSpPr/>
            <p:nvPr/>
          </p:nvSpPr>
          <p:spPr>
            <a:xfrm>
              <a:off x="575049" y="691064"/>
              <a:ext cx="78137" cy="78137"/>
            </a:xfrm>
            <a:prstGeom prst="ellipse">
              <a:avLst/>
            </a:prstGeom>
            <a:solidFill>
              <a:schemeClr val="accent1">
                <a:alpha val="80000"/>
              </a:schemeClr>
            </a:solidFill>
          </p:spPr>
        </p:sp>
        <p:sp>
          <p:nvSpPr>
            <p:cNvPr id="25" name="AutoShape 25"/>
            <p:cNvSpPr/>
            <p:nvPr/>
          </p:nvSpPr>
          <p:spPr>
            <a:xfrm>
              <a:off x="689125" y="692781"/>
              <a:ext cx="74704" cy="74704"/>
            </a:xfrm>
            <a:prstGeom prst="ellipse">
              <a:avLst/>
            </a:prstGeom>
            <a:solidFill>
              <a:schemeClr val="accent1">
                <a:alpha val="60000"/>
              </a:schemeClr>
            </a:solidFill>
          </p:spPr>
        </p:sp>
        <p:sp>
          <p:nvSpPr>
            <p:cNvPr id="26" name="AutoShape 26"/>
            <p:cNvSpPr/>
            <p:nvPr/>
          </p:nvSpPr>
          <p:spPr>
            <a:xfrm>
              <a:off x="799768" y="701751"/>
              <a:ext cx="69238" cy="69238"/>
            </a:xfrm>
            <a:prstGeom prst="ellipse">
              <a:avLst/>
            </a:prstGeom>
            <a:solidFill>
              <a:schemeClr val="accent1">
                <a:alpha val="40000"/>
              </a:schemeClr>
            </a:solidFill>
          </p:spPr>
        </p:sp>
        <p:sp>
          <p:nvSpPr>
            <p:cNvPr id="27" name="AutoShape 27"/>
            <p:cNvSpPr/>
            <p:nvPr/>
          </p:nvSpPr>
          <p:spPr>
            <a:xfrm>
              <a:off x="904945" y="697618"/>
              <a:ext cx="65594" cy="65594"/>
            </a:xfrm>
            <a:prstGeom prst="ellipse">
              <a:avLst/>
            </a:prstGeom>
            <a:solidFill>
              <a:schemeClr val="accent1">
                <a:alpha val="20000"/>
              </a:schemeClr>
            </a:solidFill>
          </p:spPr>
        </p:sp>
        <p:sp>
          <p:nvSpPr>
            <p:cNvPr id="28" name="TextBox 2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运行微信小商城子系统</a:t>
              </a:r>
            </a:p>
          </p:txBody>
        </p:sp>
      </p:grpSp>
      <p:pic>
        <p:nvPicPr>
          <p:cNvPr id="2" name="图片 1"/>
          <p:cNvPicPr>
            <a:picLocks noChangeAspect="1"/>
          </p:cNvPicPr>
          <p:nvPr>
            <p:custDataLst>
              <p:tags r:id="rId1"/>
            </p:custDataLst>
          </p:nvPr>
        </p:nvPicPr>
        <p:blipFill>
          <a:blip r:embed="rId6"/>
          <a:stretch>
            <a:fillRect/>
          </a:stretch>
        </p:blipFill>
        <p:spPr>
          <a:xfrm>
            <a:off x="304800" y="1677035"/>
            <a:ext cx="5827395" cy="3978910"/>
          </a:xfrm>
          <a:prstGeom prst="rect">
            <a:avLst/>
          </a:prstGeom>
          <a:noFill/>
          <a:ln w="9525">
            <a:noFill/>
          </a:ln>
        </p:spPr>
      </p:pic>
      <p:pic>
        <p:nvPicPr>
          <p:cNvPr id="3" name="图片 1"/>
          <p:cNvPicPr>
            <a:picLocks noChangeAspect="1"/>
          </p:cNvPicPr>
          <p:nvPr>
            <p:custDataLst>
              <p:tags r:id="rId2"/>
            </p:custDataLst>
          </p:nvPr>
        </p:nvPicPr>
        <p:blipFill>
          <a:blip r:embed="rId7"/>
          <a:stretch>
            <a:fillRect/>
          </a:stretch>
        </p:blipFill>
        <p:spPr>
          <a:xfrm>
            <a:off x="6324600" y="1677035"/>
            <a:ext cx="2273300" cy="4056380"/>
          </a:xfrm>
          <a:prstGeom prst="rect">
            <a:avLst/>
          </a:prstGeom>
          <a:noFill/>
          <a:ln w="9525">
            <a:noFill/>
          </a:ln>
        </p:spPr>
      </p:pic>
      <p:pic>
        <p:nvPicPr>
          <p:cNvPr id="4" name="图片 1"/>
          <p:cNvPicPr>
            <a:picLocks noChangeAspect="1"/>
          </p:cNvPicPr>
          <p:nvPr>
            <p:custDataLst>
              <p:tags r:id="rId3"/>
            </p:custDataLst>
          </p:nvPr>
        </p:nvPicPr>
        <p:blipFill>
          <a:blip r:embed="rId8"/>
          <a:stretch>
            <a:fillRect/>
          </a:stretch>
        </p:blipFill>
        <p:spPr>
          <a:xfrm>
            <a:off x="9067800" y="1677035"/>
            <a:ext cx="2295525" cy="4055745"/>
          </a:xfrm>
          <a:prstGeom prst="rect">
            <a:avLst/>
          </a:prstGeom>
          <a:noFill/>
          <a:ln w="9525">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07</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线上发布和部署</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mt="70000"/>
          </a:blip>
          <a:srcRect l="16667" r="16667"/>
          <a:stretch>
            <a:fillRect/>
          </a:stretch>
        </p:blipFill>
        <p:spPr>
          <a:xfrm>
            <a:off x="7092557" y="1559288"/>
            <a:ext cx="4492828" cy="4492828"/>
          </a:xfrm>
          <a:prstGeom prst="roundRect">
            <a:avLst/>
          </a:prstGeom>
        </p:spPr>
      </p:pic>
      <p:sp>
        <p:nvSpPr>
          <p:cNvPr id="3" name="Freeform 3"/>
          <p:cNvSpPr/>
          <p:nvPr/>
        </p:nvSpPr>
        <p:spPr>
          <a:xfrm>
            <a:off x="557080" y="1431615"/>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1">
              <a:alpha val="100000"/>
            </a:schemeClr>
          </a:solidFill>
        </p:spPr>
      </p:sp>
      <p:sp>
        <p:nvSpPr>
          <p:cNvPr id="4" name="TextBox 4"/>
          <p:cNvSpPr txBox="1"/>
          <p:nvPr/>
        </p:nvSpPr>
        <p:spPr>
          <a:xfrm>
            <a:off x="720871" y="1321887"/>
            <a:ext cx="1111026" cy="1615440"/>
          </a:xfrm>
          <a:prstGeom prst="rect">
            <a:avLst/>
          </a:prstGeom>
        </p:spPr>
        <p:txBody>
          <a:bodyPr vert="horz" wrap="square" lIns="95250" tIns="95250" rIns="47625" bIns="95250"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1</a:t>
            </a:r>
          </a:p>
        </p:txBody>
      </p:sp>
      <p:sp>
        <p:nvSpPr>
          <p:cNvPr id="5" name="Freeform 5"/>
          <p:cNvSpPr/>
          <p:nvPr/>
        </p:nvSpPr>
        <p:spPr>
          <a:xfrm>
            <a:off x="539110" y="3161277"/>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1">
              <a:alpha val="100000"/>
            </a:schemeClr>
          </a:solidFill>
        </p:spPr>
      </p:sp>
      <p:sp>
        <p:nvSpPr>
          <p:cNvPr id="6" name="TextBox 6"/>
          <p:cNvSpPr txBox="1"/>
          <p:nvPr/>
        </p:nvSpPr>
        <p:spPr>
          <a:xfrm>
            <a:off x="727285" y="3051549"/>
            <a:ext cx="1111026" cy="1615440"/>
          </a:xfrm>
          <a:prstGeom prst="rect">
            <a:avLst/>
          </a:prstGeom>
        </p:spPr>
        <p:txBody>
          <a:bodyPr vert="horz" wrap="square" lIns="95250" tIns="95250" rIns="47625" bIns="95250"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2</a:t>
            </a:r>
          </a:p>
        </p:txBody>
      </p:sp>
      <p:sp>
        <p:nvSpPr>
          <p:cNvPr id="7" name="Freeform 7"/>
          <p:cNvSpPr/>
          <p:nvPr/>
        </p:nvSpPr>
        <p:spPr>
          <a:xfrm>
            <a:off x="575049" y="4866556"/>
            <a:ext cx="1511760" cy="1373901"/>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close/>
              </a:path>
            </a:pathLst>
          </a:custGeom>
          <a:solidFill>
            <a:schemeClr val="accent1">
              <a:alpha val="100000"/>
            </a:schemeClr>
          </a:solidFill>
        </p:spPr>
      </p:sp>
      <p:sp>
        <p:nvSpPr>
          <p:cNvPr id="8" name="TextBox 8"/>
          <p:cNvSpPr txBox="1"/>
          <p:nvPr/>
        </p:nvSpPr>
        <p:spPr>
          <a:xfrm>
            <a:off x="751032" y="4756828"/>
            <a:ext cx="1111026" cy="1615440"/>
          </a:xfrm>
          <a:prstGeom prst="rect">
            <a:avLst/>
          </a:prstGeom>
        </p:spPr>
        <p:txBody>
          <a:bodyPr vert="horz" wrap="square" lIns="95250" tIns="95250" rIns="47625" bIns="95250" rtlCol="0" anchor="t" anchorCtr="0">
            <a:spAutoFit/>
          </a:bodyPr>
          <a:lstStyle/>
          <a:p>
            <a:pPr algn="ctr">
              <a:lnSpc>
                <a:spcPct val="150000"/>
              </a:lnSpc>
            </a:pPr>
            <a:r>
              <a:rPr lang="en-US" sz="5775" b="1">
                <a:solidFill>
                  <a:srgbClr val="FFFFFF">
                    <a:alpha val="100000"/>
                  </a:srgbClr>
                </a:solidFill>
                <a:latin typeface="微软雅黑" panose="020B0503020204020204" charset="-122"/>
                <a:ea typeface="微软雅黑" panose="020B0503020204020204" charset="-122"/>
                <a:cs typeface="微软雅黑" panose="020B0503020204020204" charset="-122"/>
              </a:rPr>
              <a:t>3</a:t>
            </a:r>
          </a:p>
        </p:txBody>
      </p:sp>
      <p:sp>
        <p:nvSpPr>
          <p:cNvPr id="9" name="TextBox 9"/>
          <p:cNvSpPr txBox="1"/>
          <p:nvPr/>
        </p:nvSpPr>
        <p:spPr>
          <a:xfrm>
            <a:off x="2248535" y="1431615"/>
            <a:ext cx="4235703" cy="1341120"/>
          </a:xfrm>
          <a:prstGeom prst="rect">
            <a:avLst/>
          </a:prstGeom>
        </p:spPr>
        <p:txBody>
          <a:bodyPr vert="horz" wrap="square" lIns="95250" tIns="95250" rIns="47625" bIns="95250"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在本系统中有两个地方需要配置微信登录功能。</a:t>
            </a:r>
          </a:p>
        </p:txBody>
      </p:sp>
      <p:sp>
        <p:nvSpPr>
          <p:cNvPr id="10" name="TextBox 10"/>
          <p:cNvSpPr txBox="1"/>
          <p:nvPr/>
        </p:nvSpPr>
        <p:spPr>
          <a:xfrm>
            <a:off x="2248535" y="3135142"/>
            <a:ext cx="4235703" cy="1341120"/>
          </a:xfrm>
          <a:prstGeom prst="rect">
            <a:avLst/>
          </a:prstGeom>
        </p:spPr>
        <p:txBody>
          <a:bodyPr vert="horz" wrap="square" lIns="95250" tIns="95250" rIns="47625" bIns="95250"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首先是小商场前端litemall-wx模块(或renard-wx模块)中project.config.json文件的appid。</a:t>
            </a:r>
          </a:p>
        </p:txBody>
      </p:sp>
      <p:sp>
        <p:nvSpPr>
          <p:cNvPr id="11" name="TextBox 11"/>
          <p:cNvSpPr txBox="1"/>
          <p:nvPr/>
        </p:nvSpPr>
        <p:spPr>
          <a:xfrm>
            <a:off x="2248535" y="4866556"/>
            <a:ext cx="4235703" cy="1341120"/>
          </a:xfrm>
          <a:prstGeom prst="rect">
            <a:avLst/>
          </a:prstGeom>
        </p:spPr>
        <p:txBody>
          <a:bodyPr vert="horz" wrap="square" lIns="95250" tIns="95250" rIns="47625" bIns="95250"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其次是小商场后端litemall-core模块的application-core.yml文件。</a:t>
            </a:r>
          </a:p>
        </p:txBody>
      </p:sp>
      <p:grpSp>
        <p:nvGrpSpPr>
          <p:cNvPr id="12" name="Group 12"/>
          <p:cNvGrpSpPr/>
          <p:nvPr/>
        </p:nvGrpSpPr>
        <p:grpSpPr>
          <a:xfrm>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微信登录配置</a:t>
              </a:r>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970539" y="1444984"/>
            <a:ext cx="4955536" cy="4778362"/>
          </a:xfrm>
          <a:prstGeom prst="roundRect">
            <a:avLst/>
          </a:prstGeom>
          <a:solidFill>
            <a:schemeClr val="accent1">
              <a:alpha val="100000"/>
            </a:schemeClr>
          </a:solidFill>
        </p:spPr>
      </p:sp>
      <p:sp>
        <p:nvSpPr>
          <p:cNvPr id="3" name="AutoShape 3"/>
          <p:cNvSpPr/>
          <p:nvPr/>
        </p:nvSpPr>
        <p:spPr>
          <a:xfrm>
            <a:off x="6324730" y="1444984"/>
            <a:ext cx="4955536" cy="4778362"/>
          </a:xfrm>
          <a:prstGeom prst="roundRect">
            <a:avLst/>
          </a:prstGeom>
          <a:solidFill>
            <a:schemeClr val="accent2">
              <a:lumMod val="20000"/>
              <a:lumOff val="80000"/>
              <a:alpha val="100000"/>
            </a:schemeClr>
          </a:solidFill>
        </p:spPr>
      </p:sp>
      <p:sp>
        <p:nvSpPr>
          <p:cNvPr id="4" name="TextBox 4"/>
          <p:cNvSpPr txBox="1"/>
          <p:nvPr/>
        </p:nvSpPr>
        <p:spPr>
          <a:xfrm>
            <a:off x="1302067" y="2272065"/>
            <a:ext cx="4292478" cy="3124200"/>
          </a:xfrm>
          <a:prstGeom prst="rect">
            <a:avLst/>
          </a:prstGeom>
        </p:spPr>
        <p:txBody>
          <a:bodyPr vert="horz" wrap="square" lIns="123825" tIns="123825" rIns="57150" bIns="123825" rtlCol="0" anchor="t" anchorCtr="0">
            <a:noAutofit/>
          </a:bodyPr>
          <a:lstStyle/>
          <a:p>
            <a:pPr>
              <a:lnSpc>
                <a:spcPct val="150000"/>
              </a:lnSpc>
              <a:spcBef>
                <a:spcPct val="0"/>
              </a:spcBef>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在litemall-core模块的application-core.yml文件中配置微信支付信息。</a:t>
            </a:r>
          </a:p>
        </p:txBody>
      </p:sp>
      <p:sp>
        <p:nvSpPr>
          <p:cNvPr id="5" name="TextBox 5"/>
          <p:cNvSpPr txBox="1"/>
          <p:nvPr/>
        </p:nvSpPr>
        <p:spPr>
          <a:xfrm>
            <a:off x="6656259" y="2272065"/>
            <a:ext cx="4295775" cy="3143250"/>
          </a:xfrm>
          <a:prstGeom prst="rect">
            <a:avLst/>
          </a:prstGeom>
        </p:spPr>
        <p:txBody>
          <a:bodyPr vert="horz" wrap="square" lIns="123825" tIns="123825" rIns="57150" bIns="123825" rtlCol="0" anchor="t" anchorCtr="0">
            <a:noAutofit/>
          </a:bodyPr>
          <a:lstStyle/>
          <a:p>
            <a:pPr>
              <a:lnSpc>
                <a:spcPct val="150000"/>
              </a:lnSpc>
              <a:spcBef>
                <a:spcPct val="0"/>
              </a:spcBef>
            </a:pPr>
            <a:r>
              <a:rPr lang="en-US" sz="1350">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rPr>
              <a:t>添加</a:t>
            </a:r>
            <a:r>
              <a:rPr lang="zh-CN" altLang="en-US" sz="1350">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rPr>
              <a:t>配置</a:t>
            </a:r>
            <a:r>
              <a:rPr lang="en-US" sz="1350">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rPr>
              <a:t>代码到application-core.yml</a:t>
            </a:r>
            <a:r>
              <a:rPr lang="zh-CN" altLang="en-US" sz="1350">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rPr>
              <a:t>文件</a:t>
            </a:r>
            <a:r>
              <a:rPr lang="en-US" sz="1350">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rPr>
              <a:t>中</a:t>
            </a:r>
            <a:r>
              <a:rPr lang="zh-CN" altLang="en-US" sz="1350">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rPr>
              <a:t>。</a:t>
            </a:r>
          </a:p>
        </p:txBody>
      </p:sp>
      <p:grpSp>
        <p:nvGrpSpPr>
          <p:cNvPr id="6" name="Group 6"/>
          <p:cNvGrpSpPr/>
          <p:nvPr/>
        </p:nvGrpSpPr>
        <p:grpSpPr>
          <a:xfrm>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微信支付配置</a:t>
              </a: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11828" y="1585714"/>
            <a:ext cx="98308" cy="1200172"/>
          </a:xfrm>
          <a:prstGeom prst="rect">
            <a:avLst/>
          </a:prstGeom>
          <a:solidFill>
            <a:schemeClr val="accent1">
              <a:alpha val="100000"/>
            </a:schemeClr>
          </a:solidFill>
        </p:spPr>
      </p:sp>
      <p:sp>
        <p:nvSpPr>
          <p:cNvPr id="3" name="TextBox 3"/>
          <p:cNvSpPr txBox="1"/>
          <p:nvPr/>
        </p:nvSpPr>
        <p:spPr>
          <a:xfrm>
            <a:off x="1003860" y="1688405"/>
            <a:ext cx="5651946"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微信支付信息</a:t>
            </a:r>
          </a:p>
        </p:txBody>
      </p:sp>
      <p:sp>
        <p:nvSpPr>
          <p:cNvPr id="4" name="AutoShape 4"/>
          <p:cNvSpPr/>
          <p:nvPr/>
        </p:nvSpPr>
        <p:spPr>
          <a:xfrm>
            <a:off x="811828" y="3104653"/>
            <a:ext cx="98308" cy="1200172"/>
          </a:xfrm>
          <a:prstGeom prst="rect">
            <a:avLst/>
          </a:prstGeom>
          <a:solidFill>
            <a:schemeClr val="accent1">
              <a:alpha val="100000"/>
            </a:schemeClr>
          </a:solidFill>
        </p:spPr>
      </p:sp>
      <p:sp>
        <p:nvSpPr>
          <p:cNvPr id="5" name="TextBox 5"/>
          <p:cNvSpPr txBox="1"/>
          <p:nvPr/>
        </p:nvSpPr>
        <p:spPr>
          <a:xfrm>
            <a:off x="1003860" y="3207344"/>
            <a:ext cx="5651946"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修改为你的微信支付信息</a:t>
            </a:r>
          </a:p>
        </p:txBody>
      </p:sp>
      <p:sp>
        <p:nvSpPr>
          <p:cNvPr id="6" name="AutoShape 6"/>
          <p:cNvSpPr/>
          <p:nvPr/>
        </p:nvSpPr>
        <p:spPr>
          <a:xfrm>
            <a:off x="811828" y="4623592"/>
            <a:ext cx="98308" cy="1200172"/>
          </a:xfrm>
          <a:prstGeom prst="rect">
            <a:avLst/>
          </a:prstGeom>
          <a:solidFill>
            <a:schemeClr val="accent1">
              <a:alpha val="100000"/>
            </a:schemeClr>
          </a:solidFill>
        </p:spPr>
      </p:sp>
      <p:sp>
        <p:nvSpPr>
          <p:cNvPr id="7" name="TextBox 7"/>
          <p:cNvSpPr txBox="1"/>
          <p:nvPr/>
        </p:nvSpPr>
        <p:spPr>
          <a:xfrm>
            <a:off x="1003860" y="4726283"/>
            <a:ext cx="5651946" cy="994791"/>
          </a:xfrm>
          <a:prstGeom prst="rect">
            <a:avLst/>
          </a:prstGeom>
        </p:spPr>
        <p:txBody>
          <a:bodyPr vert="horz" wrap="square" lIns="114300" tIns="57150" rIns="114300" bIns="57150" rtlCol="0" anchor="t" anchorCtr="0">
            <a:spAutoFit/>
          </a:bodyPr>
          <a:lstStyle/>
          <a:p>
            <a:pP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微信公众平台账号</a:t>
            </a:r>
          </a:p>
        </p:txBody>
      </p:sp>
      <p:pic>
        <p:nvPicPr>
          <p:cNvPr id="8" name="Picture 8"/>
          <p:cNvPicPr>
            <a:picLocks noChangeAspect="1"/>
          </p:cNvPicPr>
          <p:nvPr/>
        </p:nvPicPr>
        <p:blipFill>
          <a:blip r:embed="rId3">
            <a:alphaModFix/>
          </a:blip>
          <a:srcRect l="16750" r="16750"/>
          <a:stretch>
            <a:fillRect/>
          </a:stretch>
        </p:blipFill>
        <p:spPr>
          <a:xfrm>
            <a:off x="5714706" y="1585714"/>
            <a:ext cx="4305846" cy="4305846"/>
          </a:xfrm>
          <a:prstGeom prst="rect">
            <a:avLst/>
          </a:prstGeom>
        </p:spPr>
      </p:pic>
      <p:grpSp>
        <p:nvGrpSpPr>
          <p:cNvPr id="9" name="Group 9"/>
          <p:cNvGrpSpPr/>
          <p:nvPr/>
        </p:nvGrpSpPr>
        <p:grpSpPr>
          <a:xfrm>
            <a:off x="454963" y="93878"/>
            <a:ext cx="10641129" cy="914400"/>
            <a:chOff x="454963" y="93878"/>
            <a:chExt cx="10641129" cy="914400"/>
          </a:xfrm>
        </p:grpSpPr>
        <p:sp>
          <p:nvSpPr>
            <p:cNvPr id="10" name="AutoShape 10"/>
            <p:cNvSpPr/>
            <p:nvPr/>
          </p:nvSpPr>
          <p:spPr>
            <a:xfrm>
              <a:off x="454963" y="331168"/>
              <a:ext cx="84147" cy="84147"/>
            </a:xfrm>
            <a:prstGeom prst="ellipse">
              <a:avLst/>
            </a:prstGeom>
            <a:solidFill>
              <a:schemeClr val="accent1">
                <a:alpha val="100000"/>
              </a:schemeClr>
            </a:solidFill>
          </p:spPr>
        </p:sp>
        <p:sp>
          <p:nvSpPr>
            <p:cNvPr id="11" name="AutoShape 11"/>
            <p:cNvSpPr/>
            <p:nvPr/>
          </p:nvSpPr>
          <p:spPr>
            <a:xfrm>
              <a:off x="575049" y="337743"/>
              <a:ext cx="78137" cy="78137"/>
            </a:xfrm>
            <a:prstGeom prst="ellipse">
              <a:avLst/>
            </a:prstGeom>
            <a:solidFill>
              <a:schemeClr val="accent1">
                <a:alpha val="80000"/>
              </a:schemeClr>
            </a:solidFill>
          </p:spPr>
        </p:sp>
        <p:sp>
          <p:nvSpPr>
            <p:cNvPr id="12" name="AutoShape 12"/>
            <p:cNvSpPr/>
            <p:nvPr/>
          </p:nvSpPr>
          <p:spPr>
            <a:xfrm>
              <a:off x="689125" y="339460"/>
              <a:ext cx="74704" cy="74704"/>
            </a:xfrm>
            <a:prstGeom prst="ellipse">
              <a:avLst/>
            </a:prstGeom>
            <a:solidFill>
              <a:schemeClr val="accent1">
                <a:alpha val="60000"/>
              </a:schemeClr>
            </a:solidFill>
          </p:spPr>
        </p:sp>
        <p:sp>
          <p:nvSpPr>
            <p:cNvPr id="13" name="AutoShape 13"/>
            <p:cNvSpPr/>
            <p:nvPr/>
          </p:nvSpPr>
          <p:spPr>
            <a:xfrm>
              <a:off x="799768" y="348430"/>
              <a:ext cx="69238" cy="69238"/>
            </a:xfrm>
            <a:prstGeom prst="ellipse">
              <a:avLst/>
            </a:prstGeom>
            <a:solidFill>
              <a:schemeClr val="accent1">
                <a:alpha val="40000"/>
              </a:schemeClr>
            </a:solidFill>
          </p:spPr>
        </p:sp>
        <p:sp>
          <p:nvSpPr>
            <p:cNvPr id="14" name="AutoShape 14"/>
            <p:cNvSpPr/>
            <p:nvPr/>
          </p:nvSpPr>
          <p:spPr>
            <a:xfrm>
              <a:off x="904945" y="344297"/>
              <a:ext cx="65594" cy="65594"/>
            </a:xfrm>
            <a:prstGeom prst="ellipse">
              <a:avLst/>
            </a:prstGeom>
            <a:solidFill>
              <a:schemeClr val="accent1">
                <a:alpha val="20000"/>
              </a:schemeClr>
            </a:solidFill>
          </p:spPr>
        </p:sp>
        <p:sp>
          <p:nvSpPr>
            <p:cNvPr id="15" name="AutoShape 15"/>
            <p:cNvSpPr/>
            <p:nvPr/>
          </p:nvSpPr>
          <p:spPr>
            <a:xfrm>
              <a:off x="454963" y="448942"/>
              <a:ext cx="84147" cy="84147"/>
            </a:xfrm>
            <a:prstGeom prst="ellipse">
              <a:avLst/>
            </a:prstGeom>
            <a:solidFill>
              <a:schemeClr val="accent1">
                <a:alpha val="100000"/>
              </a:schemeClr>
            </a:solidFill>
          </p:spPr>
        </p:sp>
        <p:sp>
          <p:nvSpPr>
            <p:cNvPr id="16" name="AutoShape 16"/>
            <p:cNvSpPr/>
            <p:nvPr/>
          </p:nvSpPr>
          <p:spPr>
            <a:xfrm>
              <a:off x="575049" y="455517"/>
              <a:ext cx="78137" cy="78137"/>
            </a:xfrm>
            <a:prstGeom prst="ellipse">
              <a:avLst/>
            </a:prstGeom>
            <a:solidFill>
              <a:schemeClr val="accent1">
                <a:alpha val="80000"/>
              </a:schemeClr>
            </a:solidFill>
          </p:spPr>
        </p:sp>
        <p:sp>
          <p:nvSpPr>
            <p:cNvPr id="17" name="AutoShape 17"/>
            <p:cNvSpPr/>
            <p:nvPr/>
          </p:nvSpPr>
          <p:spPr>
            <a:xfrm>
              <a:off x="689125" y="457233"/>
              <a:ext cx="74704" cy="74704"/>
            </a:xfrm>
            <a:prstGeom prst="ellipse">
              <a:avLst/>
            </a:prstGeom>
            <a:solidFill>
              <a:schemeClr val="accent1">
                <a:alpha val="60000"/>
              </a:schemeClr>
            </a:solidFill>
          </p:spPr>
        </p:sp>
        <p:sp>
          <p:nvSpPr>
            <p:cNvPr id="18" name="AutoShape 18"/>
            <p:cNvSpPr/>
            <p:nvPr/>
          </p:nvSpPr>
          <p:spPr>
            <a:xfrm>
              <a:off x="799768" y="466203"/>
              <a:ext cx="69238" cy="69238"/>
            </a:xfrm>
            <a:prstGeom prst="ellipse">
              <a:avLst/>
            </a:prstGeom>
            <a:solidFill>
              <a:schemeClr val="accent1">
                <a:alpha val="40000"/>
              </a:schemeClr>
            </a:solidFill>
          </p:spPr>
        </p:sp>
        <p:sp>
          <p:nvSpPr>
            <p:cNvPr id="19" name="AutoShape 19"/>
            <p:cNvSpPr/>
            <p:nvPr/>
          </p:nvSpPr>
          <p:spPr>
            <a:xfrm>
              <a:off x="904945" y="462070"/>
              <a:ext cx="65594" cy="65594"/>
            </a:xfrm>
            <a:prstGeom prst="ellipse">
              <a:avLst/>
            </a:prstGeom>
            <a:solidFill>
              <a:schemeClr val="accent1">
                <a:alpha val="20000"/>
              </a:schemeClr>
            </a:solidFill>
          </p:spPr>
        </p:sp>
        <p:sp>
          <p:nvSpPr>
            <p:cNvPr id="20" name="AutoShape 20"/>
            <p:cNvSpPr/>
            <p:nvPr/>
          </p:nvSpPr>
          <p:spPr>
            <a:xfrm>
              <a:off x="454963" y="566715"/>
              <a:ext cx="84147" cy="84147"/>
            </a:xfrm>
            <a:prstGeom prst="ellipse">
              <a:avLst/>
            </a:prstGeom>
            <a:solidFill>
              <a:schemeClr val="accent1">
                <a:alpha val="100000"/>
              </a:schemeClr>
            </a:solidFill>
          </p:spPr>
        </p:sp>
        <p:sp>
          <p:nvSpPr>
            <p:cNvPr id="21" name="AutoShape 21"/>
            <p:cNvSpPr/>
            <p:nvPr/>
          </p:nvSpPr>
          <p:spPr>
            <a:xfrm>
              <a:off x="575049" y="573291"/>
              <a:ext cx="78137" cy="78137"/>
            </a:xfrm>
            <a:prstGeom prst="ellipse">
              <a:avLst/>
            </a:prstGeom>
            <a:solidFill>
              <a:schemeClr val="accent1">
                <a:alpha val="80000"/>
              </a:schemeClr>
            </a:solidFill>
          </p:spPr>
        </p:sp>
        <p:sp>
          <p:nvSpPr>
            <p:cNvPr id="22" name="AutoShape 22"/>
            <p:cNvSpPr/>
            <p:nvPr/>
          </p:nvSpPr>
          <p:spPr>
            <a:xfrm>
              <a:off x="689125" y="575007"/>
              <a:ext cx="74704" cy="74704"/>
            </a:xfrm>
            <a:prstGeom prst="ellipse">
              <a:avLst/>
            </a:prstGeom>
            <a:solidFill>
              <a:schemeClr val="accent1">
                <a:alpha val="60000"/>
              </a:schemeClr>
            </a:solidFill>
          </p:spPr>
        </p:sp>
        <p:sp>
          <p:nvSpPr>
            <p:cNvPr id="23" name="AutoShape 23"/>
            <p:cNvSpPr/>
            <p:nvPr/>
          </p:nvSpPr>
          <p:spPr>
            <a:xfrm>
              <a:off x="799768" y="583977"/>
              <a:ext cx="69238" cy="69238"/>
            </a:xfrm>
            <a:prstGeom prst="ellipse">
              <a:avLst/>
            </a:prstGeom>
            <a:solidFill>
              <a:schemeClr val="accent1">
                <a:alpha val="40000"/>
              </a:schemeClr>
            </a:solidFill>
          </p:spPr>
        </p:sp>
        <p:sp>
          <p:nvSpPr>
            <p:cNvPr id="24" name="AutoShape 24"/>
            <p:cNvSpPr/>
            <p:nvPr/>
          </p:nvSpPr>
          <p:spPr>
            <a:xfrm>
              <a:off x="904945" y="579844"/>
              <a:ext cx="65594" cy="65594"/>
            </a:xfrm>
            <a:prstGeom prst="ellipse">
              <a:avLst/>
            </a:prstGeom>
            <a:solidFill>
              <a:schemeClr val="accent1">
                <a:alpha val="20000"/>
              </a:schemeClr>
            </a:solidFill>
          </p:spPr>
        </p:sp>
        <p:sp>
          <p:nvSpPr>
            <p:cNvPr id="25" name="AutoShape 25"/>
            <p:cNvSpPr/>
            <p:nvPr/>
          </p:nvSpPr>
          <p:spPr>
            <a:xfrm>
              <a:off x="454963" y="684489"/>
              <a:ext cx="84147" cy="84147"/>
            </a:xfrm>
            <a:prstGeom prst="ellipse">
              <a:avLst/>
            </a:prstGeom>
            <a:solidFill>
              <a:schemeClr val="accent1">
                <a:alpha val="100000"/>
              </a:schemeClr>
            </a:solidFill>
          </p:spPr>
        </p:sp>
        <p:sp>
          <p:nvSpPr>
            <p:cNvPr id="26" name="AutoShape 26"/>
            <p:cNvSpPr/>
            <p:nvPr/>
          </p:nvSpPr>
          <p:spPr>
            <a:xfrm>
              <a:off x="575049" y="691064"/>
              <a:ext cx="78137" cy="78137"/>
            </a:xfrm>
            <a:prstGeom prst="ellipse">
              <a:avLst/>
            </a:prstGeom>
            <a:solidFill>
              <a:schemeClr val="accent1">
                <a:alpha val="80000"/>
              </a:schemeClr>
            </a:solidFill>
          </p:spPr>
        </p:sp>
        <p:sp>
          <p:nvSpPr>
            <p:cNvPr id="27" name="AutoShape 27"/>
            <p:cNvSpPr/>
            <p:nvPr/>
          </p:nvSpPr>
          <p:spPr>
            <a:xfrm>
              <a:off x="689125" y="692781"/>
              <a:ext cx="74704" cy="74704"/>
            </a:xfrm>
            <a:prstGeom prst="ellipse">
              <a:avLst/>
            </a:prstGeom>
            <a:solidFill>
              <a:schemeClr val="accent1">
                <a:alpha val="60000"/>
              </a:schemeClr>
            </a:solidFill>
          </p:spPr>
        </p:sp>
        <p:sp>
          <p:nvSpPr>
            <p:cNvPr id="28" name="AutoShape 28"/>
            <p:cNvSpPr/>
            <p:nvPr/>
          </p:nvSpPr>
          <p:spPr>
            <a:xfrm>
              <a:off x="799768" y="701751"/>
              <a:ext cx="69238" cy="69238"/>
            </a:xfrm>
            <a:prstGeom prst="ellipse">
              <a:avLst/>
            </a:prstGeom>
            <a:solidFill>
              <a:schemeClr val="accent1">
                <a:alpha val="40000"/>
              </a:schemeClr>
            </a:solidFill>
          </p:spPr>
        </p:sp>
        <p:sp>
          <p:nvSpPr>
            <p:cNvPr id="29" name="AutoShape 29"/>
            <p:cNvSpPr/>
            <p:nvPr/>
          </p:nvSpPr>
          <p:spPr>
            <a:xfrm>
              <a:off x="904945" y="697618"/>
              <a:ext cx="65594" cy="65594"/>
            </a:xfrm>
            <a:prstGeom prst="ellipse">
              <a:avLst/>
            </a:prstGeom>
            <a:solidFill>
              <a:schemeClr val="accent1">
                <a:alpha val="20000"/>
              </a:schemeClr>
            </a:solidFill>
          </p:spPr>
        </p:sp>
        <p:sp>
          <p:nvSpPr>
            <p:cNvPr id="30" name="TextBox 3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微信支付配置</a:t>
              </a: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t="16744" b="16744"/>
          <a:stretch>
            <a:fillRect/>
          </a:stretch>
        </p:blipFill>
        <p:spPr>
          <a:xfrm>
            <a:off x="882858" y="1563009"/>
            <a:ext cx="2465519" cy="2459823"/>
          </a:xfrm>
          <a:prstGeom prst="rect">
            <a:avLst/>
          </a:prstGeom>
        </p:spPr>
      </p:pic>
      <p:pic>
        <p:nvPicPr>
          <p:cNvPr id="3" name="Picture 3"/>
          <p:cNvPicPr>
            <a:picLocks noChangeAspect="1"/>
          </p:cNvPicPr>
          <p:nvPr/>
        </p:nvPicPr>
        <p:blipFill>
          <a:blip r:embed="rId4"/>
          <a:srcRect l="12204" r="12204"/>
          <a:stretch>
            <a:fillRect/>
          </a:stretch>
        </p:blipFill>
        <p:spPr>
          <a:xfrm>
            <a:off x="3561054" y="1563009"/>
            <a:ext cx="2465519" cy="2459823"/>
          </a:xfrm>
          <a:prstGeom prst="rect">
            <a:avLst/>
          </a:prstGeom>
        </p:spPr>
      </p:pic>
      <p:pic>
        <p:nvPicPr>
          <p:cNvPr id="4" name="Picture 4"/>
          <p:cNvPicPr>
            <a:picLocks noChangeAspect="1"/>
          </p:cNvPicPr>
          <p:nvPr/>
        </p:nvPicPr>
        <p:blipFill>
          <a:blip r:embed="rId5"/>
          <a:srcRect l="16673" r="16673"/>
          <a:stretch>
            <a:fillRect/>
          </a:stretch>
        </p:blipFill>
        <p:spPr>
          <a:xfrm>
            <a:off x="6239251" y="1563009"/>
            <a:ext cx="2465519" cy="2459823"/>
          </a:xfrm>
          <a:prstGeom prst="rect">
            <a:avLst/>
          </a:prstGeom>
        </p:spPr>
      </p:pic>
      <p:pic>
        <p:nvPicPr>
          <p:cNvPr id="5" name="Picture 5"/>
          <p:cNvPicPr>
            <a:picLocks noChangeAspect="1"/>
          </p:cNvPicPr>
          <p:nvPr/>
        </p:nvPicPr>
        <p:blipFill>
          <a:blip r:embed="rId6"/>
          <a:srcRect l="16548" r="16548"/>
          <a:stretch>
            <a:fillRect/>
          </a:stretch>
        </p:blipFill>
        <p:spPr>
          <a:xfrm>
            <a:off x="8917448" y="1563009"/>
            <a:ext cx="2465519" cy="2459823"/>
          </a:xfrm>
          <a:prstGeom prst="rect">
            <a:avLst/>
          </a:prstGeom>
        </p:spPr>
      </p:pic>
      <p:sp>
        <p:nvSpPr>
          <p:cNvPr id="6" name="AutoShape 6"/>
          <p:cNvSpPr/>
          <p:nvPr/>
        </p:nvSpPr>
        <p:spPr>
          <a:xfrm>
            <a:off x="1401243" y="3336168"/>
            <a:ext cx="1428750" cy="1428750"/>
          </a:xfrm>
          <a:prstGeom prst="rect">
            <a:avLst/>
          </a:prstGeom>
          <a:solidFill>
            <a:schemeClr val="accent1">
              <a:alpha val="72250"/>
            </a:schemeClr>
          </a:solidFill>
        </p:spPr>
      </p:sp>
      <p:sp>
        <p:nvSpPr>
          <p:cNvPr id="7" name="AutoShape 7"/>
          <p:cNvSpPr/>
          <p:nvPr/>
        </p:nvSpPr>
        <p:spPr>
          <a:xfrm>
            <a:off x="4079439" y="3336168"/>
            <a:ext cx="1428750" cy="1428750"/>
          </a:xfrm>
          <a:prstGeom prst="rect">
            <a:avLst/>
          </a:prstGeom>
          <a:solidFill>
            <a:schemeClr val="accent1">
              <a:lumMod val="50000"/>
              <a:alpha val="85000"/>
            </a:schemeClr>
          </a:solidFill>
        </p:spPr>
      </p:sp>
      <p:sp>
        <p:nvSpPr>
          <p:cNvPr id="8" name="AutoShape 8"/>
          <p:cNvSpPr/>
          <p:nvPr/>
        </p:nvSpPr>
        <p:spPr>
          <a:xfrm>
            <a:off x="9466032" y="3336168"/>
            <a:ext cx="1368351" cy="1460420"/>
          </a:xfrm>
          <a:prstGeom prst="rect">
            <a:avLst/>
          </a:prstGeom>
          <a:solidFill>
            <a:schemeClr val="accent1">
              <a:lumMod val="50000"/>
              <a:alpha val="85000"/>
            </a:schemeClr>
          </a:solidFill>
        </p:spPr>
      </p:sp>
      <p:sp>
        <p:nvSpPr>
          <p:cNvPr id="9" name="AutoShape 9"/>
          <p:cNvSpPr/>
          <p:nvPr/>
        </p:nvSpPr>
        <p:spPr>
          <a:xfrm>
            <a:off x="6757636" y="3336168"/>
            <a:ext cx="1428750" cy="1428750"/>
          </a:xfrm>
          <a:prstGeom prst="rect">
            <a:avLst/>
          </a:prstGeom>
          <a:solidFill>
            <a:schemeClr val="accent1">
              <a:alpha val="85000"/>
            </a:schemeClr>
          </a:solidFill>
        </p:spPr>
      </p:sp>
      <p:sp>
        <p:nvSpPr>
          <p:cNvPr id="10" name="AutoShape 10"/>
          <p:cNvSpPr/>
          <p:nvPr/>
        </p:nvSpPr>
        <p:spPr>
          <a:xfrm>
            <a:off x="907981" y="5054414"/>
            <a:ext cx="2415273" cy="1117978"/>
          </a:xfrm>
          <a:prstGeom prst="rect">
            <a:avLst/>
          </a:prstGeom>
          <a:noFill/>
        </p:spPr>
        <p:txBody>
          <a:bodyPr vert="horz" wrap="square" lIns="91440" tIns="45720" rIns="91440" bIns="45720" rtlCol="0" anchor="t" anchorCtr="1">
            <a:norm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支付金额</a:t>
            </a:r>
            <a:endParaRPr lang="en-US" sz="1100"/>
          </a:p>
        </p:txBody>
      </p:sp>
      <p:sp>
        <p:nvSpPr>
          <p:cNvPr id="11" name="AutoShape 11"/>
          <p:cNvSpPr/>
          <p:nvPr/>
        </p:nvSpPr>
        <p:spPr>
          <a:xfrm>
            <a:off x="3586178" y="5054414"/>
            <a:ext cx="2415273" cy="1118235"/>
          </a:xfrm>
          <a:prstGeom prst="rect">
            <a:avLst/>
          </a:prstGeom>
          <a:noFill/>
        </p:spPr>
        <p:txBody>
          <a:bodyPr vert="horz" wrap="square" lIns="91440" tIns="45720" rIns="91440" bIns="45720" rtlCol="0" anchor="t" anchorCtr="1">
            <a:norm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支付时间</a:t>
            </a:r>
            <a:endParaRPr lang="en-US" sz="1100"/>
          </a:p>
        </p:txBody>
      </p:sp>
      <p:sp>
        <p:nvSpPr>
          <p:cNvPr id="12" name="AutoShape 12"/>
          <p:cNvSpPr/>
          <p:nvPr/>
        </p:nvSpPr>
        <p:spPr>
          <a:xfrm>
            <a:off x="6264374" y="5054414"/>
            <a:ext cx="2415273" cy="1118235"/>
          </a:xfrm>
          <a:prstGeom prst="rect">
            <a:avLst/>
          </a:prstGeom>
          <a:noFill/>
        </p:spPr>
        <p:txBody>
          <a:bodyPr vert="horz" wrap="square" lIns="91440" tIns="45720" rIns="91440" bIns="45720" rtlCol="0" anchor="t" anchorCtr="1">
            <a:norm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支付凭证</a:t>
            </a:r>
            <a:endParaRPr lang="en-US" sz="1100"/>
          </a:p>
        </p:txBody>
      </p:sp>
      <p:sp>
        <p:nvSpPr>
          <p:cNvPr id="13" name="AutoShape 13"/>
          <p:cNvSpPr/>
          <p:nvPr/>
        </p:nvSpPr>
        <p:spPr>
          <a:xfrm>
            <a:off x="8942570" y="5054414"/>
            <a:ext cx="2415273" cy="1118235"/>
          </a:xfrm>
          <a:prstGeom prst="rect">
            <a:avLst/>
          </a:prstGeom>
          <a:noFill/>
        </p:spPr>
        <p:txBody>
          <a:bodyPr vert="horz" wrap="square" lIns="91440" tIns="45720" rIns="91440" bIns="45720" rtlCol="0" anchor="t" anchorCtr="1">
            <a:normAutofit/>
          </a:bodyPr>
          <a:lstStyle/>
          <a:p>
            <a:pPr algn="ct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微信支付回调地址：支付成功后，微信会向这个地址发送通知。</a:t>
            </a:r>
            <a:endParaRPr lang="en-US" sz="1100"/>
          </a:p>
        </p:txBody>
      </p:sp>
      <p:sp>
        <p:nvSpPr>
          <p:cNvPr id="14" name="TextBox 14"/>
          <p:cNvSpPr txBox="1"/>
          <p:nvPr/>
        </p:nvSpPr>
        <p:spPr>
          <a:xfrm>
            <a:off x="1431442" y="3725383"/>
            <a:ext cx="1368351"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15" name="TextBox 15"/>
          <p:cNvSpPr txBox="1"/>
          <p:nvPr/>
        </p:nvSpPr>
        <p:spPr>
          <a:xfrm>
            <a:off x="4111824" y="3725383"/>
            <a:ext cx="1363980"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6" name="TextBox 16"/>
          <p:cNvSpPr txBox="1"/>
          <p:nvPr/>
        </p:nvSpPr>
        <p:spPr>
          <a:xfrm>
            <a:off x="6790020" y="3725383"/>
            <a:ext cx="1363980"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17" name="TextBox 17"/>
          <p:cNvSpPr txBox="1"/>
          <p:nvPr/>
        </p:nvSpPr>
        <p:spPr>
          <a:xfrm>
            <a:off x="9468217" y="3725383"/>
            <a:ext cx="1363980" cy="681990"/>
          </a:xfrm>
          <a:prstGeom prst="rect">
            <a:avLst/>
          </a:prstGeom>
        </p:spPr>
        <p:txBody>
          <a:bodyPr vert="horz" wrap="square" lIns="91440" tIns="45720" rIns="91440" bIns="45720" rtlCol="0" anchor="t" anchorCtr="0">
            <a:spAutoFit/>
          </a:bodyPr>
          <a:lstStyle/>
          <a:p>
            <a:pPr algn="ctr">
              <a:lnSpc>
                <a:spcPct val="100000"/>
              </a:lnSpc>
              <a:spcBef>
                <a:spcPts val="375"/>
              </a:spcBef>
            </a:pPr>
            <a:r>
              <a:rPr lang="en-US" sz="3600">
                <a:solidFill>
                  <a:srgbClr val="FFFFFF">
                    <a:alpha val="100000"/>
                  </a:srgbClr>
                </a:solidFill>
                <a:latin typeface="微软雅黑" panose="020B0503020204020204" charset="-122"/>
                <a:ea typeface="微软雅黑" panose="020B0503020204020204" charset="-122"/>
                <a:cs typeface="微软雅黑" panose="020B0503020204020204" charset="-122"/>
              </a:rPr>
              <a:t>04</a:t>
            </a:r>
          </a:p>
        </p:txBody>
      </p:sp>
      <p:grpSp>
        <p:nvGrpSpPr>
          <p:cNvPr id="18" name="Group 18"/>
          <p:cNvGrpSpPr/>
          <p:nvPr/>
        </p:nvGrpSpPr>
        <p:grpSpPr>
          <a:xfrm>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微信支付配置</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981837" y="1604867"/>
            <a:ext cx="3394996" cy="2116741"/>
          </a:xfrm>
          <a:prstGeom prst="rect">
            <a:avLst/>
          </a:prstGeom>
          <a:solidFill>
            <a:schemeClr val="accent1">
              <a:alpha val="100000"/>
            </a:schemeClr>
          </a:solidFill>
        </p:spPr>
        <p:txBody>
          <a:bodyPr vert="horz" wrap="square" lIns="91440" tIns="45720" rIns="91440" bIns="45720" rtlCol="0" anchor="ctr" anchorCtr="0">
            <a:noAutofit/>
          </a:bodyPr>
          <a:lstStyle/>
          <a:p>
            <a:pPr algn="ctr">
              <a:defRPr/>
            </a:pPr>
            <a:r>
              <a:rPr lang="en-US" sz="2940">
                <a:solidFill>
                  <a:srgbClr val="FFFFFF">
                    <a:alpha val="100000"/>
                  </a:srgbClr>
                </a:solidFill>
                <a:latin typeface="Calibri" panose="020F0502020204030204"/>
                <a:ea typeface="Calibri" panose="020F0502020204030204"/>
                <a:cs typeface="Calibri" panose="020F0502020204030204"/>
              </a:rPr>
              <a:t>    </a:t>
            </a:r>
            <a:endParaRPr lang="en-US" sz="1100"/>
          </a:p>
        </p:txBody>
      </p:sp>
      <p:sp>
        <p:nvSpPr>
          <p:cNvPr id="3" name="AutoShape 3"/>
          <p:cNvSpPr/>
          <p:nvPr/>
        </p:nvSpPr>
        <p:spPr>
          <a:xfrm>
            <a:off x="4376738" y="3721608"/>
            <a:ext cx="3394996" cy="2116741"/>
          </a:xfrm>
          <a:prstGeom prst="rect">
            <a:avLst/>
          </a:prstGeom>
          <a:solidFill>
            <a:schemeClr val="accent1">
              <a:alpha val="100000"/>
            </a:schemeClr>
          </a:solidFill>
        </p:spPr>
      </p:sp>
      <p:sp>
        <p:nvSpPr>
          <p:cNvPr id="4" name="AutoShape 4"/>
          <p:cNvSpPr/>
          <p:nvPr/>
        </p:nvSpPr>
        <p:spPr>
          <a:xfrm>
            <a:off x="7771733" y="1604867"/>
            <a:ext cx="3394996" cy="2116741"/>
          </a:xfrm>
          <a:prstGeom prst="rect">
            <a:avLst/>
          </a:prstGeom>
          <a:solidFill>
            <a:schemeClr val="accent1">
              <a:alpha val="100000"/>
            </a:schemeClr>
          </a:solidFill>
        </p:spPr>
      </p:sp>
      <p:pic>
        <p:nvPicPr>
          <p:cNvPr id="5" name="Picture 5"/>
          <p:cNvPicPr>
            <a:picLocks noChangeAspect="1"/>
          </p:cNvPicPr>
          <p:nvPr/>
        </p:nvPicPr>
        <p:blipFill>
          <a:blip r:embed="rId3"/>
          <a:srcRect l="1042" r="1042"/>
          <a:stretch>
            <a:fillRect/>
          </a:stretch>
        </p:blipFill>
        <p:spPr>
          <a:xfrm>
            <a:off x="981837" y="3694465"/>
            <a:ext cx="3394942" cy="2143864"/>
          </a:xfrm>
          <a:prstGeom prst="rect">
            <a:avLst/>
          </a:prstGeom>
        </p:spPr>
      </p:pic>
      <p:pic>
        <p:nvPicPr>
          <p:cNvPr id="6" name="Picture 6"/>
          <p:cNvPicPr>
            <a:picLocks noChangeAspect="1"/>
          </p:cNvPicPr>
          <p:nvPr/>
        </p:nvPicPr>
        <p:blipFill>
          <a:blip r:embed="rId4"/>
          <a:srcRect t="18503" b="18503"/>
          <a:stretch>
            <a:fillRect/>
          </a:stretch>
        </p:blipFill>
        <p:spPr>
          <a:xfrm>
            <a:off x="4376812" y="1577730"/>
            <a:ext cx="3394942" cy="2143864"/>
          </a:xfrm>
          <a:prstGeom prst="rect">
            <a:avLst/>
          </a:prstGeom>
        </p:spPr>
      </p:pic>
      <p:pic>
        <p:nvPicPr>
          <p:cNvPr id="7" name="Picture 7"/>
          <p:cNvPicPr>
            <a:picLocks noChangeAspect="1"/>
          </p:cNvPicPr>
          <p:nvPr/>
        </p:nvPicPr>
        <p:blipFill>
          <a:blip r:embed="rId5"/>
          <a:srcRect t="18426" b="18426"/>
          <a:stretch>
            <a:fillRect/>
          </a:stretch>
        </p:blipFill>
        <p:spPr>
          <a:xfrm>
            <a:off x="7771733" y="3721608"/>
            <a:ext cx="3394942" cy="2143864"/>
          </a:xfrm>
          <a:prstGeom prst="rect">
            <a:avLst/>
          </a:prstGeom>
        </p:spPr>
      </p:pic>
      <p:grpSp>
        <p:nvGrpSpPr>
          <p:cNvPr id="8" name="Group 8"/>
          <p:cNvGrpSpPr/>
          <p:nvPr/>
        </p:nvGrpSpPr>
        <p:grpSpPr>
          <a:xfrm>
            <a:off x="454963" y="93878"/>
            <a:ext cx="10641129" cy="914400"/>
            <a:chOff x="454963" y="93878"/>
            <a:chExt cx="10641129" cy="914400"/>
          </a:xfrm>
        </p:grpSpPr>
        <p:sp>
          <p:nvSpPr>
            <p:cNvPr id="9" name="AutoShape 9"/>
            <p:cNvSpPr/>
            <p:nvPr/>
          </p:nvSpPr>
          <p:spPr>
            <a:xfrm>
              <a:off x="454963" y="331168"/>
              <a:ext cx="84147" cy="84147"/>
            </a:xfrm>
            <a:prstGeom prst="ellipse">
              <a:avLst/>
            </a:prstGeom>
            <a:solidFill>
              <a:schemeClr val="accent1">
                <a:alpha val="100000"/>
              </a:schemeClr>
            </a:solidFill>
          </p:spPr>
        </p:sp>
        <p:sp>
          <p:nvSpPr>
            <p:cNvPr id="10" name="AutoShape 10"/>
            <p:cNvSpPr/>
            <p:nvPr/>
          </p:nvSpPr>
          <p:spPr>
            <a:xfrm>
              <a:off x="575049" y="337743"/>
              <a:ext cx="78137" cy="78137"/>
            </a:xfrm>
            <a:prstGeom prst="ellipse">
              <a:avLst/>
            </a:prstGeom>
            <a:solidFill>
              <a:schemeClr val="accent1">
                <a:alpha val="80000"/>
              </a:schemeClr>
            </a:solidFill>
          </p:spPr>
        </p:sp>
        <p:sp>
          <p:nvSpPr>
            <p:cNvPr id="11" name="AutoShape 11"/>
            <p:cNvSpPr/>
            <p:nvPr/>
          </p:nvSpPr>
          <p:spPr>
            <a:xfrm>
              <a:off x="689125" y="339460"/>
              <a:ext cx="74704" cy="74704"/>
            </a:xfrm>
            <a:prstGeom prst="ellipse">
              <a:avLst/>
            </a:prstGeom>
            <a:solidFill>
              <a:schemeClr val="accent1">
                <a:alpha val="60000"/>
              </a:schemeClr>
            </a:solidFill>
          </p:spPr>
        </p:sp>
        <p:sp>
          <p:nvSpPr>
            <p:cNvPr id="12" name="AutoShape 12"/>
            <p:cNvSpPr/>
            <p:nvPr/>
          </p:nvSpPr>
          <p:spPr>
            <a:xfrm>
              <a:off x="799768" y="348430"/>
              <a:ext cx="69238" cy="69238"/>
            </a:xfrm>
            <a:prstGeom prst="ellipse">
              <a:avLst/>
            </a:prstGeom>
            <a:solidFill>
              <a:schemeClr val="accent1">
                <a:alpha val="40000"/>
              </a:schemeClr>
            </a:solidFill>
          </p:spPr>
        </p:sp>
        <p:sp>
          <p:nvSpPr>
            <p:cNvPr id="13" name="AutoShape 13"/>
            <p:cNvSpPr/>
            <p:nvPr/>
          </p:nvSpPr>
          <p:spPr>
            <a:xfrm>
              <a:off x="904945" y="344297"/>
              <a:ext cx="65594" cy="65594"/>
            </a:xfrm>
            <a:prstGeom prst="ellipse">
              <a:avLst/>
            </a:prstGeom>
            <a:solidFill>
              <a:schemeClr val="accent1">
                <a:alpha val="20000"/>
              </a:schemeClr>
            </a:solidFill>
          </p:spPr>
        </p:sp>
        <p:sp>
          <p:nvSpPr>
            <p:cNvPr id="14" name="AutoShape 14"/>
            <p:cNvSpPr/>
            <p:nvPr/>
          </p:nvSpPr>
          <p:spPr>
            <a:xfrm>
              <a:off x="454963" y="448942"/>
              <a:ext cx="84147" cy="84147"/>
            </a:xfrm>
            <a:prstGeom prst="ellipse">
              <a:avLst/>
            </a:prstGeom>
            <a:solidFill>
              <a:schemeClr val="accent1">
                <a:alpha val="100000"/>
              </a:schemeClr>
            </a:solidFill>
          </p:spPr>
        </p:sp>
        <p:sp>
          <p:nvSpPr>
            <p:cNvPr id="15" name="AutoShape 15"/>
            <p:cNvSpPr/>
            <p:nvPr/>
          </p:nvSpPr>
          <p:spPr>
            <a:xfrm>
              <a:off x="575049" y="455517"/>
              <a:ext cx="78137" cy="78137"/>
            </a:xfrm>
            <a:prstGeom prst="ellipse">
              <a:avLst/>
            </a:prstGeom>
            <a:solidFill>
              <a:schemeClr val="accent1">
                <a:alpha val="80000"/>
              </a:schemeClr>
            </a:solidFill>
          </p:spPr>
        </p:sp>
        <p:sp>
          <p:nvSpPr>
            <p:cNvPr id="16" name="AutoShape 16"/>
            <p:cNvSpPr/>
            <p:nvPr/>
          </p:nvSpPr>
          <p:spPr>
            <a:xfrm>
              <a:off x="689125" y="457233"/>
              <a:ext cx="74704" cy="74704"/>
            </a:xfrm>
            <a:prstGeom prst="ellipse">
              <a:avLst/>
            </a:prstGeom>
            <a:solidFill>
              <a:schemeClr val="accent1">
                <a:alpha val="60000"/>
              </a:schemeClr>
            </a:solidFill>
          </p:spPr>
        </p:sp>
        <p:sp>
          <p:nvSpPr>
            <p:cNvPr id="17" name="AutoShape 17"/>
            <p:cNvSpPr/>
            <p:nvPr/>
          </p:nvSpPr>
          <p:spPr>
            <a:xfrm>
              <a:off x="799768" y="466203"/>
              <a:ext cx="69238" cy="69238"/>
            </a:xfrm>
            <a:prstGeom prst="ellipse">
              <a:avLst/>
            </a:prstGeom>
            <a:solidFill>
              <a:schemeClr val="accent1">
                <a:alpha val="40000"/>
              </a:schemeClr>
            </a:solidFill>
          </p:spPr>
        </p:sp>
        <p:sp>
          <p:nvSpPr>
            <p:cNvPr id="18" name="AutoShape 18"/>
            <p:cNvSpPr/>
            <p:nvPr/>
          </p:nvSpPr>
          <p:spPr>
            <a:xfrm>
              <a:off x="904945" y="462070"/>
              <a:ext cx="65594" cy="65594"/>
            </a:xfrm>
            <a:prstGeom prst="ellipse">
              <a:avLst/>
            </a:prstGeom>
            <a:solidFill>
              <a:schemeClr val="accent1">
                <a:alpha val="20000"/>
              </a:schemeClr>
            </a:solidFill>
          </p:spPr>
        </p:sp>
        <p:sp>
          <p:nvSpPr>
            <p:cNvPr id="19" name="AutoShape 19"/>
            <p:cNvSpPr/>
            <p:nvPr/>
          </p:nvSpPr>
          <p:spPr>
            <a:xfrm>
              <a:off x="454963" y="566715"/>
              <a:ext cx="84147" cy="84147"/>
            </a:xfrm>
            <a:prstGeom prst="ellipse">
              <a:avLst/>
            </a:prstGeom>
            <a:solidFill>
              <a:schemeClr val="accent1">
                <a:alpha val="100000"/>
              </a:schemeClr>
            </a:solidFill>
          </p:spPr>
        </p:sp>
        <p:sp>
          <p:nvSpPr>
            <p:cNvPr id="20" name="AutoShape 20"/>
            <p:cNvSpPr/>
            <p:nvPr/>
          </p:nvSpPr>
          <p:spPr>
            <a:xfrm>
              <a:off x="575049" y="573291"/>
              <a:ext cx="78137" cy="78137"/>
            </a:xfrm>
            <a:prstGeom prst="ellipse">
              <a:avLst/>
            </a:prstGeom>
            <a:solidFill>
              <a:schemeClr val="accent1">
                <a:alpha val="80000"/>
              </a:schemeClr>
            </a:solidFill>
          </p:spPr>
        </p:sp>
        <p:sp>
          <p:nvSpPr>
            <p:cNvPr id="21" name="AutoShape 21"/>
            <p:cNvSpPr/>
            <p:nvPr/>
          </p:nvSpPr>
          <p:spPr>
            <a:xfrm>
              <a:off x="689125" y="575007"/>
              <a:ext cx="74704" cy="74704"/>
            </a:xfrm>
            <a:prstGeom prst="ellipse">
              <a:avLst/>
            </a:prstGeom>
            <a:solidFill>
              <a:schemeClr val="accent1">
                <a:alpha val="60000"/>
              </a:schemeClr>
            </a:solidFill>
          </p:spPr>
        </p:sp>
        <p:sp>
          <p:nvSpPr>
            <p:cNvPr id="22" name="AutoShape 22"/>
            <p:cNvSpPr/>
            <p:nvPr/>
          </p:nvSpPr>
          <p:spPr>
            <a:xfrm>
              <a:off x="799768" y="583977"/>
              <a:ext cx="69238" cy="69238"/>
            </a:xfrm>
            <a:prstGeom prst="ellipse">
              <a:avLst/>
            </a:prstGeom>
            <a:solidFill>
              <a:schemeClr val="accent1">
                <a:alpha val="40000"/>
              </a:schemeClr>
            </a:solidFill>
          </p:spPr>
        </p:sp>
        <p:sp>
          <p:nvSpPr>
            <p:cNvPr id="23" name="AutoShape 23"/>
            <p:cNvSpPr/>
            <p:nvPr/>
          </p:nvSpPr>
          <p:spPr>
            <a:xfrm>
              <a:off x="904945" y="579844"/>
              <a:ext cx="65594" cy="65594"/>
            </a:xfrm>
            <a:prstGeom prst="ellipse">
              <a:avLst/>
            </a:prstGeom>
            <a:solidFill>
              <a:schemeClr val="accent1">
                <a:alpha val="20000"/>
              </a:schemeClr>
            </a:solidFill>
          </p:spPr>
        </p:sp>
        <p:sp>
          <p:nvSpPr>
            <p:cNvPr id="24" name="AutoShape 24"/>
            <p:cNvSpPr/>
            <p:nvPr/>
          </p:nvSpPr>
          <p:spPr>
            <a:xfrm>
              <a:off x="454963" y="684489"/>
              <a:ext cx="84147" cy="84147"/>
            </a:xfrm>
            <a:prstGeom prst="ellipse">
              <a:avLst/>
            </a:prstGeom>
            <a:solidFill>
              <a:schemeClr val="accent1">
                <a:alpha val="100000"/>
              </a:schemeClr>
            </a:solidFill>
          </p:spPr>
        </p:sp>
        <p:sp>
          <p:nvSpPr>
            <p:cNvPr id="25" name="AutoShape 25"/>
            <p:cNvSpPr/>
            <p:nvPr/>
          </p:nvSpPr>
          <p:spPr>
            <a:xfrm>
              <a:off x="575049" y="691064"/>
              <a:ext cx="78137" cy="78137"/>
            </a:xfrm>
            <a:prstGeom prst="ellipse">
              <a:avLst/>
            </a:prstGeom>
            <a:solidFill>
              <a:schemeClr val="accent1">
                <a:alpha val="80000"/>
              </a:schemeClr>
            </a:solidFill>
          </p:spPr>
        </p:sp>
        <p:sp>
          <p:nvSpPr>
            <p:cNvPr id="26" name="AutoShape 26"/>
            <p:cNvSpPr/>
            <p:nvPr/>
          </p:nvSpPr>
          <p:spPr>
            <a:xfrm>
              <a:off x="689125" y="692781"/>
              <a:ext cx="74704" cy="74704"/>
            </a:xfrm>
            <a:prstGeom prst="ellipse">
              <a:avLst/>
            </a:prstGeom>
            <a:solidFill>
              <a:schemeClr val="accent1">
                <a:alpha val="60000"/>
              </a:schemeClr>
            </a:solidFill>
          </p:spPr>
        </p:sp>
        <p:sp>
          <p:nvSpPr>
            <p:cNvPr id="27" name="AutoShape 27"/>
            <p:cNvSpPr/>
            <p:nvPr/>
          </p:nvSpPr>
          <p:spPr>
            <a:xfrm>
              <a:off x="799768" y="701751"/>
              <a:ext cx="69238" cy="69238"/>
            </a:xfrm>
            <a:prstGeom prst="ellipse">
              <a:avLst/>
            </a:prstGeom>
            <a:solidFill>
              <a:schemeClr val="accent1">
                <a:alpha val="40000"/>
              </a:schemeClr>
            </a:solidFill>
          </p:spPr>
        </p:sp>
        <p:sp>
          <p:nvSpPr>
            <p:cNvPr id="28" name="AutoShape 28"/>
            <p:cNvSpPr/>
            <p:nvPr/>
          </p:nvSpPr>
          <p:spPr>
            <a:xfrm>
              <a:off x="904945" y="697618"/>
              <a:ext cx="65594" cy="65594"/>
            </a:xfrm>
            <a:prstGeom prst="ellipse">
              <a:avLst/>
            </a:prstGeom>
            <a:solidFill>
              <a:schemeClr val="accent1">
                <a:alpha val="20000"/>
              </a:schemeClr>
            </a:solidFill>
          </p:spPr>
        </p:sp>
        <p:sp>
          <p:nvSpPr>
            <p:cNvPr id="29" name="TextBox 2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微商系统介绍</a:t>
              </a:r>
            </a:p>
          </p:txBody>
        </p:sp>
      </p:grpSp>
      <p:sp>
        <p:nvSpPr>
          <p:cNvPr id="30" name="TextBox 30"/>
          <p:cNvSpPr txBox="1"/>
          <p:nvPr/>
        </p:nvSpPr>
        <p:spPr>
          <a:xfrm>
            <a:off x="1057922" y="1822244"/>
            <a:ext cx="3286271" cy="1654845"/>
          </a:xfrm>
          <a:prstGeom prst="rect">
            <a:avLst/>
          </a:prstGeom>
        </p:spPr>
        <p:txBody>
          <a:bodyPr vert="horz" wrap="square" lIns="66008" tIns="33052" rIns="66008" bIns="33052" rtlCol="0" anchor="ctr" anchorCtr="1">
            <a:normAutofit/>
          </a:bodyPr>
          <a:lstStyle/>
          <a:p>
            <a:pPr algn="l">
              <a:lnSpc>
                <a:spcPct val="187000"/>
              </a:lnSpc>
            </a:pPr>
            <a:r>
              <a:rPr lang="en-US" sz="1275">
                <a:solidFill>
                  <a:srgbClr val="FFFDFD">
                    <a:alpha val="100000"/>
                  </a:srgbClr>
                </a:solidFill>
                <a:latin typeface="微软雅黑" panose="020B0503020204020204" charset="-122"/>
                <a:ea typeface="微软雅黑" panose="020B0503020204020204" charset="-122"/>
                <a:cs typeface="微软雅黑" panose="020B0503020204020204" charset="-122"/>
              </a:rPr>
              <a:t>在互联网大潮中，在线商城是指在网上建立一个在线销售平台，用户通过这个平台实现在线购买和提交订单，可以达到购买商品的目的。</a:t>
            </a:r>
          </a:p>
        </p:txBody>
      </p:sp>
      <p:sp>
        <p:nvSpPr>
          <p:cNvPr id="31" name="TextBox 31"/>
          <p:cNvSpPr txBox="1"/>
          <p:nvPr/>
        </p:nvSpPr>
        <p:spPr>
          <a:xfrm>
            <a:off x="4452917" y="3966127"/>
            <a:ext cx="3286271" cy="1654845"/>
          </a:xfrm>
          <a:prstGeom prst="rect">
            <a:avLst/>
          </a:prstGeom>
        </p:spPr>
        <p:txBody>
          <a:bodyPr vert="horz" wrap="square" lIns="66008" tIns="33052" rIns="66008" bIns="33052" rtlCol="0" anchor="ctr" anchorCtr="1">
            <a:normAutofit/>
          </a:bodyPr>
          <a:lstStyle/>
          <a:p>
            <a:pPr algn="l">
              <a:lnSpc>
                <a:spcPct val="187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售方可以节省店铺经营成本，买方可以即时购买并满足多方位需求。</a:t>
            </a:r>
          </a:p>
        </p:txBody>
      </p:sp>
      <p:sp>
        <p:nvSpPr>
          <p:cNvPr id="32" name="TextBox 32"/>
          <p:cNvSpPr txBox="1"/>
          <p:nvPr/>
        </p:nvSpPr>
        <p:spPr>
          <a:xfrm>
            <a:off x="7847818" y="1822244"/>
            <a:ext cx="3286271" cy="1654845"/>
          </a:xfrm>
          <a:prstGeom prst="rect">
            <a:avLst/>
          </a:prstGeom>
        </p:spPr>
        <p:txBody>
          <a:bodyPr vert="horz" wrap="square" lIns="66008" tIns="33052" rIns="66008" bIns="33052" rtlCol="0" anchor="ctr" anchorCtr="1">
            <a:normAutofit/>
          </a:bodyPr>
          <a:lstStyle/>
          <a:p>
            <a:pPr algn="l">
              <a:lnSpc>
                <a:spcPct val="187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移动智能手机的普及和微信用户的增多，证明了当初说法的正确性。</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1477192" y="3522743"/>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3" name="Freeform 3"/>
          <p:cNvSpPr/>
          <p:nvPr/>
        </p:nvSpPr>
        <p:spPr>
          <a:xfrm>
            <a:off x="2568117" y="1927706"/>
            <a:ext cx="2204933" cy="2157159"/>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sp>
        <p:nvSpPr>
          <p:cNvPr id="4" name="Freeform 4"/>
          <p:cNvSpPr/>
          <p:nvPr/>
        </p:nvSpPr>
        <p:spPr>
          <a:xfrm>
            <a:off x="4067465" y="3482773"/>
            <a:ext cx="2116735" cy="2070873"/>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5" name="Freeform 5"/>
          <p:cNvSpPr/>
          <p:nvPr/>
        </p:nvSpPr>
        <p:spPr>
          <a:xfrm>
            <a:off x="5566823" y="2336206"/>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grpSp>
        <p:nvGrpSpPr>
          <p:cNvPr id="6" name="Group 6"/>
          <p:cNvGrpSpPr/>
          <p:nvPr/>
        </p:nvGrpSpPr>
        <p:grpSpPr>
          <a:xfrm>
            <a:off x="6184200" y="2878170"/>
            <a:ext cx="461677" cy="550831"/>
            <a:chOff x="6184200" y="2878170"/>
            <a:chExt cx="461677" cy="550831"/>
          </a:xfrm>
        </p:grpSpPr>
        <p:sp>
          <p:nvSpPr>
            <p:cNvPr id="7" name="Freeform 7"/>
            <p:cNvSpPr/>
            <p:nvPr/>
          </p:nvSpPr>
          <p:spPr>
            <a:xfrm>
              <a:off x="6350411" y="2984088"/>
              <a:ext cx="147161" cy="176213"/>
            </a:xfrm>
            <a:custGeom>
              <a:avLst/>
              <a:gdLst/>
              <a:ahLst/>
              <a:cxnLst/>
              <a:rect l="l" t="t" r="r" b="b"/>
              <a:pathLst>
                <a:path w="56" h="67">
                  <a:moveTo>
                    <a:pt x="28" y="0"/>
                  </a:moveTo>
                  <a:cubicBezTo>
                    <a:pt x="13" y="0"/>
                    <a:pt x="0" y="13"/>
                    <a:pt x="0" y="28"/>
                  </a:cubicBezTo>
                  <a:cubicBezTo>
                    <a:pt x="0" y="34"/>
                    <a:pt x="2" y="40"/>
                    <a:pt x="7" y="46"/>
                  </a:cubicBezTo>
                  <a:cubicBezTo>
                    <a:pt x="11" y="52"/>
                    <a:pt x="15" y="58"/>
                    <a:pt x="16" y="65"/>
                  </a:cubicBezTo>
                  <a:cubicBezTo>
                    <a:pt x="16" y="67"/>
                    <a:pt x="16" y="67"/>
                    <a:pt x="16" y="67"/>
                  </a:cubicBezTo>
                  <a:cubicBezTo>
                    <a:pt x="25" y="67"/>
                    <a:pt x="25" y="67"/>
                    <a:pt x="25" y="67"/>
                  </a:cubicBezTo>
                  <a:cubicBezTo>
                    <a:pt x="26" y="65"/>
                    <a:pt x="26" y="65"/>
                    <a:pt x="26" y="65"/>
                  </a:cubicBezTo>
                  <a:cubicBezTo>
                    <a:pt x="26" y="61"/>
                    <a:pt x="26" y="50"/>
                    <a:pt x="22" y="42"/>
                  </a:cubicBezTo>
                  <a:cubicBezTo>
                    <a:pt x="24" y="42"/>
                    <a:pt x="26" y="41"/>
                    <a:pt x="28" y="41"/>
                  </a:cubicBezTo>
                  <a:cubicBezTo>
                    <a:pt x="29" y="41"/>
                    <a:pt x="29" y="41"/>
                    <a:pt x="29" y="41"/>
                  </a:cubicBezTo>
                  <a:cubicBezTo>
                    <a:pt x="31" y="41"/>
                    <a:pt x="33" y="42"/>
                    <a:pt x="34" y="42"/>
                  </a:cubicBezTo>
                  <a:cubicBezTo>
                    <a:pt x="32" y="48"/>
                    <a:pt x="31" y="55"/>
                    <a:pt x="31" y="65"/>
                  </a:cubicBezTo>
                  <a:cubicBezTo>
                    <a:pt x="31" y="67"/>
                    <a:pt x="31" y="67"/>
                    <a:pt x="31" y="67"/>
                  </a:cubicBezTo>
                  <a:cubicBezTo>
                    <a:pt x="40" y="67"/>
                    <a:pt x="40" y="67"/>
                    <a:pt x="40" y="67"/>
                  </a:cubicBezTo>
                  <a:cubicBezTo>
                    <a:pt x="41" y="65"/>
                    <a:pt x="41" y="65"/>
                    <a:pt x="41" y="65"/>
                  </a:cubicBezTo>
                  <a:cubicBezTo>
                    <a:pt x="42" y="58"/>
                    <a:pt x="46" y="52"/>
                    <a:pt x="50" y="46"/>
                  </a:cubicBezTo>
                  <a:cubicBezTo>
                    <a:pt x="54" y="41"/>
                    <a:pt x="56" y="34"/>
                    <a:pt x="56" y="28"/>
                  </a:cubicBezTo>
                  <a:cubicBezTo>
                    <a:pt x="56" y="13"/>
                    <a:pt x="44" y="0"/>
                    <a:pt x="28" y="0"/>
                  </a:cubicBezTo>
                  <a:close/>
                </a:path>
              </a:pathLst>
            </a:custGeom>
            <a:solidFill>
              <a:schemeClr val="accent1">
                <a:alpha val="100000"/>
              </a:schemeClr>
            </a:solidFill>
          </p:spPr>
        </p:sp>
        <p:sp>
          <p:nvSpPr>
            <p:cNvPr id="8" name="Freeform 8"/>
            <p:cNvSpPr/>
            <p:nvPr/>
          </p:nvSpPr>
          <p:spPr>
            <a:xfrm>
              <a:off x="6184200" y="2878170"/>
              <a:ext cx="461677" cy="550831"/>
            </a:xfrm>
            <a:custGeom>
              <a:avLst/>
              <a:gdLst/>
              <a:ahLst/>
              <a:cxnLst/>
              <a:rect l="l" t="t" r="r" b="b"/>
              <a:pathLst>
                <a:path w="175" h="209">
                  <a:moveTo>
                    <a:pt x="146" y="24"/>
                  </a:moveTo>
                  <a:cubicBezTo>
                    <a:pt x="126" y="8"/>
                    <a:pt x="100" y="0"/>
                    <a:pt x="66" y="8"/>
                  </a:cubicBezTo>
                  <a:cubicBezTo>
                    <a:pt x="42" y="15"/>
                    <a:pt x="21" y="33"/>
                    <a:pt x="16" y="67"/>
                  </a:cubicBezTo>
                  <a:cubicBezTo>
                    <a:pt x="14" y="78"/>
                    <a:pt x="16" y="84"/>
                    <a:pt x="16" y="85"/>
                  </a:cubicBezTo>
                  <a:cubicBezTo>
                    <a:pt x="18" y="87"/>
                    <a:pt x="20" y="91"/>
                    <a:pt x="20" y="94"/>
                  </a:cubicBezTo>
                  <a:cubicBezTo>
                    <a:pt x="20" y="95"/>
                    <a:pt x="19" y="96"/>
                    <a:pt x="19" y="97"/>
                  </a:cubicBezTo>
                  <a:cubicBezTo>
                    <a:pt x="2" y="121"/>
                    <a:pt x="2" y="121"/>
                    <a:pt x="2" y="121"/>
                  </a:cubicBezTo>
                  <a:cubicBezTo>
                    <a:pt x="1" y="123"/>
                    <a:pt x="0" y="125"/>
                    <a:pt x="1" y="127"/>
                  </a:cubicBezTo>
                  <a:cubicBezTo>
                    <a:pt x="4" y="132"/>
                    <a:pt x="12" y="131"/>
                    <a:pt x="14" y="132"/>
                  </a:cubicBezTo>
                  <a:cubicBezTo>
                    <a:pt x="16" y="133"/>
                    <a:pt x="17" y="136"/>
                    <a:pt x="16" y="139"/>
                  </a:cubicBezTo>
                  <a:cubicBezTo>
                    <a:pt x="15" y="141"/>
                    <a:pt x="13" y="145"/>
                    <a:pt x="15" y="146"/>
                  </a:cubicBezTo>
                  <a:cubicBezTo>
                    <a:pt x="17" y="147"/>
                    <a:pt x="19" y="148"/>
                    <a:pt x="19" y="148"/>
                  </a:cubicBezTo>
                  <a:cubicBezTo>
                    <a:pt x="19" y="148"/>
                    <a:pt x="16" y="149"/>
                    <a:pt x="16" y="151"/>
                  </a:cubicBezTo>
                  <a:cubicBezTo>
                    <a:pt x="15" y="153"/>
                    <a:pt x="16" y="156"/>
                    <a:pt x="19" y="157"/>
                  </a:cubicBezTo>
                  <a:cubicBezTo>
                    <a:pt x="19" y="157"/>
                    <a:pt x="22" y="164"/>
                    <a:pt x="21" y="171"/>
                  </a:cubicBezTo>
                  <a:cubicBezTo>
                    <a:pt x="20" y="177"/>
                    <a:pt x="18" y="183"/>
                    <a:pt x="23" y="187"/>
                  </a:cubicBezTo>
                  <a:cubicBezTo>
                    <a:pt x="28" y="191"/>
                    <a:pt x="48" y="188"/>
                    <a:pt x="60" y="184"/>
                  </a:cubicBezTo>
                  <a:cubicBezTo>
                    <a:pt x="60" y="184"/>
                    <a:pt x="64" y="191"/>
                    <a:pt x="68" y="209"/>
                  </a:cubicBezTo>
                  <a:cubicBezTo>
                    <a:pt x="152" y="183"/>
                    <a:pt x="152" y="183"/>
                    <a:pt x="152" y="183"/>
                  </a:cubicBezTo>
                  <a:cubicBezTo>
                    <a:pt x="147" y="170"/>
                    <a:pt x="145" y="163"/>
                    <a:pt x="145" y="159"/>
                  </a:cubicBezTo>
                  <a:cubicBezTo>
                    <a:pt x="143" y="148"/>
                    <a:pt x="160" y="128"/>
                    <a:pt x="166" y="106"/>
                  </a:cubicBezTo>
                  <a:cubicBezTo>
                    <a:pt x="173" y="81"/>
                    <a:pt x="175" y="48"/>
                    <a:pt x="146" y="24"/>
                  </a:cubicBezTo>
                  <a:close/>
                  <a:moveTo>
                    <a:pt x="118" y="90"/>
                  </a:moveTo>
                  <a:cubicBezTo>
                    <a:pt x="112" y="98"/>
                    <a:pt x="110" y="104"/>
                    <a:pt x="110" y="110"/>
                  </a:cubicBezTo>
                  <a:cubicBezTo>
                    <a:pt x="110" y="128"/>
                    <a:pt x="110" y="128"/>
                    <a:pt x="110" y="128"/>
                  </a:cubicBezTo>
                  <a:cubicBezTo>
                    <a:pt x="110" y="133"/>
                    <a:pt x="107" y="136"/>
                    <a:pt x="104" y="136"/>
                  </a:cubicBezTo>
                  <a:cubicBezTo>
                    <a:pt x="97" y="136"/>
                    <a:pt x="97" y="136"/>
                    <a:pt x="97" y="136"/>
                  </a:cubicBezTo>
                  <a:cubicBezTo>
                    <a:pt x="96" y="136"/>
                    <a:pt x="96" y="136"/>
                    <a:pt x="96" y="136"/>
                  </a:cubicBezTo>
                  <a:cubicBezTo>
                    <a:pt x="95" y="138"/>
                    <a:pt x="93" y="139"/>
                    <a:pt x="91" y="139"/>
                  </a:cubicBezTo>
                  <a:cubicBezTo>
                    <a:pt x="89" y="139"/>
                    <a:pt x="88" y="138"/>
                    <a:pt x="87" y="136"/>
                  </a:cubicBezTo>
                  <a:cubicBezTo>
                    <a:pt x="86" y="136"/>
                    <a:pt x="86" y="136"/>
                    <a:pt x="86" y="136"/>
                  </a:cubicBezTo>
                  <a:cubicBezTo>
                    <a:pt x="79" y="136"/>
                    <a:pt x="79" y="136"/>
                    <a:pt x="79" y="136"/>
                  </a:cubicBezTo>
                  <a:cubicBezTo>
                    <a:pt x="76" y="136"/>
                    <a:pt x="73" y="133"/>
                    <a:pt x="73" y="129"/>
                  </a:cubicBezTo>
                  <a:cubicBezTo>
                    <a:pt x="73" y="110"/>
                    <a:pt x="73" y="110"/>
                    <a:pt x="73" y="110"/>
                  </a:cubicBezTo>
                  <a:cubicBezTo>
                    <a:pt x="73" y="104"/>
                    <a:pt x="70" y="98"/>
                    <a:pt x="65" y="90"/>
                  </a:cubicBezTo>
                  <a:cubicBezTo>
                    <a:pt x="59" y="83"/>
                    <a:pt x="57" y="76"/>
                    <a:pt x="57" y="68"/>
                  </a:cubicBezTo>
                  <a:cubicBezTo>
                    <a:pt x="57" y="49"/>
                    <a:pt x="72" y="34"/>
                    <a:pt x="91" y="34"/>
                  </a:cubicBezTo>
                  <a:cubicBezTo>
                    <a:pt x="110" y="34"/>
                    <a:pt x="126" y="49"/>
                    <a:pt x="126" y="68"/>
                  </a:cubicBezTo>
                  <a:cubicBezTo>
                    <a:pt x="126" y="76"/>
                    <a:pt x="123" y="83"/>
                    <a:pt x="118" y="90"/>
                  </a:cubicBezTo>
                  <a:close/>
                </a:path>
              </a:pathLst>
            </a:custGeom>
            <a:solidFill>
              <a:schemeClr val="accent1">
                <a:alpha val="100000"/>
              </a:schemeClr>
            </a:solidFill>
          </p:spPr>
        </p:sp>
      </p:grpSp>
      <p:grpSp>
        <p:nvGrpSpPr>
          <p:cNvPr id="9" name="Group 9"/>
          <p:cNvGrpSpPr/>
          <p:nvPr/>
        </p:nvGrpSpPr>
        <p:grpSpPr>
          <a:xfrm>
            <a:off x="1996032" y="4065529"/>
            <a:ext cx="664560" cy="579786"/>
            <a:chOff x="1996032" y="4065529"/>
            <a:chExt cx="664560" cy="579786"/>
          </a:xfrm>
        </p:grpSpPr>
        <p:sp>
          <p:nvSpPr>
            <p:cNvPr id="10" name="Freeform 10"/>
            <p:cNvSpPr/>
            <p:nvPr/>
          </p:nvSpPr>
          <p:spPr>
            <a:xfrm>
              <a:off x="1996032" y="4204879"/>
              <a:ext cx="440436" cy="440436"/>
            </a:xfrm>
            <a:custGeom>
              <a:avLst/>
              <a:gdLst/>
              <a:ahLst/>
              <a:cxnLst/>
              <a:rect l="l" t="t" r="r" b="b"/>
              <a:pathLst>
                <a:path w="167" h="167">
                  <a:moveTo>
                    <a:pt x="161" y="71"/>
                  </a:moveTo>
                  <a:cubicBezTo>
                    <a:pt x="148" y="71"/>
                    <a:pt x="148" y="71"/>
                    <a:pt x="148" y="71"/>
                  </a:cubicBezTo>
                  <a:cubicBezTo>
                    <a:pt x="146" y="62"/>
                    <a:pt x="143" y="54"/>
                    <a:pt x="138" y="47"/>
                  </a:cubicBezTo>
                  <a:cubicBezTo>
                    <a:pt x="147" y="38"/>
                    <a:pt x="147" y="38"/>
                    <a:pt x="147" y="38"/>
                  </a:cubicBezTo>
                  <a:cubicBezTo>
                    <a:pt x="149" y="36"/>
                    <a:pt x="150" y="32"/>
                    <a:pt x="148" y="31"/>
                  </a:cubicBezTo>
                  <a:cubicBezTo>
                    <a:pt x="136" y="19"/>
                    <a:pt x="136" y="19"/>
                    <a:pt x="136" y="19"/>
                  </a:cubicBezTo>
                  <a:cubicBezTo>
                    <a:pt x="135" y="17"/>
                    <a:pt x="131" y="18"/>
                    <a:pt x="129" y="20"/>
                  </a:cubicBezTo>
                  <a:cubicBezTo>
                    <a:pt x="120" y="29"/>
                    <a:pt x="120" y="29"/>
                    <a:pt x="120" y="29"/>
                  </a:cubicBezTo>
                  <a:cubicBezTo>
                    <a:pt x="113" y="24"/>
                    <a:pt x="105" y="21"/>
                    <a:pt x="96" y="19"/>
                  </a:cubicBezTo>
                  <a:cubicBezTo>
                    <a:pt x="96" y="6"/>
                    <a:pt x="96" y="6"/>
                    <a:pt x="96" y="6"/>
                  </a:cubicBezTo>
                  <a:cubicBezTo>
                    <a:pt x="96" y="3"/>
                    <a:pt x="94" y="0"/>
                    <a:pt x="92" y="0"/>
                  </a:cubicBezTo>
                  <a:cubicBezTo>
                    <a:pt x="75" y="0"/>
                    <a:pt x="75" y="0"/>
                    <a:pt x="75" y="0"/>
                  </a:cubicBezTo>
                  <a:cubicBezTo>
                    <a:pt x="73" y="0"/>
                    <a:pt x="71" y="3"/>
                    <a:pt x="71" y="6"/>
                  </a:cubicBezTo>
                  <a:cubicBezTo>
                    <a:pt x="71" y="19"/>
                    <a:pt x="71" y="19"/>
                    <a:pt x="71" y="19"/>
                  </a:cubicBezTo>
                  <a:cubicBezTo>
                    <a:pt x="62" y="21"/>
                    <a:pt x="54" y="24"/>
                    <a:pt x="46" y="29"/>
                  </a:cubicBezTo>
                  <a:cubicBezTo>
                    <a:pt x="37" y="20"/>
                    <a:pt x="37" y="20"/>
                    <a:pt x="37" y="20"/>
                  </a:cubicBezTo>
                  <a:cubicBezTo>
                    <a:pt x="35" y="18"/>
                    <a:pt x="32" y="17"/>
                    <a:pt x="30" y="19"/>
                  </a:cubicBezTo>
                  <a:cubicBezTo>
                    <a:pt x="18" y="31"/>
                    <a:pt x="18" y="31"/>
                    <a:pt x="18" y="31"/>
                  </a:cubicBezTo>
                  <a:cubicBezTo>
                    <a:pt x="17" y="32"/>
                    <a:pt x="17" y="36"/>
                    <a:pt x="19" y="38"/>
                  </a:cubicBezTo>
                  <a:cubicBezTo>
                    <a:pt x="29" y="47"/>
                    <a:pt x="29" y="47"/>
                    <a:pt x="29" y="47"/>
                  </a:cubicBezTo>
                  <a:cubicBezTo>
                    <a:pt x="24" y="54"/>
                    <a:pt x="20" y="62"/>
                    <a:pt x="19" y="71"/>
                  </a:cubicBezTo>
                  <a:cubicBezTo>
                    <a:pt x="6" y="71"/>
                    <a:pt x="6" y="71"/>
                    <a:pt x="6" y="71"/>
                  </a:cubicBezTo>
                  <a:cubicBezTo>
                    <a:pt x="2" y="71"/>
                    <a:pt x="0" y="73"/>
                    <a:pt x="0" y="75"/>
                  </a:cubicBezTo>
                  <a:cubicBezTo>
                    <a:pt x="0" y="92"/>
                    <a:pt x="0" y="92"/>
                    <a:pt x="0" y="92"/>
                  </a:cubicBezTo>
                  <a:cubicBezTo>
                    <a:pt x="0" y="94"/>
                    <a:pt x="2" y="96"/>
                    <a:pt x="6" y="96"/>
                  </a:cubicBezTo>
                  <a:cubicBezTo>
                    <a:pt x="19" y="96"/>
                    <a:pt x="19" y="96"/>
                    <a:pt x="19" y="96"/>
                  </a:cubicBezTo>
                  <a:cubicBezTo>
                    <a:pt x="20" y="105"/>
                    <a:pt x="24" y="113"/>
                    <a:pt x="29" y="120"/>
                  </a:cubicBezTo>
                  <a:cubicBezTo>
                    <a:pt x="19" y="130"/>
                    <a:pt x="19" y="130"/>
                    <a:pt x="19" y="130"/>
                  </a:cubicBezTo>
                  <a:cubicBezTo>
                    <a:pt x="17" y="132"/>
                    <a:pt x="17" y="135"/>
                    <a:pt x="18" y="137"/>
                  </a:cubicBezTo>
                  <a:cubicBezTo>
                    <a:pt x="30" y="148"/>
                    <a:pt x="30" y="148"/>
                    <a:pt x="30" y="148"/>
                  </a:cubicBezTo>
                  <a:cubicBezTo>
                    <a:pt x="32" y="150"/>
                    <a:pt x="35" y="150"/>
                    <a:pt x="37" y="147"/>
                  </a:cubicBezTo>
                  <a:cubicBezTo>
                    <a:pt x="46" y="138"/>
                    <a:pt x="46" y="138"/>
                    <a:pt x="46" y="138"/>
                  </a:cubicBezTo>
                  <a:cubicBezTo>
                    <a:pt x="54" y="143"/>
                    <a:pt x="62" y="147"/>
                    <a:pt x="71" y="148"/>
                  </a:cubicBezTo>
                  <a:cubicBezTo>
                    <a:pt x="71" y="161"/>
                    <a:pt x="71" y="161"/>
                    <a:pt x="71" y="161"/>
                  </a:cubicBezTo>
                  <a:cubicBezTo>
                    <a:pt x="71" y="164"/>
                    <a:pt x="73" y="167"/>
                    <a:pt x="75" y="167"/>
                  </a:cubicBezTo>
                  <a:cubicBezTo>
                    <a:pt x="92" y="167"/>
                    <a:pt x="92" y="167"/>
                    <a:pt x="92" y="167"/>
                  </a:cubicBezTo>
                  <a:cubicBezTo>
                    <a:pt x="94" y="167"/>
                    <a:pt x="96" y="164"/>
                    <a:pt x="96" y="161"/>
                  </a:cubicBezTo>
                  <a:cubicBezTo>
                    <a:pt x="96" y="148"/>
                    <a:pt x="96" y="148"/>
                    <a:pt x="96" y="148"/>
                  </a:cubicBezTo>
                  <a:cubicBezTo>
                    <a:pt x="105" y="147"/>
                    <a:pt x="113" y="143"/>
                    <a:pt x="120" y="138"/>
                  </a:cubicBezTo>
                  <a:cubicBezTo>
                    <a:pt x="129" y="147"/>
                    <a:pt x="129" y="147"/>
                    <a:pt x="129" y="147"/>
                  </a:cubicBezTo>
                  <a:cubicBezTo>
                    <a:pt x="131" y="150"/>
                    <a:pt x="135" y="150"/>
                    <a:pt x="136" y="148"/>
                  </a:cubicBezTo>
                  <a:cubicBezTo>
                    <a:pt x="148" y="137"/>
                    <a:pt x="148" y="137"/>
                    <a:pt x="148" y="137"/>
                  </a:cubicBezTo>
                  <a:cubicBezTo>
                    <a:pt x="150" y="135"/>
                    <a:pt x="149" y="132"/>
                    <a:pt x="147" y="130"/>
                  </a:cubicBezTo>
                  <a:cubicBezTo>
                    <a:pt x="138" y="120"/>
                    <a:pt x="138" y="120"/>
                    <a:pt x="138" y="120"/>
                  </a:cubicBezTo>
                  <a:cubicBezTo>
                    <a:pt x="143" y="113"/>
                    <a:pt x="146" y="105"/>
                    <a:pt x="148" y="96"/>
                  </a:cubicBezTo>
                  <a:cubicBezTo>
                    <a:pt x="161" y="96"/>
                    <a:pt x="161" y="96"/>
                    <a:pt x="161" y="96"/>
                  </a:cubicBezTo>
                  <a:cubicBezTo>
                    <a:pt x="164" y="96"/>
                    <a:pt x="167" y="94"/>
                    <a:pt x="167" y="92"/>
                  </a:cubicBezTo>
                  <a:cubicBezTo>
                    <a:pt x="167" y="75"/>
                    <a:pt x="167" y="75"/>
                    <a:pt x="167" y="75"/>
                  </a:cubicBezTo>
                  <a:cubicBezTo>
                    <a:pt x="167" y="73"/>
                    <a:pt x="164" y="71"/>
                    <a:pt x="161" y="71"/>
                  </a:cubicBezTo>
                  <a:close/>
                  <a:moveTo>
                    <a:pt x="83" y="114"/>
                  </a:moveTo>
                  <a:cubicBezTo>
                    <a:pt x="66" y="114"/>
                    <a:pt x="52" y="101"/>
                    <a:pt x="52" y="84"/>
                  </a:cubicBezTo>
                  <a:cubicBezTo>
                    <a:pt x="52" y="67"/>
                    <a:pt x="66" y="53"/>
                    <a:pt x="83" y="53"/>
                  </a:cubicBezTo>
                  <a:cubicBezTo>
                    <a:pt x="100" y="53"/>
                    <a:pt x="114" y="67"/>
                    <a:pt x="114" y="84"/>
                  </a:cubicBezTo>
                  <a:cubicBezTo>
                    <a:pt x="114" y="101"/>
                    <a:pt x="100" y="114"/>
                    <a:pt x="83" y="114"/>
                  </a:cubicBezTo>
                  <a:close/>
                </a:path>
              </a:pathLst>
            </a:custGeom>
            <a:solidFill>
              <a:schemeClr val="accent4">
                <a:alpha val="100000"/>
              </a:schemeClr>
            </a:solidFill>
          </p:spPr>
        </p:sp>
        <p:sp>
          <p:nvSpPr>
            <p:cNvPr id="11" name="Freeform 11"/>
            <p:cNvSpPr/>
            <p:nvPr/>
          </p:nvSpPr>
          <p:spPr>
            <a:xfrm>
              <a:off x="2341695" y="4065529"/>
              <a:ext cx="318897" cy="316706"/>
            </a:xfrm>
            <a:custGeom>
              <a:avLst/>
              <a:gdLst/>
              <a:ahLst/>
              <a:cxnLst/>
              <a:rect l="l" t="t" r="r" b="b"/>
              <a:pathLst>
                <a:path w="121" h="120">
                  <a:moveTo>
                    <a:pt x="117" y="51"/>
                  </a:moveTo>
                  <a:cubicBezTo>
                    <a:pt x="108" y="51"/>
                    <a:pt x="108" y="51"/>
                    <a:pt x="108" y="51"/>
                  </a:cubicBezTo>
                  <a:cubicBezTo>
                    <a:pt x="106" y="44"/>
                    <a:pt x="104" y="38"/>
                    <a:pt x="100" y="33"/>
                  </a:cubicBezTo>
                  <a:cubicBezTo>
                    <a:pt x="107" y="27"/>
                    <a:pt x="107" y="27"/>
                    <a:pt x="107" y="27"/>
                  </a:cubicBezTo>
                  <a:cubicBezTo>
                    <a:pt x="109" y="25"/>
                    <a:pt x="109" y="23"/>
                    <a:pt x="108" y="22"/>
                  </a:cubicBezTo>
                  <a:cubicBezTo>
                    <a:pt x="99" y="13"/>
                    <a:pt x="99" y="13"/>
                    <a:pt x="99" y="13"/>
                  </a:cubicBezTo>
                  <a:cubicBezTo>
                    <a:pt x="98" y="12"/>
                    <a:pt x="96" y="12"/>
                    <a:pt x="94" y="14"/>
                  </a:cubicBezTo>
                  <a:cubicBezTo>
                    <a:pt x="87" y="20"/>
                    <a:pt x="87" y="20"/>
                    <a:pt x="87" y="20"/>
                  </a:cubicBezTo>
                  <a:cubicBezTo>
                    <a:pt x="82" y="17"/>
                    <a:pt x="76" y="14"/>
                    <a:pt x="70" y="13"/>
                  </a:cubicBezTo>
                  <a:cubicBezTo>
                    <a:pt x="70" y="4"/>
                    <a:pt x="70" y="4"/>
                    <a:pt x="70" y="4"/>
                  </a:cubicBezTo>
                  <a:cubicBezTo>
                    <a:pt x="70" y="1"/>
                    <a:pt x="69" y="0"/>
                    <a:pt x="67" y="0"/>
                  </a:cubicBezTo>
                  <a:cubicBezTo>
                    <a:pt x="55" y="0"/>
                    <a:pt x="55" y="0"/>
                    <a:pt x="55" y="0"/>
                  </a:cubicBezTo>
                  <a:cubicBezTo>
                    <a:pt x="53" y="0"/>
                    <a:pt x="52" y="1"/>
                    <a:pt x="52" y="4"/>
                  </a:cubicBezTo>
                  <a:cubicBezTo>
                    <a:pt x="52" y="13"/>
                    <a:pt x="52" y="13"/>
                    <a:pt x="52" y="13"/>
                  </a:cubicBezTo>
                  <a:cubicBezTo>
                    <a:pt x="45" y="14"/>
                    <a:pt x="39" y="17"/>
                    <a:pt x="34" y="20"/>
                  </a:cubicBezTo>
                  <a:cubicBezTo>
                    <a:pt x="28" y="14"/>
                    <a:pt x="28" y="14"/>
                    <a:pt x="28" y="14"/>
                  </a:cubicBezTo>
                  <a:cubicBezTo>
                    <a:pt x="26" y="12"/>
                    <a:pt x="24" y="12"/>
                    <a:pt x="22" y="13"/>
                  </a:cubicBezTo>
                  <a:cubicBezTo>
                    <a:pt x="14" y="22"/>
                    <a:pt x="14" y="22"/>
                    <a:pt x="14" y="22"/>
                  </a:cubicBezTo>
                  <a:cubicBezTo>
                    <a:pt x="13" y="23"/>
                    <a:pt x="13" y="25"/>
                    <a:pt x="15" y="27"/>
                  </a:cubicBezTo>
                  <a:cubicBezTo>
                    <a:pt x="21" y="33"/>
                    <a:pt x="21" y="33"/>
                    <a:pt x="21" y="33"/>
                  </a:cubicBezTo>
                  <a:cubicBezTo>
                    <a:pt x="18" y="38"/>
                    <a:pt x="15" y="44"/>
                    <a:pt x="14" y="51"/>
                  </a:cubicBezTo>
                  <a:cubicBezTo>
                    <a:pt x="5" y="51"/>
                    <a:pt x="5" y="51"/>
                    <a:pt x="5" y="51"/>
                  </a:cubicBezTo>
                  <a:cubicBezTo>
                    <a:pt x="2" y="51"/>
                    <a:pt x="0" y="52"/>
                    <a:pt x="0" y="54"/>
                  </a:cubicBezTo>
                  <a:cubicBezTo>
                    <a:pt x="0" y="66"/>
                    <a:pt x="0" y="66"/>
                    <a:pt x="0" y="66"/>
                  </a:cubicBezTo>
                  <a:cubicBezTo>
                    <a:pt x="0" y="68"/>
                    <a:pt x="2" y="69"/>
                    <a:pt x="5" y="69"/>
                  </a:cubicBezTo>
                  <a:cubicBezTo>
                    <a:pt x="14" y="69"/>
                    <a:pt x="14" y="69"/>
                    <a:pt x="14" y="69"/>
                  </a:cubicBezTo>
                  <a:cubicBezTo>
                    <a:pt x="15" y="76"/>
                    <a:pt x="18" y="81"/>
                    <a:pt x="21" y="87"/>
                  </a:cubicBezTo>
                  <a:cubicBezTo>
                    <a:pt x="15" y="93"/>
                    <a:pt x="15" y="93"/>
                    <a:pt x="15" y="93"/>
                  </a:cubicBezTo>
                  <a:cubicBezTo>
                    <a:pt x="13" y="95"/>
                    <a:pt x="13" y="97"/>
                    <a:pt x="14" y="98"/>
                  </a:cubicBezTo>
                  <a:cubicBezTo>
                    <a:pt x="22" y="107"/>
                    <a:pt x="22" y="107"/>
                    <a:pt x="22" y="107"/>
                  </a:cubicBezTo>
                  <a:cubicBezTo>
                    <a:pt x="24" y="108"/>
                    <a:pt x="26" y="108"/>
                    <a:pt x="28" y="106"/>
                  </a:cubicBezTo>
                  <a:cubicBezTo>
                    <a:pt x="34" y="100"/>
                    <a:pt x="34" y="100"/>
                    <a:pt x="34" y="100"/>
                  </a:cubicBezTo>
                  <a:cubicBezTo>
                    <a:pt x="39" y="103"/>
                    <a:pt x="45" y="106"/>
                    <a:pt x="52" y="107"/>
                  </a:cubicBezTo>
                  <a:cubicBezTo>
                    <a:pt x="52" y="116"/>
                    <a:pt x="52" y="116"/>
                    <a:pt x="52" y="116"/>
                  </a:cubicBezTo>
                  <a:cubicBezTo>
                    <a:pt x="52" y="118"/>
                    <a:pt x="53" y="120"/>
                    <a:pt x="55" y="120"/>
                  </a:cubicBezTo>
                  <a:cubicBezTo>
                    <a:pt x="67" y="120"/>
                    <a:pt x="67" y="120"/>
                    <a:pt x="67" y="120"/>
                  </a:cubicBezTo>
                  <a:cubicBezTo>
                    <a:pt x="69" y="120"/>
                    <a:pt x="70" y="118"/>
                    <a:pt x="70" y="116"/>
                  </a:cubicBezTo>
                  <a:cubicBezTo>
                    <a:pt x="70" y="107"/>
                    <a:pt x="70" y="107"/>
                    <a:pt x="70" y="107"/>
                  </a:cubicBezTo>
                  <a:cubicBezTo>
                    <a:pt x="76" y="106"/>
                    <a:pt x="82" y="103"/>
                    <a:pt x="87" y="100"/>
                  </a:cubicBezTo>
                  <a:cubicBezTo>
                    <a:pt x="94" y="106"/>
                    <a:pt x="94" y="106"/>
                    <a:pt x="94" y="106"/>
                  </a:cubicBezTo>
                  <a:cubicBezTo>
                    <a:pt x="96" y="108"/>
                    <a:pt x="98" y="108"/>
                    <a:pt x="99" y="107"/>
                  </a:cubicBezTo>
                  <a:cubicBezTo>
                    <a:pt x="108" y="98"/>
                    <a:pt x="108" y="98"/>
                    <a:pt x="108" y="98"/>
                  </a:cubicBezTo>
                  <a:cubicBezTo>
                    <a:pt x="109" y="97"/>
                    <a:pt x="109" y="95"/>
                    <a:pt x="107" y="93"/>
                  </a:cubicBezTo>
                  <a:cubicBezTo>
                    <a:pt x="100" y="87"/>
                    <a:pt x="100" y="87"/>
                    <a:pt x="100" y="87"/>
                  </a:cubicBezTo>
                  <a:cubicBezTo>
                    <a:pt x="104" y="81"/>
                    <a:pt x="106" y="76"/>
                    <a:pt x="108" y="69"/>
                  </a:cubicBezTo>
                  <a:cubicBezTo>
                    <a:pt x="117" y="69"/>
                    <a:pt x="117" y="69"/>
                    <a:pt x="117" y="69"/>
                  </a:cubicBezTo>
                  <a:cubicBezTo>
                    <a:pt x="119" y="69"/>
                    <a:pt x="121" y="68"/>
                    <a:pt x="121" y="66"/>
                  </a:cubicBezTo>
                  <a:cubicBezTo>
                    <a:pt x="121" y="54"/>
                    <a:pt x="121" y="54"/>
                    <a:pt x="121" y="54"/>
                  </a:cubicBezTo>
                  <a:cubicBezTo>
                    <a:pt x="121" y="52"/>
                    <a:pt x="119" y="51"/>
                    <a:pt x="117" y="51"/>
                  </a:cubicBezTo>
                  <a:close/>
                  <a:moveTo>
                    <a:pt x="61" y="82"/>
                  </a:moveTo>
                  <a:cubicBezTo>
                    <a:pt x="48" y="82"/>
                    <a:pt x="38" y="72"/>
                    <a:pt x="38" y="60"/>
                  </a:cubicBezTo>
                  <a:cubicBezTo>
                    <a:pt x="38" y="48"/>
                    <a:pt x="48" y="38"/>
                    <a:pt x="61" y="38"/>
                  </a:cubicBezTo>
                  <a:cubicBezTo>
                    <a:pt x="73" y="38"/>
                    <a:pt x="83" y="48"/>
                    <a:pt x="83" y="60"/>
                  </a:cubicBezTo>
                  <a:cubicBezTo>
                    <a:pt x="83" y="72"/>
                    <a:pt x="73" y="82"/>
                    <a:pt x="61" y="82"/>
                  </a:cubicBezTo>
                  <a:close/>
                </a:path>
              </a:pathLst>
            </a:custGeom>
            <a:solidFill>
              <a:schemeClr val="accent4">
                <a:alpha val="100000"/>
              </a:schemeClr>
            </a:solidFill>
          </p:spPr>
        </p:sp>
      </p:grpSp>
      <p:grpSp>
        <p:nvGrpSpPr>
          <p:cNvPr id="12" name="Group 12"/>
          <p:cNvGrpSpPr/>
          <p:nvPr/>
        </p:nvGrpSpPr>
        <p:grpSpPr>
          <a:xfrm>
            <a:off x="4836987" y="4210981"/>
            <a:ext cx="577691" cy="614457"/>
            <a:chOff x="4836987" y="4210981"/>
            <a:chExt cx="577691" cy="614457"/>
          </a:xfrm>
        </p:grpSpPr>
        <p:sp>
          <p:nvSpPr>
            <p:cNvPr id="13" name="Freeform 13"/>
            <p:cNvSpPr/>
            <p:nvPr/>
          </p:nvSpPr>
          <p:spPr>
            <a:xfrm>
              <a:off x="5174934" y="4210981"/>
              <a:ext cx="239744" cy="269843"/>
            </a:xfrm>
            <a:custGeom>
              <a:avLst/>
              <a:gdLst/>
              <a:ahLst/>
              <a:cxnLst/>
              <a:rect l="l" t="t" r="r" b="b"/>
              <a:pathLst>
                <a:path w="91" h="102">
                  <a:moveTo>
                    <a:pt x="76" y="45"/>
                  </a:moveTo>
                  <a:cubicBezTo>
                    <a:pt x="65" y="52"/>
                    <a:pt x="54" y="52"/>
                    <a:pt x="50" y="52"/>
                  </a:cubicBezTo>
                  <a:cubicBezTo>
                    <a:pt x="11" y="102"/>
                    <a:pt x="11" y="102"/>
                    <a:pt x="11" y="102"/>
                  </a:cubicBezTo>
                  <a:cubicBezTo>
                    <a:pt x="0" y="93"/>
                    <a:pt x="0" y="93"/>
                    <a:pt x="0" y="93"/>
                  </a:cubicBezTo>
                  <a:cubicBezTo>
                    <a:pt x="43" y="47"/>
                    <a:pt x="43" y="47"/>
                    <a:pt x="43" y="47"/>
                  </a:cubicBezTo>
                  <a:cubicBezTo>
                    <a:pt x="42" y="43"/>
                    <a:pt x="40" y="32"/>
                    <a:pt x="45" y="19"/>
                  </a:cubicBezTo>
                  <a:cubicBezTo>
                    <a:pt x="52" y="4"/>
                    <a:pt x="70" y="0"/>
                    <a:pt x="70" y="0"/>
                  </a:cubicBezTo>
                  <a:cubicBezTo>
                    <a:pt x="67" y="22"/>
                    <a:pt x="67" y="22"/>
                    <a:pt x="67" y="22"/>
                  </a:cubicBezTo>
                  <a:cubicBezTo>
                    <a:pt x="68" y="21"/>
                    <a:pt x="69" y="21"/>
                    <a:pt x="70" y="22"/>
                  </a:cubicBezTo>
                  <a:cubicBezTo>
                    <a:pt x="70" y="22"/>
                    <a:pt x="70" y="23"/>
                    <a:pt x="70" y="24"/>
                  </a:cubicBezTo>
                  <a:cubicBezTo>
                    <a:pt x="91" y="17"/>
                    <a:pt x="91" y="17"/>
                    <a:pt x="91" y="17"/>
                  </a:cubicBezTo>
                  <a:cubicBezTo>
                    <a:pt x="91" y="17"/>
                    <a:pt x="90" y="36"/>
                    <a:pt x="76" y="45"/>
                  </a:cubicBezTo>
                  <a:close/>
                </a:path>
              </a:pathLst>
            </a:custGeom>
            <a:solidFill>
              <a:schemeClr val="accent4">
                <a:alpha val="100000"/>
              </a:schemeClr>
            </a:solidFill>
          </p:spPr>
        </p:sp>
        <p:sp>
          <p:nvSpPr>
            <p:cNvPr id="14" name="Freeform 14"/>
            <p:cNvSpPr/>
            <p:nvPr/>
          </p:nvSpPr>
          <p:spPr>
            <a:xfrm>
              <a:off x="4836987" y="4396146"/>
              <a:ext cx="461677" cy="429292"/>
            </a:xfrm>
            <a:custGeom>
              <a:avLst/>
              <a:gdLst/>
              <a:ahLst/>
              <a:cxnLst/>
              <a:rect l="l" t="t" r="r" b="b"/>
              <a:pathLst>
                <a:path w="175" h="163">
                  <a:moveTo>
                    <a:pt x="77" y="0"/>
                  </a:moveTo>
                  <a:cubicBezTo>
                    <a:pt x="95" y="0"/>
                    <a:pt x="112" y="6"/>
                    <a:pt x="127" y="16"/>
                  </a:cubicBezTo>
                  <a:cubicBezTo>
                    <a:pt x="107" y="40"/>
                    <a:pt x="107" y="40"/>
                    <a:pt x="107" y="40"/>
                  </a:cubicBezTo>
                  <a:cubicBezTo>
                    <a:pt x="100" y="36"/>
                    <a:pt x="92" y="34"/>
                    <a:pt x="84" y="34"/>
                  </a:cubicBezTo>
                  <a:cubicBezTo>
                    <a:pt x="59" y="34"/>
                    <a:pt x="41" y="54"/>
                    <a:pt x="44" y="80"/>
                  </a:cubicBezTo>
                  <a:cubicBezTo>
                    <a:pt x="47" y="105"/>
                    <a:pt x="70" y="125"/>
                    <a:pt x="96" y="125"/>
                  </a:cubicBezTo>
                  <a:cubicBezTo>
                    <a:pt x="121" y="125"/>
                    <a:pt x="138" y="105"/>
                    <a:pt x="135" y="80"/>
                  </a:cubicBezTo>
                  <a:cubicBezTo>
                    <a:pt x="134" y="71"/>
                    <a:pt x="130" y="63"/>
                    <a:pt x="125" y="56"/>
                  </a:cubicBezTo>
                  <a:cubicBezTo>
                    <a:pt x="145" y="32"/>
                    <a:pt x="145" y="32"/>
                    <a:pt x="145" y="32"/>
                  </a:cubicBezTo>
                  <a:cubicBezTo>
                    <a:pt x="158" y="46"/>
                    <a:pt x="166" y="63"/>
                    <a:pt x="169" y="82"/>
                  </a:cubicBezTo>
                  <a:cubicBezTo>
                    <a:pt x="175" y="127"/>
                    <a:pt x="143" y="163"/>
                    <a:pt x="98" y="163"/>
                  </a:cubicBezTo>
                  <a:cubicBezTo>
                    <a:pt x="53" y="163"/>
                    <a:pt x="12" y="127"/>
                    <a:pt x="6" y="82"/>
                  </a:cubicBezTo>
                  <a:cubicBezTo>
                    <a:pt x="0" y="37"/>
                    <a:pt x="31" y="0"/>
                    <a:pt x="77" y="0"/>
                  </a:cubicBezTo>
                  <a:close/>
                </a:path>
              </a:pathLst>
            </a:custGeom>
            <a:solidFill>
              <a:schemeClr val="accent4">
                <a:alpha val="100000"/>
              </a:schemeClr>
            </a:solidFill>
          </p:spPr>
        </p:sp>
        <p:sp>
          <p:nvSpPr>
            <p:cNvPr id="15" name="Freeform 15"/>
            <p:cNvSpPr/>
            <p:nvPr/>
          </p:nvSpPr>
          <p:spPr>
            <a:xfrm>
              <a:off x="4976433" y="4512066"/>
              <a:ext cx="195167" cy="181737"/>
            </a:xfrm>
            <a:custGeom>
              <a:avLst/>
              <a:gdLst/>
              <a:ahLst/>
              <a:cxnLst/>
              <a:rect l="l" t="t" r="r" b="b"/>
              <a:pathLst>
                <a:path w="74" h="69">
                  <a:moveTo>
                    <a:pt x="42" y="69"/>
                  </a:moveTo>
                  <a:cubicBezTo>
                    <a:pt x="23" y="69"/>
                    <a:pt x="5" y="54"/>
                    <a:pt x="3" y="35"/>
                  </a:cubicBezTo>
                  <a:cubicBezTo>
                    <a:pt x="0" y="16"/>
                    <a:pt x="14" y="0"/>
                    <a:pt x="33" y="0"/>
                  </a:cubicBezTo>
                  <a:cubicBezTo>
                    <a:pt x="38" y="0"/>
                    <a:pt x="44" y="2"/>
                    <a:pt x="49" y="4"/>
                  </a:cubicBezTo>
                  <a:cubicBezTo>
                    <a:pt x="48" y="6"/>
                    <a:pt x="48" y="9"/>
                    <a:pt x="49" y="11"/>
                  </a:cubicBezTo>
                  <a:cubicBezTo>
                    <a:pt x="36" y="30"/>
                    <a:pt x="36" y="30"/>
                    <a:pt x="36" y="30"/>
                  </a:cubicBezTo>
                  <a:cubicBezTo>
                    <a:pt x="42" y="35"/>
                    <a:pt x="42" y="35"/>
                    <a:pt x="42" y="35"/>
                  </a:cubicBezTo>
                  <a:cubicBezTo>
                    <a:pt x="59" y="20"/>
                    <a:pt x="59" y="20"/>
                    <a:pt x="59" y="20"/>
                  </a:cubicBezTo>
                  <a:cubicBezTo>
                    <a:pt x="59" y="20"/>
                    <a:pt x="60" y="20"/>
                    <a:pt x="60" y="20"/>
                  </a:cubicBezTo>
                  <a:cubicBezTo>
                    <a:pt x="62" y="20"/>
                    <a:pt x="64" y="19"/>
                    <a:pt x="66" y="18"/>
                  </a:cubicBezTo>
                  <a:cubicBezTo>
                    <a:pt x="69" y="23"/>
                    <a:pt x="71" y="29"/>
                    <a:pt x="72" y="35"/>
                  </a:cubicBezTo>
                  <a:cubicBezTo>
                    <a:pt x="74" y="54"/>
                    <a:pt x="61" y="69"/>
                    <a:pt x="42" y="69"/>
                  </a:cubicBezTo>
                  <a:close/>
                </a:path>
              </a:pathLst>
            </a:custGeom>
            <a:solidFill>
              <a:schemeClr val="accent4">
                <a:alpha val="100000"/>
              </a:schemeClr>
            </a:solidFill>
          </p:spPr>
        </p:sp>
        <p:sp>
          <p:nvSpPr>
            <p:cNvPr id="16" name="Freeform 16"/>
            <p:cNvSpPr/>
            <p:nvPr/>
          </p:nvSpPr>
          <p:spPr>
            <a:xfrm>
              <a:off x="5084541" y="4461869"/>
              <a:ext cx="113728" cy="129349"/>
            </a:xfrm>
            <a:custGeom>
              <a:avLst/>
              <a:gdLst/>
              <a:ahLst/>
              <a:cxnLst/>
              <a:rect l="l" t="t" r="r" b="b"/>
              <a:pathLst>
                <a:path w="43" h="49">
                  <a:moveTo>
                    <a:pt x="13" y="31"/>
                  </a:moveTo>
                  <a:cubicBezTo>
                    <a:pt x="11" y="28"/>
                    <a:pt x="12" y="25"/>
                    <a:pt x="14" y="22"/>
                  </a:cubicBezTo>
                  <a:cubicBezTo>
                    <a:pt x="32" y="0"/>
                    <a:pt x="32" y="0"/>
                    <a:pt x="32" y="0"/>
                  </a:cubicBezTo>
                  <a:cubicBezTo>
                    <a:pt x="43" y="9"/>
                    <a:pt x="43" y="9"/>
                    <a:pt x="43" y="9"/>
                  </a:cubicBezTo>
                  <a:cubicBezTo>
                    <a:pt x="24" y="32"/>
                    <a:pt x="24" y="32"/>
                    <a:pt x="24" y="32"/>
                  </a:cubicBezTo>
                  <a:cubicBezTo>
                    <a:pt x="22" y="34"/>
                    <a:pt x="19" y="35"/>
                    <a:pt x="17" y="34"/>
                  </a:cubicBezTo>
                  <a:cubicBezTo>
                    <a:pt x="1" y="49"/>
                    <a:pt x="1" y="49"/>
                    <a:pt x="1" y="49"/>
                  </a:cubicBezTo>
                  <a:cubicBezTo>
                    <a:pt x="0" y="48"/>
                    <a:pt x="0" y="48"/>
                    <a:pt x="0" y="48"/>
                  </a:cubicBezTo>
                  <a:lnTo>
                    <a:pt x="13" y="31"/>
                  </a:lnTo>
                  <a:close/>
                </a:path>
              </a:pathLst>
            </a:custGeom>
            <a:solidFill>
              <a:schemeClr val="accent4">
                <a:alpha val="100000"/>
              </a:schemeClr>
            </a:solidFill>
          </p:spPr>
        </p:sp>
      </p:grpSp>
      <p:grpSp>
        <p:nvGrpSpPr>
          <p:cNvPr id="17" name="Group 17"/>
          <p:cNvGrpSpPr/>
          <p:nvPr/>
        </p:nvGrpSpPr>
        <p:grpSpPr>
          <a:xfrm>
            <a:off x="3390861" y="2655299"/>
            <a:ext cx="559445" cy="701973"/>
            <a:chOff x="3390861" y="2655299"/>
            <a:chExt cx="559445" cy="701973"/>
          </a:xfrm>
        </p:grpSpPr>
        <p:sp>
          <p:nvSpPr>
            <p:cNvPr id="18" name="Freeform 18"/>
            <p:cNvSpPr/>
            <p:nvPr/>
          </p:nvSpPr>
          <p:spPr>
            <a:xfrm>
              <a:off x="3782073" y="2655299"/>
              <a:ext cx="168233" cy="183703"/>
            </a:xfrm>
            <a:custGeom>
              <a:avLst/>
              <a:gdLst/>
              <a:ahLst/>
              <a:cxnLst/>
              <a:rect l="l" t="t" r="r" b="b"/>
              <a:pathLst>
                <a:path w="126" h="140">
                  <a:moveTo>
                    <a:pt x="0" y="57"/>
                  </a:moveTo>
                  <a:lnTo>
                    <a:pt x="48" y="0"/>
                  </a:lnTo>
                  <a:lnTo>
                    <a:pt x="126" y="85"/>
                  </a:lnTo>
                  <a:lnTo>
                    <a:pt x="78" y="140"/>
                  </a:lnTo>
                  <a:lnTo>
                    <a:pt x="0" y="57"/>
                  </a:lnTo>
                  <a:close/>
                </a:path>
              </a:pathLst>
            </a:custGeom>
            <a:solidFill>
              <a:schemeClr val="accent1">
                <a:alpha val="100000"/>
              </a:schemeClr>
            </a:solidFill>
          </p:spPr>
        </p:sp>
        <p:sp>
          <p:nvSpPr>
            <p:cNvPr id="19" name="Freeform 19"/>
            <p:cNvSpPr/>
            <p:nvPr/>
          </p:nvSpPr>
          <p:spPr>
            <a:xfrm>
              <a:off x="3564454" y="2751018"/>
              <a:ext cx="296432" cy="326720"/>
            </a:xfrm>
            <a:custGeom>
              <a:avLst/>
              <a:gdLst/>
              <a:ahLst/>
              <a:cxnLst/>
              <a:rect l="l" t="t" r="r" b="b"/>
              <a:pathLst>
                <a:path w="94" h="105">
                  <a:moveTo>
                    <a:pt x="70" y="0"/>
                  </a:moveTo>
                  <a:cubicBezTo>
                    <a:pt x="63" y="9"/>
                    <a:pt x="63" y="9"/>
                    <a:pt x="63" y="9"/>
                  </a:cubicBezTo>
                  <a:cubicBezTo>
                    <a:pt x="21" y="30"/>
                    <a:pt x="21" y="30"/>
                    <a:pt x="21" y="30"/>
                  </a:cubicBezTo>
                  <a:cubicBezTo>
                    <a:pt x="20" y="30"/>
                    <a:pt x="14" y="33"/>
                    <a:pt x="12" y="37"/>
                  </a:cubicBezTo>
                  <a:cubicBezTo>
                    <a:pt x="10" y="40"/>
                    <a:pt x="2" y="67"/>
                    <a:pt x="1" y="70"/>
                  </a:cubicBezTo>
                  <a:cubicBezTo>
                    <a:pt x="0" y="71"/>
                    <a:pt x="0" y="75"/>
                    <a:pt x="0" y="77"/>
                  </a:cubicBezTo>
                  <a:cubicBezTo>
                    <a:pt x="0" y="78"/>
                    <a:pt x="2" y="93"/>
                    <a:pt x="3" y="102"/>
                  </a:cubicBezTo>
                  <a:cubicBezTo>
                    <a:pt x="3" y="103"/>
                    <a:pt x="3" y="103"/>
                    <a:pt x="3" y="103"/>
                  </a:cubicBezTo>
                  <a:cubicBezTo>
                    <a:pt x="3" y="103"/>
                    <a:pt x="3" y="103"/>
                    <a:pt x="3" y="103"/>
                  </a:cubicBezTo>
                  <a:cubicBezTo>
                    <a:pt x="3" y="103"/>
                    <a:pt x="3" y="104"/>
                    <a:pt x="4" y="105"/>
                  </a:cubicBezTo>
                  <a:cubicBezTo>
                    <a:pt x="4" y="81"/>
                    <a:pt x="4" y="81"/>
                    <a:pt x="4" y="81"/>
                  </a:cubicBezTo>
                  <a:cubicBezTo>
                    <a:pt x="20" y="81"/>
                    <a:pt x="20" y="81"/>
                    <a:pt x="20" y="81"/>
                  </a:cubicBezTo>
                  <a:cubicBezTo>
                    <a:pt x="20" y="75"/>
                    <a:pt x="20" y="75"/>
                    <a:pt x="20" y="75"/>
                  </a:cubicBezTo>
                  <a:cubicBezTo>
                    <a:pt x="30" y="58"/>
                    <a:pt x="30" y="58"/>
                    <a:pt x="30" y="58"/>
                  </a:cubicBezTo>
                  <a:cubicBezTo>
                    <a:pt x="32" y="59"/>
                    <a:pt x="37" y="61"/>
                    <a:pt x="40" y="62"/>
                  </a:cubicBezTo>
                  <a:cubicBezTo>
                    <a:pt x="39" y="64"/>
                    <a:pt x="37" y="68"/>
                    <a:pt x="37" y="69"/>
                  </a:cubicBezTo>
                  <a:cubicBezTo>
                    <a:pt x="36" y="71"/>
                    <a:pt x="30" y="78"/>
                    <a:pt x="27" y="83"/>
                  </a:cubicBezTo>
                  <a:cubicBezTo>
                    <a:pt x="25" y="85"/>
                    <a:pt x="24" y="90"/>
                    <a:pt x="28" y="93"/>
                  </a:cubicBezTo>
                  <a:cubicBezTo>
                    <a:pt x="29" y="94"/>
                    <a:pt x="31" y="95"/>
                    <a:pt x="33" y="95"/>
                  </a:cubicBezTo>
                  <a:cubicBezTo>
                    <a:pt x="37" y="95"/>
                    <a:pt x="41" y="92"/>
                    <a:pt x="41" y="92"/>
                  </a:cubicBezTo>
                  <a:cubicBezTo>
                    <a:pt x="41" y="92"/>
                    <a:pt x="41" y="92"/>
                    <a:pt x="41" y="92"/>
                  </a:cubicBezTo>
                  <a:cubicBezTo>
                    <a:pt x="41" y="92"/>
                    <a:pt x="41" y="92"/>
                    <a:pt x="41" y="92"/>
                  </a:cubicBezTo>
                  <a:cubicBezTo>
                    <a:pt x="41" y="91"/>
                    <a:pt x="56" y="74"/>
                    <a:pt x="63" y="71"/>
                  </a:cubicBezTo>
                  <a:cubicBezTo>
                    <a:pt x="69" y="68"/>
                    <a:pt x="87" y="54"/>
                    <a:pt x="87" y="36"/>
                  </a:cubicBezTo>
                  <a:cubicBezTo>
                    <a:pt x="94" y="26"/>
                    <a:pt x="94" y="26"/>
                    <a:pt x="94" y="26"/>
                  </a:cubicBezTo>
                  <a:lnTo>
                    <a:pt x="70" y="0"/>
                  </a:lnTo>
                  <a:close/>
                </a:path>
              </a:pathLst>
            </a:custGeom>
            <a:solidFill>
              <a:schemeClr val="accent1">
                <a:alpha val="100000"/>
              </a:schemeClr>
            </a:solidFill>
          </p:spPr>
        </p:sp>
        <p:sp>
          <p:nvSpPr>
            <p:cNvPr id="20" name="Freeform 20"/>
            <p:cNvSpPr/>
            <p:nvPr/>
          </p:nvSpPr>
          <p:spPr>
            <a:xfrm>
              <a:off x="3390861" y="3012170"/>
              <a:ext cx="467288" cy="345102"/>
            </a:xfrm>
            <a:custGeom>
              <a:avLst/>
              <a:gdLst/>
              <a:ahLst/>
              <a:cxnLst/>
              <a:rect l="l" t="t" r="r" b="b"/>
              <a:pathLst>
                <a:path w="148" h="111">
                  <a:moveTo>
                    <a:pt x="124" y="49"/>
                  </a:moveTo>
                  <a:cubicBezTo>
                    <a:pt x="124" y="104"/>
                    <a:pt x="124" y="104"/>
                    <a:pt x="124" y="104"/>
                  </a:cubicBezTo>
                  <a:cubicBezTo>
                    <a:pt x="117" y="104"/>
                    <a:pt x="117" y="104"/>
                    <a:pt x="117" y="104"/>
                  </a:cubicBezTo>
                  <a:cubicBezTo>
                    <a:pt x="117" y="29"/>
                    <a:pt x="117" y="29"/>
                    <a:pt x="117" y="29"/>
                  </a:cubicBezTo>
                  <a:cubicBezTo>
                    <a:pt x="93" y="29"/>
                    <a:pt x="93" y="29"/>
                    <a:pt x="93" y="29"/>
                  </a:cubicBezTo>
                  <a:cubicBezTo>
                    <a:pt x="93" y="104"/>
                    <a:pt x="93" y="104"/>
                    <a:pt x="93" y="104"/>
                  </a:cubicBezTo>
                  <a:cubicBezTo>
                    <a:pt x="86" y="104"/>
                    <a:pt x="86" y="104"/>
                    <a:pt x="86" y="104"/>
                  </a:cubicBezTo>
                  <a:cubicBezTo>
                    <a:pt x="86" y="14"/>
                    <a:pt x="86" y="14"/>
                    <a:pt x="86" y="14"/>
                  </a:cubicBezTo>
                  <a:cubicBezTo>
                    <a:pt x="83" y="13"/>
                    <a:pt x="81" y="12"/>
                    <a:pt x="80" y="10"/>
                  </a:cubicBezTo>
                  <a:cubicBezTo>
                    <a:pt x="77" y="7"/>
                    <a:pt x="77" y="3"/>
                    <a:pt x="78" y="0"/>
                  </a:cubicBezTo>
                  <a:cubicBezTo>
                    <a:pt x="62" y="0"/>
                    <a:pt x="62" y="0"/>
                    <a:pt x="62" y="0"/>
                  </a:cubicBezTo>
                  <a:cubicBezTo>
                    <a:pt x="62" y="104"/>
                    <a:pt x="62" y="104"/>
                    <a:pt x="62" y="104"/>
                  </a:cubicBezTo>
                  <a:cubicBezTo>
                    <a:pt x="55" y="104"/>
                    <a:pt x="55" y="104"/>
                    <a:pt x="55" y="104"/>
                  </a:cubicBezTo>
                  <a:cubicBezTo>
                    <a:pt x="55" y="36"/>
                    <a:pt x="55" y="36"/>
                    <a:pt x="55" y="36"/>
                  </a:cubicBezTo>
                  <a:cubicBezTo>
                    <a:pt x="31" y="36"/>
                    <a:pt x="31" y="36"/>
                    <a:pt x="31" y="36"/>
                  </a:cubicBezTo>
                  <a:cubicBezTo>
                    <a:pt x="31" y="104"/>
                    <a:pt x="31" y="104"/>
                    <a:pt x="31" y="104"/>
                  </a:cubicBezTo>
                  <a:cubicBezTo>
                    <a:pt x="24" y="104"/>
                    <a:pt x="24" y="104"/>
                    <a:pt x="24" y="104"/>
                  </a:cubicBezTo>
                  <a:cubicBezTo>
                    <a:pt x="24" y="66"/>
                    <a:pt x="24" y="66"/>
                    <a:pt x="24" y="66"/>
                  </a:cubicBezTo>
                  <a:cubicBezTo>
                    <a:pt x="0" y="66"/>
                    <a:pt x="0" y="66"/>
                    <a:pt x="0" y="66"/>
                  </a:cubicBezTo>
                  <a:cubicBezTo>
                    <a:pt x="0" y="104"/>
                    <a:pt x="0" y="104"/>
                    <a:pt x="0" y="104"/>
                  </a:cubicBezTo>
                  <a:cubicBezTo>
                    <a:pt x="0" y="111"/>
                    <a:pt x="0" y="111"/>
                    <a:pt x="0" y="111"/>
                  </a:cubicBezTo>
                  <a:cubicBezTo>
                    <a:pt x="148" y="111"/>
                    <a:pt x="148" y="111"/>
                    <a:pt x="148" y="111"/>
                  </a:cubicBezTo>
                  <a:cubicBezTo>
                    <a:pt x="148" y="104"/>
                    <a:pt x="148" y="104"/>
                    <a:pt x="148" y="104"/>
                  </a:cubicBezTo>
                  <a:cubicBezTo>
                    <a:pt x="148" y="49"/>
                    <a:pt x="148" y="49"/>
                    <a:pt x="148" y="49"/>
                  </a:cubicBezTo>
                  <a:lnTo>
                    <a:pt x="124" y="49"/>
                  </a:lnTo>
                  <a:close/>
                </a:path>
              </a:pathLst>
            </a:custGeom>
            <a:solidFill>
              <a:schemeClr val="accent1">
                <a:alpha val="100000"/>
              </a:schemeClr>
            </a:solidFill>
          </p:spPr>
        </p:sp>
      </p:grpSp>
      <p:grpSp>
        <p:nvGrpSpPr>
          <p:cNvPr id="21" name="Group 21"/>
          <p:cNvGrpSpPr/>
          <p:nvPr/>
        </p:nvGrpSpPr>
        <p:grpSpPr>
          <a:xfrm>
            <a:off x="454963" y="93878"/>
            <a:ext cx="10641129" cy="914400"/>
            <a:chOff x="454963" y="93878"/>
            <a:chExt cx="10641129" cy="914400"/>
          </a:xfrm>
        </p:grpSpPr>
        <p:sp>
          <p:nvSpPr>
            <p:cNvPr id="22" name="AutoShape 22"/>
            <p:cNvSpPr/>
            <p:nvPr/>
          </p:nvSpPr>
          <p:spPr>
            <a:xfrm>
              <a:off x="454963" y="331168"/>
              <a:ext cx="84147" cy="84147"/>
            </a:xfrm>
            <a:prstGeom prst="ellipse">
              <a:avLst/>
            </a:prstGeom>
            <a:solidFill>
              <a:schemeClr val="accent1">
                <a:alpha val="100000"/>
              </a:schemeClr>
            </a:solidFill>
          </p:spPr>
        </p:sp>
        <p:sp>
          <p:nvSpPr>
            <p:cNvPr id="23" name="AutoShape 23"/>
            <p:cNvSpPr/>
            <p:nvPr/>
          </p:nvSpPr>
          <p:spPr>
            <a:xfrm>
              <a:off x="575049" y="337743"/>
              <a:ext cx="78137" cy="78137"/>
            </a:xfrm>
            <a:prstGeom prst="ellipse">
              <a:avLst/>
            </a:prstGeom>
            <a:solidFill>
              <a:schemeClr val="accent1">
                <a:alpha val="80000"/>
              </a:schemeClr>
            </a:solidFill>
          </p:spPr>
        </p:sp>
        <p:sp>
          <p:nvSpPr>
            <p:cNvPr id="24" name="AutoShape 24"/>
            <p:cNvSpPr/>
            <p:nvPr/>
          </p:nvSpPr>
          <p:spPr>
            <a:xfrm>
              <a:off x="689125" y="339460"/>
              <a:ext cx="74704" cy="74704"/>
            </a:xfrm>
            <a:prstGeom prst="ellipse">
              <a:avLst/>
            </a:prstGeom>
            <a:solidFill>
              <a:schemeClr val="accent1">
                <a:alpha val="60000"/>
              </a:schemeClr>
            </a:solidFill>
          </p:spPr>
        </p:sp>
        <p:sp>
          <p:nvSpPr>
            <p:cNvPr id="25" name="AutoShape 25"/>
            <p:cNvSpPr/>
            <p:nvPr/>
          </p:nvSpPr>
          <p:spPr>
            <a:xfrm>
              <a:off x="799768" y="348430"/>
              <a:ext cx="69238" cy="69238"/>
            </a:xfrm>
            <a:prstGeom prst="ellipse">
              <a:avLst/>
            </a:prstGeom>
            <a:solidFill>
              <a:schemeClr val="accent1">
                <a:alpha val="40000"/>
              </a:schemeClr>
            </a:solidFill>
          </p:spPr>
        </p:sp>
        <p:sp>
          <p:nvSpPr>
            <p:cNvPr id="26" name="AutoShape 26"/>
            <p:cNvSpPr/>
            <p:nvPr/>
          </p:nvSpPr>
          <p:spPr>
            <a:xfrm>
              <a:off x="904945" y="344297"/>
              <a:ext cx="65594" cy="65594"/>
            </a:xfrm>
            <a:prstGeom prst="ellipse">
              <a:avLst/>
            </a:prstGeom>
            <a:solidFill>
              <a:schemeClr val="accent1">
                <a:alpha val="20000"/>
              </a:schemeClr>
            </a:solidFill>
          </p:spPr>
        </p:sp>
        <p:sp>
          <p:nvSpPr>
            <p:cNvPr id="27" name="AutoShape 27"/>
            <p:cNvSpPr/>
            <p:nvPr/>
          </p:nvSpPr>
          <p:spPr>
            <a:xfrm>
              <a:off x="454963" y="448942"/>
              <a:ext cx="84147" cy="84147"/>
            </a:xfrm>
            <a:prstGeom prst="ellipse">
              <a:avLst/>
            </a:prstGeom>
            <a:solidFill>
              <a:schemeClr val="accent1">
                <a:alpha val="100000"/>
              </a:schemeClr>
            </a:solidFill>
          </p:spPr>
        </p:sp>
        <p:sp>
          <p:nvSpPr>
            <p:cNvPr id="28" name="AutoShape 28"/>
            <p:cNvSpPr/>
            <p:nvPr/>
          </p:nvSpPr>
          <p:spPr>
            <a:xfrm>
              <a:off x="575049" y="455517"/>
              <a:ext cx="78137" cy="78137"/>
            </a:xfrm>
            <a:prstGeom prst="ellipse">
              <a:avLst/>
            </a:prstGeom>
            <a:solidFill>
              <a:schemeClr val="accent1">
                <a:alpha val="80000"/>
              </a:schemeClr>
            </a:solidFill>
          </p:spPr>
        </p:sp>
        <p:sp>
          <p:nvSpPr>
            <p:cNvPr id="29" name="AutoShape 29"/>
            <p:cNvSpPr/>
            <p:nvPr/>
          </p:nvSpPr>
          <p:spPr>
            <a:xfrm>
              <a:off x="689125" y="457233"/>
              <a:ext cx="74704" cy="74704"/>
            </a:xfrm>
            <a:prstGeom prst="ellipse">
              <a:avLst/>
            </a:prstGeom>
            <a:solidFill>
              <a:schemeClr val="accent1">
                <a:alpha val="60000"/>
              </a:schemeClr>
            </a:solidFill>
          </p:spPr>
        </p:sp>
        <p:sp>
          <p:nvSpPr>
            <p:cNvPr id="30" name="AutoShape 30"/>
            <p:cNvSpPr/>
            <p:nvPr/>
          </p:nvSpPr>
          <p:spPr>
            <a:xfrm>
              <a:off x="799768" y="466203"/>
              <a:ext cx="69238" cy="69238"/>
            </a:xfrm>
            <a:prstGeom prst="ellipse">
              <a:avLst/>
            </a:prstGeom>
            <a:solidFill>
              <a:schemeClr val="accent1">
                <a:alpha val="40000"/>
              </a:schemeClr>
            </a:solidFill>
          </p:spPr>
        </p:sp>
        <p:sp>
          <p:nvSpPr>
            <p:cNvPr id="31" name="AutoShape 31"/>
            <p:cNvSpPr/>
            <p:nvPr/>
          </p:nvSpPr>
          <p:spPr>
            <a:xfrm>
              <a:off x="904945" y="462070"/>
              <a:ext cx="65594" cy="65594"/>
            </a:xfrm>
            <a:prstGeom prst="ellipse">
              <a:avLst/>
            </a:prstGeom>
            <a:solidFill>
              <a:schemeClr val="accent1">
                <a:alpha val="20000"/>
              </a:schemeClr>
            </a:solidFill>
          </p:spPr>
        </p:sp>
        <p:sp>
          <p:nvSpPr>
            <p:cNvPr id="32" name="AutoShape 32"/>
            <p:cNvSpPr/>
            <p:nvPr/>
          </p:nvSpPr>
          <p:spPr>
            <a:xfrm>
              <a:off x="454963" y="566715"/>
              <a:ext cx="84147" cy="84147"/>
            </a:xfrm>
            <a:prstGeom prst="ellipse">
              <a:avLst/>
            </a:prstGeom>
            <a:solidFill>
              <a:schemeClr val="accent1">
                <a:alpha val="100000"/>
              </a:schemeClr>
            </a:solidFill>
          </p:spPr>
        </p:sp>
        <p:sp>
          <p:nvSpPr>
            <p:cNvPr id="33" name="AutoShape 33"/>
            <p:cNvSpPr/>
            <p:nvPr/>
          </p:nvSpPr>
          <p:spPr>
            <a:xfrm>
              <a:off x="575049" y="573291"/>
              <a:ext cx="78137" cy="78137"/>
            </a:xfrm>
            <a:prstGeom prst="ellipse">
              <a:avLst/>
            </a:prstGeom>
            <a:solidFill>
              <a:schemeClr val="accent1">
                <a:alpha val="80000"/>
              </a:schemeClr>
            </a:solidFill>
          </p:spPr>
        </p:sp>
        <p:sp>
          <p:nvSpPr>
            <p:cNvPr id="34" name="AutoShape 34"/>
            <p:cNvSpPr/>
            <p:nvPr/>
          </p:nvSpPr>
          <p:spPr>
            <a:xfrm>
              <a:off x="689125" y="575007"/>
              <a:ext cx="74704" cy="74704"/>
            </a:xfrm>
            <a:prstGeom prst="ellipse">
              <a:avLst/>
            </a:prstGeom>
            <a:solidFill>
              <a:schemeClr val="accent1">
                <a:alpha val="60000"/>
              </a:schemeClr>
            </a:solidFill>
          </p:spPr>
        </p:sp>
        <p:sp>
          <p:nvSpPr>
            <p:cNvPr id="35" name="AutoShape 35"/>
            <p:cNvSpPr/>
            <p:nvPr/>
          </p:nvSpPr>
          <p:spPr>
            <a:xfrm>
              <a:off x="799768" y="583977"/>
              <a:ext cx="69238" cy="69238"/>
            </a:xfrm>
            <a:prstGeom prst="ellipse">
              <a:avLst/>
            </a:prstGeom>
            <a:solidFill>
              <a:schemeClr val="accent1">
                <a:alpha val="40000"/>
              </a:schemeClr>
            </a:solidFill>
          </p:spPr>
        </p:sp>
        <p:sp>
          <p:nvSpPr>
            <p:cNvPr id="36" name="AutoShape 36"/>
            <p:cNvSpPr/>
            <p:nvPr/>
          </p:nvSpPr>
          <p:spPr>
            <a:xfrm>
              <a:off x="904945" y="579844"/>
              <a:ext cx="65594" cy="65594"/>
            </a:xfrm>
            <a:prstGeom prst="ellipse">
              <a:avLst/>
            </a:prstGeom>
            <a:solidFill>
              <a:schemeClr val="accent1">
                <a:alpha val="20000"/>
              </a:schemeClr>
            </a:solidFill>
          </p:spPr>
        </p:sp>
        <p:sp>
          <p:nvSpPr>
            <p:cNvPr id="37" name="AutoShape 37"/>
            <p:cNvSpPr/>
            <p:nvPr/>
          </p:nvSpPr>
          <p:spPr>
            <a:xfrm>
              <a:off x="454963" y="684489"/>
              <a:ext cx="84147" cy="84147"/>
            </a:xfrm>
            <a:prstGeom prst="ellipse">
              <a:avLst/>
            </a:prstGeom>
            <a:solidFill>
              <a:schemeClr val="accent1">
                <a:alpha val="100000"/>
              </a:schemeClr>
            </a:solidFill>
          </p:spPr>
        </p:sp>
        <p:sp>
          <p:nvSpPr>
            <p:cNvPr id="38" name="AutoShape 38"/>
            <p:cNvSpPr/>
            <p:nvPr/>
          </p:nvSpPr>
          <p:spPr>
            <a:xfrm>
              <a:off x="575049" y="691064"/>
              <a:ext cx="78137" cy="78137"/>
            </a:xfrm>
            <a:prstGeom prst="ellipse">
              <a:avLst/>
            </a:prstGeom>
            <a:solidFill>
              <a:schemeClr val="accent1">
                <a:alpha val="80000"/>
              </a:schemeClr>
            </a:solidFill>
          </p:spPr>
        </p:sp>
        <p:sp>
          <p:nvSpPr>
            <p:cNvPr id="39" name="AutoShape 39"/>
            <p:cNvSpPr/>
            <p:nvPr/>
          </p:nvSpPr>
          <p:spPr>
            <a:xfrm>
              <a:off x="689125" y="692781"/>
              <a:ext cx="74704" cy="74704"/>
            </a:xfrm>
            <a:prstGeom prst="ellipse">
              <a:avLst/>
            </a:prstGeom>
            <a:solidFill>
              <a:schemeClr val="accent1">
                <a:alpha val="60000"/>
              </a:schemeClr>
            </a:solidFill>
          </p:spPr>
        </p:sp>
        <p:sp>
          <p:nvSpPr>
            <p:cNvPr id="40" name="AutoShape 40"/>
            <p:cNvSpPr/>
            <p:nvPr/>
          </p:nvSpPr>
          <p:spPr>
            <a:xfrm>
              <a:off x="799768" y="701751"/>
              <a:ext cx="69238" cy="69238"/>
            </a:xfrm>
            <a:prstGeom prst="ellipse">
              <a:avLst/>
            </a:prstGeom>
            <a:solidFill>
              <a:schemeClr val="accent1">
                <a:alpha val="40000"/>
              </a:schemeClr>
            </a:solidFill>
          </p:spPr>
        </p:sp>
        <p:sp>
          <p:nvSpPr>
            <p:cNvPr id="41" name="AutoShape 41"/>
            <p:cNvSpPr/>
            <p:nvPr/>
          </p:nvSpPr>
          <p:spPr>
            <a:xfrm>
              <a:off x="904945" y="697618"/>
              <a:ext cx="65594" cy="65594"/>
            </a:xfrm>
            <a:prstGeom prst="ellipse">
              <a:avLst/>
            </a:prstGeom>
            <a:solidFill>
              <a:schemeClr val="accent1">
                <a:alpha val="20000"/>
              </a:schemeClr>
            </a:solidFill>
          </p:spPr>
        </p:sp>
        <p:sp>
          <p:nvSpPr>
            <p:cNvPr id="42" name="TextBox 4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配置邮件通知</a:t>
              </a:r>
            </a:p>
          </p:txBody>
        </p:sp>
      </p:grpSp>
      <p:sp>
        <p:nvSpPr>
          <p:cNvPr id="43" name="TextBox 43"/>
          <p:cNvSpPr txBox="1"/>
          <p:nvPr/>
        </p:nvSpPr>
        <p:spPr>
          <a:xfrm>
            <a:off x="7809821" y="1823726"/>
            <a:ext cx="3286271" cy="1875094"/>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邮件通知是指用户下单后，系统自动发送一封邮件给sendto用户，告知用户下单的订单信息。</a:t>
            </a:r>
          </a:p>
        </p:txBody>
      </p:sp>
      <p:sp>
        <p:nvSpPr>
          <p:cNvPr id="44" name="TextBox 44"/>
          <p:cNvSpPr txBox="1"/>
          <p:nvPr/>
        </p:nvSpPr>
        <p:spPr>
          <a:xfrm>
            <a:off x="7809821" y="4249198"/>
            <a:ext cx="3286271" cy="1875094"/>
          </a:xfrm>
          <a:prstGeom prst="rect">
            <a:avLst/>
          </a:prstGeom>
        </p:spPr>
        <p:txBody>
          <a:bodyPr vert="horz" wrap="square" lIns="66008" tIns="33052" rIns="66008" bIns="33052" rtlCol="0" anchor="t"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当然，如果不需要邮件通知订单信息，可以默认关闭。</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4385648" y="3298301"/>
            <a:ext cx="7773409" cy="0"/>
          </a:xfrm>
          <a:prstGeom prst="line">
            <a:avLst/>
          </a:prstGeom>
          <a:ln w="14288">
            <a:solidFill>
              <a:schemeClr val="accent2">
                <a:lumMod val="60000"/>
                <a:lumOff val="40000"/>
              </a:schemeClr>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3" name="AutoShape 3"/>
          <p:cNvSpPr/>
          <p:nvPr/>
        </p:nvSpPr>
        <p:spPr>
          <a:xfrm>
            <a:off x="3684179" y="3236263"/>
            <a:ext cx="701468" cy="122998"/>
          </a:xfrm>
          <a:prstGeom prst="rect">
            <a:avLst/>
          </a:prstGeom>
          <a:solidFill>
            <a:schemeClr val="accent2">
              <a:lumMod val="60000"/>
              <a:lumOff val="40000"/>
              <a:alpha val="100000"/>
            </a:schemeClr>
          </a:solidFill>
        </p:spPr>
      </p:sp>
      <p:sp>
        <p:nvSpPr>
          <p:cNvPr id="4" name="AutoShape 4"/>
          <p:cNvSpPr/>
          <p:nvPr/>
        </p:nvSpPr>
        <p:spPr>
          <a:xfrm>
            <a:off x="3631268" y="3236263"/>
            <a:ext cx="122998" cy="122998"/>
          </a:xfrm>
          <a:prstGeom prst="ellipse">
            <a:avLst/>
          </a:prstGeom>
          <a:solidFill>
            <a:schemeClr val="accent2">
              <a:lumMod val="60000"/>
              <a:lumOff val="40000"/>
              <a:alpha val="100000"/>
            </a:schemeClr>
          </a:solidFill>
        </p:spPr>
      </p:sp>
      <p:sp>
        <p:nvSpPr>
          <p:cNvPr id="5" name="AutoShape 5"/>
          <p:cNvSpPr/>
          <p:nvPr/>
        </p:nvSpPr>
        <p:spPr>
          <a:xfrm>
            <a:off x="4314020" y="3236263"/>
            <a:ext cx="122998" cy="122998"/>
          </a:xfrm>
          <a:prstGeom prst="ellipse">
            <a:avLst/>
          </a:prstGeom>
          <a:solidFill>
            <a:schemeClr val="accent2">
              <a:lumMod val="60000"/>
              <a:lumOff val="40000"/>
              <a:alpha val="100000"/>
            </a:schemeClr>
          </a:solidFill>
        </p:spPr>
      </p:sp>
      <p:sp>
        <p:nvSpPr>
          <p:cNvPr id="6" name="AutoShape 6"/>
          <p:cNvSpPr/>
          <p:nvPr/>
        </p:nvSpPr>
        <p:spPr>
          <a:xfrm>
            <a:off x="1236382" y="5823339"/>
            <a:ext cx="701468" cy="122998"/>
          </a:xfrm>
          <a:prstGeom prst="rect">
            <a:avLst/>
          </a:prstGeom>
          <a:solidFill>
            <a:schemeClr val="accent1">
              <a:alpha val="100000"/>
            </a:schemeClr>
          </a:solidFill>
        </p:spPr>
      </p:sp>
      <p:sp>
        <p:nvSpPr>
          <p:cNvPr id="7" name="AutoShape 7"/>
          <p:cNvSpPr/>
          <p:nvPr/>
        </p:nvSpPr>
        <p:spPr>
          <a:xfrm>
            <a:off x="1183471" y="5823339"/>
            <a:ext cx="122998" cy="122998"/>
          </a:xfrm>
          <a:prstGeom prst="ellipse">
            <a:avLst/>
          </a:prstGeom>
          <a:solidFill>
            <a:schemeClr val="accent1">
              <a:alpha val="100000"/>
            </a:schemeClr>
          </a:solidFill>
        </p:spPr>
      </p:sp>
      <p:sp>
        <p:nvSpPr>
          <p:cNvPr id="8" name="AutoShape 8"/>
          <p:cNvSpPr/>
          <p:nvPr/>
        </p:nvSpPr>
        <p:spPr>
          <a:xfrm>
            <a:off x="1866223" y="5823339"/>
            <a:ext cx="122998" cy="122998"/>
          </a:xfrm>
          <a:prstGeom prst="ellipse">
            <a:avLst/>
          </a:prstGeom>
          <a:solidFill>
            <a:schemeClr val="accent1">
              <a:alpha val="100000"/>
            </a:schemeClr>
          </a:solidFill>
        </p:spPr>
      </p:sp>
      <p:cxnSp>
        <p:nvCxnSpPr>
          <p:cNvPr id="9" name="Connector 9"/>
          <p:cNvCxnSpPr/>
          <p:nvPr/>
        </p:nvCxnSpPr>
        <p:spPr>
          <a:xfrm>
            <a:off x="1937851" y="5897569"/>
            <a:ext cx="10254150"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0" name="TextBox 10"/>
          <p:cNvSpPr txBox="1"/>
          <p:nvPr/>
        </p:nvSpPr>
        <p:spPr>
          <a:xfrm>
            <a:off x="3560911" y="1781514"/>
            <a:ext cx="77724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目前短信通知场景只支持支付成功、验证码、订单发送、退款成功4种情况，以后微信可能会继续扩展新的模块。</a:t>
            </a:r>
          </a:p>
        </p:txBody>
      </p:sp>
      <p:sp>
        <p:nvSpPr>
          <p:cNvPr id="11" name="TextBox 11"/>
          <p:cNvSpPr txBox="1"/>
          <p:nvPr/>
        </p:nvSpPr>
        <p:spPr>
          <a:xfrm>
            <a:off x="1183471" y="4329642"/>
            <a:ext cx="78105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在litemall-core模块的文件application-core.yml中可配置短信通知服务。</a:t>
            </a:r>
          </a:p>
        </p:txBody>
      </p:sp>
      <p:grpSp>
        <p:nvGrpSpPr>
          <p:cNvPr id="12" name="Group 12"/>
          <p:cNvGrpSpPr/>
          <p:nvPr/>
        </p:nvGrpSpPr>
        <p:grpSpPr>
          <a:xfrm>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短信通知配置</a:t>
              </a:r>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454963"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读者可以根据自己的实际情况来选择部署方案，下面是最为常用的4种部署方案。</a:t>
            </a:r>
          </a:p>
        </p:txBody>
      </p:sp>
      <p:sp>
        <p:nvSpPr>
          <p:cNvPr id="3" name="TextBox 3"/>
          <p:cNvSpPr txBox="1"/>
          <p:nvPr/>
        </p:nvSpPr>
        <p:spPr>
          <a:xfrm>
            <a:off x="2750373"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在同一云主机中安装一个Spring Boot服务，以及litemall-admin、litemall-admin-api和litemall-wx-api这3个服务。</a:t>
            </a:r>
          </a:p>
        </p:txBody>
      </p:sp>
      <p:sp>
        <p:nvSpPr>
          <p:cNvPr id="4" name="TextBox 4"/>
          <p:cNvSpPr txBox="1"/>
          <p:nvPr/>
        </p:nvSpPr>
        <p:spPr>
          <a:xfrm>
            <a:off x="5083168"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可以在同一云主机中仅安装一个tomcat/nginx服务器，并部署litemall-admin静态页面分发服务，然后部署两个Spring Boot的后端服务。</a:t>
            </a:r>
          </a:p>
        </p:txBody>
      </p:sp>
      <p:sp>
        <p:nvSpPr>
          <p:cNvPr id="5" name="TextBox 5"/>
          <p:cNvSpPr txBox="1"/>
          <p:nvPr/>
        </p:nvSpPr>
        <p:spPr>
          <a:xfrm>
            <a:off x="7321376"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可以把litemall-admin静态页面托管给第三方CDN，然后部署两个后端服务。</a:t>
            </a:r>
          </a:p>
        </p:txBody>
      </p:sp>
      <p:sp>
        <p:nvSpPr>
          <p:cNvPr id="6" name="TextBox 6"/>
          <p:cNvSpPr txBox="1"/>
          <p:nvPr/>
        </p:nvSpPr>
        <p:spPr>
          <a:xfrm>
            <a:off x="9595840"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可以部署到多个服务器，然后采用集群式并发服务。</a:t>
            </a:r>
          </a:p>
        </p:txBody>
      </p:sp>
      <p:sp>
        <p:nvSpPr>
          <p:cNvPr id="7" name="AutoShape 7"/>
          <p:cNvSpPr/>
          <p:nvPr/>
        </p:nvSpPr>
        <p:spPr>
          <a:xfrm>
            <a:off x="578634" y="1691037"/>
            <a:ext cx="1885696" cy="639403"/>
          </a:xfrm>
          <a:prstGeom prst="homePlate">
            <a:avLst>
              <a:gd name="adj" fmla="val 50000"/>
            </a:avLst>
          </a:prstGeom>
          <a:solidFill>
            <a:schemeClr val="accent2">
              <a:alpha val="100000"/>
            </a:schemeClr>
          </a:solidFill>
        </p:spPr>
      </p:sp>
      <p:sp>
        <p:nvSpPr>
          <p:cNvPr id="8" name="TextBox 8"/>
          <p:cNvSpPr txBox="1"/>
          <p:nvPr/>
        </p:nvSpPr>
        <p:spPr>
          <a:xfrm>
            <a:off x="831040"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9" name="AutoShape 9"/>
          <p:cNvSpPr/>
          <p:nvPr/>
        </p:nvSpPr>
        <p:spPr>
          <a:xfrm>
            <a:off x="2918687" y="1691037"/>
            <a:ext cx="1885696" cy="639403"/>
          </a:xfrm>
          <a:prstGeom prst="homePlate">
            <a:avLst>
              <a:gd name="adj" fmla="val 50000"/>
            </a:avLst>
          </a:prstGeom>
          <a:solidFill>
            <a:schemeClr val="accent1">
              <a:alpha val="100000"/>
            </a:schemeClr>
          </a:solidFill>
        </p:spPr>
      </p:sp>
      <p:sp>
        <p:nvSpPr>
          <p:cNvPr id="10" name="TextBox 10"/>
          <p:cNvSpPr txBox="1"/>
          <p:nvPr/>
        </p:nvSpPr>
        <p:spPr>
          <a:xfrm>
            <a:off x="3171093"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1" name="AutoShape 11"/>
          <p:cNvSpPr/>
          <p:nvPr/>
        </p:nvSpPr>
        <p:spPr>
          <a:xfrm>
            <a:off x="5251482" y="1691037"/>
            <a:ext cx="1885696" cy="639403"/>
          </a:xfrm>
          <a:prstGeom prst="homePlate">
            <a:avLst>
              <a:gd name="adj" fmla="val 50000"/>
            </a:avLst>
          </a:prstGeom>
          <a:solidFill>
            <a:schemeClr val="accent2">
              <a:alpha val="100000"/>
            </a:schemeClr>
          </a:solidFill>
        </p:spPr>
      </p:sp>
      <p:sp>
        <p:nvSpPr>
          <p:cNvPr id="12" name="TextBox 12"/>
          <p:cNvSpPr txBox="1"/>
          <p:nvPr/>
        </p:nvSpPr>
        <p:spPr>
          <a:xfrm>
            <a:off x="5503888"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13" name="AutoShape 13"/>
          <p:cNvSpPr/>
          <p:nvPr/>
        </p:nvSpPr>
        <p:spPr>
          <a:xfrm>
            <a:off x="7489690" y="1691037"/>
            <a:ext cx="1885696" cy="639403"/>
          </a:xfrm>
          <a:prstGeom prst="homePlate">
            <a:avLst>
              <a:gd name="adj" fmla="val 50000"/>
            </a:avLst>
          </a:prstGeom>
          <a:solidFill>
            <a:schemeClr val="accent1">
              <a:alpha val="100000"/>
            </a:schemeClr>
          </a:solidFill>
        </p:spPr>
      </p:sp>
      <p:sp>
        <p:nvSpPr>
          <p:cNvPr id="14" name="TextBox 14"/>
          <p:cNvSpPr txBox="1"/>
          <p:nvPr/>
        </p:nvSpPr>
        <p:spPr>
          <a:xfrm>
            <a:off x="7742096"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04</a:t>
            </a:r>
          </a:p>
        </p:txBody>
      </p:sp>
      <p:sp>
        <p:nvSpPr>
          <p:cNvPr id="15" name="AutoShape 15"/>
          <p:cNvSpPr/>
          <p:nvPr/>
        </p:nvSpPr>
        <p:spPr>
          <a:xfrm>
            <a:off x="9764154" y="1691037"/>
            <a:ext cx="1885696" cy="639403"/>
          </a:xfrm>
          <a:prstGeom prst="homePlate">
            <a:avLst>
              <a:gd name="adj" fmla="val 50000"/>
            </a:avLst>
          </a:prstGeom>
          <a:solidFill>
            <a:schemeClr val="accent2">
              <a:alpha val="100000"/>
            </a:schemeClr>
          </a:solidFill>
        </p:spPr>
      </p:sp>
      <p:sp>
        <p:nvSpPr>
          <p:cNvPr id="16" name="TextBox 16"/>
          <p:cNvSpPr txBox="1"/>
          <p:nvPr/>
        </p:nvSpPr>
        <p:spPr>
          <a:xfrm>
            <a:off x="10016560"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05</a:t>
            </a:r>
          </a:p>
        </p:txBody>
      </p:sp>
      <p:grpSp>
        <p:nvGrpSpPr>
          <p:cNvPr id="17" name="Group 17"/>
          <p:cNvGrpSpPr/>
          <p:nvPr/>
        </p:nvGrpSpPr>
        <p:grpSpPr>
          <a:xfrm>
            <a:off x="454963" y="93878"/>
            <a:ext cx="10641129" cy="914400"/>
            <a:chOff x="454963" y="93878"/>
            <a:chExt cx="10641129" cy="914400"/>
          </a:xfrm>
        </p:grpSpPr>
        <p:sp>
          <p:nvSpPr>
            <p:cNvPr id="18" name="AutoShape 18"/>
            <p:cNvSpPr/>
            <p:nvPr/>
          </p:nvSpPr>
          <p:spPr>
            <a:xfrm>
              <a:off x="454963" y="331168"/>
              <a:ext cx="84147" cy="84147"/>
            </a:xfrm>
            <a:prstGeom prst="ellipse">
              <a:avLst/>
            </a:prstGeom>
            <a:solidFill>
              <a:schemeClr val="accent1">
                <a:alpha val="100000"/>
              </a:schemeClr>
            </a:solidFill>
          </p:spPr>
        </p:sp>
        <p:sp>
          <p:nvSpPr>
            <p:cNvPr id="19" name="AutoShape 19"/>
            <p:cNvSpPr/>
            <p:nvPr/>
          </p:nvSpPr>
          <p:spPr>
            <a:xfrm>
              <a:off x="575049" y="337743"/>
              <a:ext cx="78137" cy="78137"/>
            </a:xfrm>
            <a:prstGeom prst="ellipse">
              <a:avLst/>
            </a:prstGeom>
            <a:solidFill>
              <a:schemeClr val="accent1">
                <a:alpha val="80000"/>
              </a:schemeClr>
            </a:solidFill>
          </p:spPr>
        </p:sp>
        <p:sp>
          <p:nvSpPr>
            <p:cNvPr id="20" name="AutoShape 20"/>
            <p:cNvSpPr/>
            <p:nvPr/>
          </p:nvSpPr>
          <p:spPr>
            <a:xfrm>
              <a:off x="689125" y="339460"/>
              <a:ext cx="74704" cy="74704"/>
            </a:xfrm>
            <a:prstGeom prst="ellipse">
              <a:avLst/>
            </a:prstGeom>
            <a:solidFill>
              <a:schemeClr val="accent1">
                <a:alpha val="60000"/>
              </a:schemeClr>
            </a:solidFill>
          </p:spPr>
        </p:sp>
        <p:sp>
          <p:nvSpPr>
            <p:cNvPr id="21" name="AutoShape 21"/>
            <p:cNvSpPr/>
            <p:nvPr/>
          </p:nvSpPr>
          <p:spPr>
            <a:xfrm>
              <a:off x="799768" y="348430"/>
              <a:ext cx="69238" cy="69238"/>
            </a:xfrm>
            <a:prstGeom prst="ellipse">
              <a:avLst/>
            </a:prstGeom>
            <a:solidFill>
              <a:schemeClr val="accent1">
                <a:alpha val="40000"/>
              </a:schemeClr>
            </a:solidFill>
          </p:spPr>
        </p:sp>
        <p:sp>
          <p:nvSpPr>
            <p:cNvPr id="22" name="AutoShape 22"/>
            <p:cNvSpPr/>
            <p:nvPr/>
          </p:nvSpPr>
          <p:spPr>
            <a:xfrm>
              <a:off x="904945" y="344297"/>
              <a:ext cx="65594" cy="65594"/>
            </a:xfrm>
            <a:prstGeom prst="ellipse">
              <a:avLst/>
            </a:prstGeom>
            <a:solidFill>
              <a:schemeClr val="accent1">
                <a:alpha val="20000"/>
              </a:schemeClr>
            </a:solidFill>
          </p:spPr>
        </p:sp>
        <p:sp>
          <p:nvSpPr>
            <p:cNvPr id="23" name="AutoShape 23"/>
            <p:cNvSpPr/>
            <p:nvPr/>
          </p:nvSpPr>
          <p:spPr>
            <a:xfrm>
              <a:off x="454963" y="448942"/>
              <a:ext cx="84147" cy="84147"/>
            </a:xfrm>
            <a:prstGeom prst="ellipse">
              <a:avLst/>
            </a:prstGeom>
            <a:solidFill>
              <a:schemeClr val="accent1">
                <a:alpha val="100000"/>
              </a:schemeClr>
            </a:solidFill>
          </p:spPr>
        </p:sp>
        <p:sp>
          <p:nvSpPr>
            <p:cNvPr id="24" name="AutoShape 24"/>
            <p:cNvSpPr/>
            <p:nvPr/>
          </p:nvSpPr>
          <p:spPr>
            <a:xfrm>
              <a:off x="575049" y="455517"/>
              <a:ext cx="78137" cy="78137"/>
            </a:xfrm>
            <a:prstGeom prst="ellipse">
              <a:avLst/>
            </a:prstGeom>
            <a:solidFill>
              <a:schemeClr val="accent1">
                <a:alpha val="80000"/>
              </a:schemeClr>
            </a:solidFill>
          </p:spPr>
        </p:sp>
        <p:sp>
          <p:nvSpPr>
            <p:cNvPr id="25" name="AutoShape 25"/>
            <p:cNvSpPr/>
            <p:nvPr/>
          </p:nvSpPr>
          <p:spPr>
            <a:xfrm>
              <a:off x="689125" y="457233"/>
              <a:ext cx="74704" cy="74704"/>
            </a:xfrm>
            <a:prstGeom prst="ellipse">
              <a:avLst/>
            </a:prstGeom>
            <a:solidFill>
              <a:schemeClr val="accent1">
                <a:alpha val="60000"/>
              </a:schemeClr>
            </a:solidFill>
          </p:spPr>
        </p:sp>
        <p:sp>
          <p:nvSpPr>
            <p:cNvPr id="26" name="AutoShape 26"/>
            <p:cNvSpPr/>
            <p:nvPr/>
          </p:nvSpPr>
          <p:spPr>
            <a:xfrm>
              <a:off x="799768" y="466203"/>
              <a:ext cx="69238" cy="69238"/>
            </a:xfrm>
            <a:prstGeom prst="ellipse">
              <a:avLst/>
            </a:prstGeom>
            <a:solidFill>
              <a:schemeClr val="accent1">
                <a:alpha val="40000"/>
              </a:schemeClr>
            </a:solidFill>
          </p:spPr>
        </p:sp>
        <p:sp>
          <p:nvSpPr>
            <p:cNvPr id="27" name="AutoShape 27"/>
            <p:cNvSpPr/>
            <p:nvPr/>
          </p:nvSpPr>
          <p:spPr>
            <a:xfrm>
              <a:off x="904945" y="462070"/>
              <a:ext cx="65594" cy="65594"/>
            </a:xfrm>
            <a:prstGeom prst="ellipse">
              <a:avLst/>
            </a:prstGeom>
            <a:solidFill>
              <a:schemeClr val="accent1">
                <a:alpha val="20000"/>
              </a:schemeClr>
            </a:solidFill>
          </p:spPr>
        </p:sp>
        <p:sp>
          <p:nvSpPr>
            <p:cNvPr id="28" name="AutoShape 28"/>
            <p:cNvSpPr/>
            <p:nvPr/>
          </p:nvSpPr>
          <p:spPr>
            <a:xfrm>
              <a:off x="454963" y="566715"/>
              <a:ext cx="84147" cy="84147"/>
            </a:xfrm>
            <a:prstGeom prst="ellipse">
              <a:avLst/>
            </a:prstGeom>
            <a:solidFill>
              <a:schemeClr val="accent1">
                <a:alpha val="100000"/>
              </a:schemeClr>
            </a:solidFill>
          </p:spPr>
        </p:sp>
        <p:sp>
          <p:nvSpPr>
            <p:cNvPr id="29" name="AutoShape 29"/>
            <p:cNvSpPr/>
            <p:nvPr/>
          </p:nvSpPr>
          <p:spPr>
            <a:xfrm>
              <a:off x="575049" y="573291"/>
              <a:ext cx="78137" cy="78137"/>
            </a:xfrm>
            <a:prstGeom prst="ellipse">
              <a:avLst/>
            </a:prstGeom>
            <a:solidFill>
              <a:schemeClr val="accent1">
                <a:alpha val="80000"/>
              </a:schemeClr>
            </a:solidFill>
          </p:spPr>
        </p:sp>
        <p:sp>
          <p:nvSpPr>
            <p:cNvPr id="30" name="AutoShape 30"/>
            <p:cNvSpPr/>
            <p:nvPr/>
          </p:nvSpPr>
          <p:spPr>
            <a:xfrm>
              <a:off x="689125" y="575007"/>
              <a:ext cx="74704" cy="74704"/>
            </a:xfrm>
            <a:prstGeom prst="ellipse">
              <a:avLst/>
            </a:prstGeom>
            <a:solidFill>
              <a:schemeClr val="accent1">
                <a:alpha val="60000"/>
              </a:schemeClr>
            </a:solidFill>
          </p:spPr>
        </p:sp>
        <p:sp>
          <p:nvSpPr>
            <p:cNvPr id="31" name="AutoShape 31"/>
            <p:cNvSpPr/>
            <p:nvPr/>
          </p:nvSpPr>
          <p:spPr>
            <a:xfrm>
              <a:off x="799768" y="583977"/>
              <a:ext cx="69238" cy="69238"/>
            </a:xfrm>
            <a:prstGeom prst="ellipse">
              <a:avLst/>
            </a:prstGeom>
            <a:solidFill>
              <a:schemeClr val="accent1">
                <a:alpha val="40000"/>
              </a:schemeClr>
            </a:solidFill>
          </p:spPr>
        </p:sp>
        <p:sp>
          <p:nvSpPr>
            <p:cNvPr id="32" name="AutoShape 32"/>
            <p:cNvSpPr/>
            <p:nvPr/>
          </p:nvSpPr>
          <p:spPr>
            <a:xfrm>
              <a:off x="904945" y="579844"/>
              <a:ext cx="65594" cy="65594"/>
            </a:xfrm>
            <a:prstGeom prst="ellipse">
              <a:avLst/>
            </a:prstGeom>
            <a:solidFill>
              <a:schemeClr val="accent1">
                <a:alpha val="20000"/>
              </a:schemeClr>
            </a:solidFill>
          </p:spPr>
        </p:sp>
        <p:sp>
          <p:nvSpPr>
            <p:cNvPr id="33" name="AutoShape 33"/>
            <p:cNvSpPr/>
            <p:nvPr/>
          </p:nvSpPr>
          <p:spPr>
            <a:xfrm>
              <a:off x="454963" y="684489"/>
              <a:ext cx="84147" cy="84147"/>
            </a:xfrm>
            <a:prstGeom prst="ellipse">
              <a:avLst/>
            </a:prstGeom>
            <a:solidFill>
              <a:schemeClr val="accent1">
                <a:alpha val="100000"/>
              </a:schemeClr>
            </a:solidFill>
          </p:spPr>
        </p:sp>
        <p:sp>
          <p:nvSpPr>
            <p:cNvPr id="34" name="AutoShape 34"/>
            <p:cNvSpPr/>
            <p:nvPr/>
          </p:nvSpPr>
          <p:spPr>
            <a:xfrm>
              <a:off x="575049" y="691064"/>
              <a:ext cx="78137" cy="78137"/>
            </a:xfrm>
            <a:prstGeom prst="ellipse">
              <a:avLst/>
            </a:prstGeom>
            <a:solidFill>
              <a:schemeClr val="accent1">
                <a:alpha val="80000"/>
              </a:schemeClr>
            </a:solidFill>
          </p:spPr>
        </p:sp>
        <p:sp>
          <p:nvSpPr>
            <p:cNvPr id="35" name="AutoShape 35"/>
            <p:cNvSpPr/>
            <p:nvPr/>
          </p:nvSpPr>
          <p:spPr>
            <a:xfrm>
              <a:off x="689125" y="692781"/>
              <a:ext cx="74704" cy="74704"/>
            </a:xfrm>
            <a:prstGeom prst="ellipse">
              <a:avLst/>
            </a:prstGeom>
            <a:solidFill>
              <a:schemeClr val="accent1">
                <a:alpha val="60000"/>
              </a:schemeClr>
            </a:solidFill>
          </p:spPr>
        </p:sp>
        <p:sp>
          <p:nvSpPr>
            <p:cNvPr id="36" name="AutoShape 36"/>
            <p:cNvSpPr/>
            <p:nvPr/>
          </p:nvSpPr>
          <p:spPr>
            <a:xfrm>
              <a:off x="799768" y="701751"/>
              <a:ext cx="69238" cy="69238"/>
            </a:xfrm>
            <a:prstGeom prst="ellipse">
              <a:avLst/>
            </a:prstGeom>
            <a:solidFill>
              <a:schemeClr val="accent1">
                <a:alpha val="40000"/>
              </a:schemeClr>
            </a:solidFill>
          </p:spPr>
        </p:sp>
        <p:sp>
          <p:nvSpPr>
            <p:cNvPr id="37" name="AutoShape 37"/>
            <p:cNvSpPr/>
            <p:nvPr/>
          </p:nvSpPr>
          <p:spPr>
            <a:xfrm>
              <a:off x="904945" y="697618"/>
              <a:ext cx="65594" cy="65594"/>
            </a:xfrm>
            <a:prstGeom prst="ellipse">
              <a:avLst/>
            </a:prstGeom>
            <a:solidFill>
              <a:schemeClr val="accent1">
                <a:alpha val="20000"/>
              </a:schemeClr>
            </a:solidFill>
          </p:spPr>
        </p:sp>
        <p:sp>
          <p:nvSpPr>
            <p:cNvPr id="38" name="TextBox 3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系统部署</a:t>
              </a: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8834865" y="4607506"/>
            <a:ext cx="2733675" cy="153352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本开发团队还提供了技术支持QQ群，具体群号可登录https://gitee.com/linlinjava/litemall获取。</a:t>
            </a:r>
          </a:p>
        </p:txBody>
      </p:sp>
      <p:sp>
        <p:nvSpPr>
          <p:cNvPr id="3" name="Freeform 3"/>
          <p:cNvSpPr/>
          <p:nvPr/>
        </p:nvSpPr>
        <p:spPr>
          <a:xfrm>
            <a:off x="826123" y="3317675"/>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1">
              <a:alpha val="100000"/>
            </a:schemeClr>
          </a:solidFill>
        </p:spPr>
      </p:sp>
      <p:sp>
        <p:nvSpPr>
          <p:cNvPr id="4" name="Freeform 4"/>
          <p:cNvSpPr/>
          <p:nvPr/>
        </p:nvSpPr>
        <p:spPr>
          <a:xfrm>
            <a:off x="1299856" y="3317675"/>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1">
              <a:alpha val="100000"/>
            </a:schemeClr>
          </a:solidFill>
        </p:spPr>
      </p:sp>
      <p:sp>
        <p:nvSpPr>
          <p:cNvPr id="5" name="Freeform 5"/>
          <p:cNvSpPr/>
          <p:nvPr/>
        </p:nvSpPr>
        <p:spPr>
          <a:xfrm>
            <a:off x="1757650" y="3317675"/>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1">
              <a:alpha val="100000"/>
            </a:schemeClr>
          </a:solidFill>
        </p:spPr>
      </p:sp>
      <p:sp>
        <p:nvSpPr>
          <p:cNvPr id="6" name="Freeform 6"/>
          <p:cNvSpPr/>
          <p:nvPr/>
        </p:nvSpPr>
        <p:spPr>
          <a:xfrm>
            <a:off x="2937158" y="3317675"/>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2">
              <a:alpha val="100000"/>
            </a:schemeClr>
          </a:solidFill>
        </p:spPr>
      </p:sp>
      <p:sp>
        <p:nvSpPr>
          <p:cNvPr id="7" name="Freeform 7"/>
          <p:cNvSpPr/>
          <p:nvPr/>
        </p:nvSpPr>
        <p:spPr>
          <a:xfrm>
            <a:off x="3410890" y="3317675"/>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2">
              <a:alpha val="100000"/>
            </a:schemeClr>
          </a:solidFill>
        </p:spPr>
      </p:sp>
      <p:sp>
        <p:nvSpPr>
          <p:cNvPr id="8" name="Freeform 8"/>
          <p:cNvSpPr/>
          <p:nvPr/>
        </p:nvSpPr>
        <p:spPr>
          <a:xfrm>
            <a:off x="3868684" y="3317675"/>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2">
              <a:alpha val="100000"/>
            </a:schemeClr>
          </a:solidFill>
        </p:spPr>
      </p:sp>
      <p:sp>
        <p:nvSpPr>
          <p:cNvPr id="9" name="Freeform 9"/>
          <p:cNvSpPr/>
          <p:nvPr/>
        </p:nvSpPr>
        <p:spPr>
          <a:xfrm>
            <a:off x="5048192" y="3317675"/>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1">
              <a:alpha val="100000"/>
            </a:schemeClr>
          </a:solidFill>
        </p:spPr>
      </p:sp>
      <p:sp>
        <p:nvSpPr>
          <p:cNvPr id="10" name="Freeform 10"/>
          <p:cNvSpPr/>
          <p:nvPr/>
        </p:nvSpPr>
        <p:spPr>
          <a:xfrm>
            <a:off x="5521924" y="3317675"/>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1">
              <a:alpha val="100000"/>
            </a:schemeClr>
          </a:solidFill>
        </p:spPr>
      </p:sp>
      <p:sp>
        <p:nvSpPr>
          <p:cNvPr id="11" name="Freeform 11"/>
          <p:cNvSpPr/>
          <p:nvPr/>
        </p:nvSpPr>
        <p:spPr>
          <a:xfrm>
            <a:off x="5979718" y="3317675"/>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1">
              <a:alpha val="100000"/>
            </a:schemeClr>
          </a:solidFill>
        </p:spPr>
      </p:sp>
      <p:sp>
        <p:nvSpPr>
          <p:cNvPr id="12" name="Freeform 12"/>
          <p:cNvSpPr/>
          <p:nvPr/>
        </p:nvSpPr>
        <p:spPr>
          <a:xfrm>
            <a:off x="7159226" y="3317675"/>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2">
              <a:alpha val="100000"/>
            </a:schemeClr>
          </a:solidFill>
        </p:spPr>
      </p:sp>
      <p:sp>
        <p:nvSpPr>
          <p:cNvPr id="13" name="Freeform 13"/>
          <p:cNvSpPr/>
          <p:nvPr/>
        </p:nvSpPr>
        <p:spPr>
          <a:xfrm>
            <a:off x="7632959" y="3317675"/>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2">
              <a:alpha val="100000"/>
            </a:schemeClr>
          </a:solidFill>
        </p:spPr>
      </p:sp>
      <p:sp>
        <p:nvSpPr>
          <p:cNvPr id="14" name="Freeform 14"/>
          <p:cNvSpPr/>
          <p:nvPr/>
        </p:nvSpPr>
        <p:spPr>
          <a:xfrm>
            <a:off x="8090752" y="3317675"/>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2">
              <a:alpha val="100000"/>
            </a:schemeClr>
          </a:solidFill>
        </p:spPr>
      </p:sp>
      <p:sp>
        <p:nvSpPr>
          <p:cNvPr id="15" name="Freeform 15"/>
          <p:cNvSpPr/>
          <p:nvPr/>
        </p:nvSpPr>
        <p:spPr>
          <a:xfrm>
            <a:off x="9270260" y="3317675"/>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1">
              <a:alpha val="100000"/>
            </a:schemeClr>
          </a:solidFill>
        </p:spPr>
      </p:sp>
      <p:sp>
        <p:nvSpPr>
          <p:cNvPr id="16" name="Freeform 16"/>
          <p:cNvSpPr/>
          <p:nvPr/>
        </p:nvSpPr>
        <p:spPr>
          <a:xfrm>
            <a:off x="9743992" y="3317675"/>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1">
              <a:alpha val="100000"/>
            </a:schemeClr>
          </a:solidFill>
        </p:spPr>
      </p:sp>
      <p:sp>
        <p:nvSpPr>
          <p:cNvPr id="17" name="Freeform 17"/>
          <p:cNvSpPr/>
          <p:nvPr/>
        </p:nvSpPr>
        <p:spPr>
          <a:xfrm>
            <a:off x="10201787" y="3317675"/>
            <a:ext cx="947465" cy="433493"/>
          </a:xfrm>
          <a:custGeom>
            <a:avLst/>
            <a:gdLst/>
            <a:ahLst/>
            <a:cxnLst/>
            <a:rect l="l" t="t" r="r" b="b"/>
            <a:pathLst>
              <a:path w="1905000" h="1905000">
                <a:moveTo>
                  <a:pt x="0" y="0"/>
                </a:moveTo>
                <a:lnTo>
                  <a:pt x="1143000" y="0"/>
                </a:lnTo>
                <a:lnTo>
                  <a:pt x="1905000" y="952500"/>
                </a:lnTo>
                <a:lnTo>
                  <a:pt x="1143000" y="1905000"/>
                </a:lnTo>
                <a:lnTo>
                  <a:pt x="0" y="1905000"/>
                </a:lnTo>
                <a:lnTo>
                  <a:pt x="762000" y="952500"/>
                </a:lnTo>
                <a:lnTo>
                  <a:pt x="0" y="0"/>
                </a:lnTo>
                <a:close/>
              </a:path>
            </a:pathLst>
          </a:custGeom>
          <a:solidFill>
            <a:schemeClr val="accent1">
              <a:alpha val="100000"/>
            </a:schemeClr>
          </a:solidFill>
        </p:spPr>
      </p:sp>
      <p:sp>
        <p:nvSpPr>
          <p:cNvPr id="18" name="TextBox 18"/>
          <p:cNvSpPr txBox="1"/>
          <p:nvPr/>
        </p:nvSpPr>
        <p:spPr>
          <a:xfrm>
            <a:off x="6739769" y="1358476"/>
            <a:ext cx="2733675" cy="153352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调试过程中的常见问题，可在源码文件litemall/doc/FAQ.md中查看解决方案。</a:t>
            </a:r>
          </a:p>
        </p:txBody>
      </p:sp>
      <p:sp>
        <p:nvSpPr>
          <p:cNvPr id="19" name="TextBox 19"/>
          <p:cNvSpPr txBox="1"/>
          <p:nvPr/>
        </p:nvSpPr>
        <p:spPr>
          <a:xfrm>
            <a:off x="4612797" y="4607506"/>
            <a:ext cx="2733675" cy="153352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开发团队提供了完善的说明文档，地址是https://linlinjava.gitbook.io/litemall/。</a:t>
            </a:r>
          </a:p>
        </p:txBody>
      </p:sp>
      <p:sp>
        <p:nvSpPr>
          <p:cNvPr id="20" name="TextBox 20"/>
          <p:cNvSpPr txBox="1"/>
          <p:nvPr/>
        </p:nvSpPr>
        <p:spPr>
          <a:xfrm>
            <a:off x="390728" y="4569595"/>
            <a:ext cx="2733675" cy="153352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本项目的开发团队一直在维护本系统，读者可以登录GitHub，搜索litemall找到本项目，及时了解本项目的更新和升级情况。</a:t>
            </a:r>
          </a:p>
        </p:txBody>
      </p:sp>
      <p:sp>
        <p:nvSpPr>
          <p:cNvPr id="21" name="TextBox 21"/>
          <p:cNvSpPr txBox="1"/>
          <p:nvPr/>
        </p:nvSpPr>
        <p:spPr>
          <a:xfrm>
            <a:off x="2501762" y="1358476"/>
            <a:ext cx="2743200" cy="153352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建议读者通过releases模块了解最新的更新信息，也可以在码云找到本项目的升级源码。</a:t>
            </a:r>
          </a:p>
        </p:txBody>
      </p:sp>
      <p:cxnSp>
        <p:nvCxnSpPr>
          <p:cNvPr id="22" name="Connector 22"/>
          <p:cNvCxnSpPr/>
          <p:nvPr/>
        </p:nvCxnSpPr>
        <p:spPr>
          <a:xfrm flipV="1">
            <a:off x="1737012" y="2310619"/>
            <a:ext cx="0" cy="970187"/>
          </a:xfrm>
          <a:prstGeom prst="line">
            <a:avLst/>
          </a:prstGeom>
          <a:ln w="19050">
            <a:solidFill>
              <a:schemeClr val="accent2"/>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23" name="AutoShape 23"/>
          <p:cNvSpPr/>
          <p:nvPr/>
        </p:nvSpPr>
        <p:spPr>
          <a:xfrm>
            <a:off x="1632675" y="3432283"/>
            <a:ext cx="219484" cy="219484"/>
          </a:xfrm>
          <a:prstGeom prst="ellipse">
            <a:avLst/>
          </a:prstGeom>
          <a:solidFill>
            <a:schemeClr val="accent1">
              <a:lumMod val="20000"/>
              <a:lumOff val="80000"/>
              <a:alpha val="100000"/>
            </a:schemeClr>
          </a:solidFill>
        </p:spPr>
      </p:sp>
      <p:sp>
        <p:nvSpPr>
          <p:cNvPr id="24" name="AutoShape 24"/>
          <p:cNvSpPr/>
          <p:nvPr/>
        </p:nvSpPr>
        <p:spPr>
          <a:xfrm>
            <a:off x="1693635" y="3493243"/>
            <a:ext cx="97564" cy="97564"/>
          </a:xfrm>
          <a:prstGeom prst="ellipse">
            <a:avLst/>
          </a:prstGeom>
          <a:solidFill>
            <a:schemeClr val="accent1">
              <a:alpha val="100000"/>
            </a:schemeClr>
          </a:solidFill>
        </p:spPr>
      </p:sp>
      <p:sp>
        <p:nvSpPr>
          <p:cNvPr id="25" name="AutoShape 25"/>
          <p:cNvSpPr/>
          <p:nvPr/>
        </p:nvSpPr>
        <p:spPr>
          <a:xfrm>
            <a:off x="1365618" y="1589062"/>
            <a:ext cx="742789" cy="742789"/>
          </a:xfrm>
          <a:prstGeom prst="ellipse">
            <a:avLst/>
          </a:prstGeom>
          <a:solidFill>
            <a:schemeClr val="accent2">
              <a:alpha val="100000"/>
            </a:schemeClr>
          </a:solidFill>
        </p:spPr>
      </p:sp>
      <p:sp>
        <p:nvSpPr>
          <p:cNvPr id="26" name="Freeform 26"/>
          <p:cNvSpPr/>
          <p:nvPr/>
        </p:nvSpPr>
        <p:spPr>
          <a:xfrm>
            <a:off x="1556577" y="1767642"/>
            <a:ext cx="356542" cy="356542"/>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chemeClr val="accent1">
              <a:lumMod val="20000"/>
              <a:lumOff val="80000"/>
              <a:alpha val="100000"/>
            </a:schemeClr>
          </a:solidFill>
        </p:spPr>
      </p:sp>
      <p:cxnSp>
        <p:nvCxnSpPr>
          <p:cNvPr id="27" name="Connector 27"/>
          <p:cNvCxnSpPr/>
          <p:nvPr/>
        </p:nvCxnSpPr>
        <p:spPr>
          <a:xfrm flipV="1">
            <a:off x="5978060" y="2327386"/>
            <a:ext cx="0" cy="961926"/>
          </a:xfrm>
          <a:prstGeom prst="line">
            <a:avLst/>
          </a:prstGeom>
          <a:ln w="19050">
            <a:solidFill>
              <a:schemeClr val="accent2"/>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28" name="AutoShape 28"/>
          <p:cNvSpPr/>
          <p:nvPr/>
        </p:nvSpPr>
        <p:spPr>
          <a:xfrm>
            <a:off x="5873723" y="3412474"/>
            <a:ext cx="219484" cy="219484"/>
          </a:xfrm>
          <a:prstGeom prst="ellipse">
            <a:avLst/>
          </a:prstGeom>
          <a:solidFill>
            <a:schemeClr val="accent1">
              <a:lumMod val="20000"/>
              <a:lumOff val="80000"/>
              <a:alpha val="100000"/>
            </a:schemeClr>
          </a:solidFill>
        </p:spPr>
      </p:sp>
      <p:sp>
        <p:nvSpPr>
          <p:cNvPr id="29" name="AutoShape 29"/>
          <p:cNvSpPr/>
          <p:nvPr/>
        </p:nvSpPr>
        <p:spPr>
          <a:xfrm>
            <a:off x="5934683" y="3473434"/>
            <a:ext cx="97564" cy="97564"/>
          </a:xfrm>
          <a:prstGeom prst="ellipse">
            <a:avLst/>
          </a:prstGeom>
          <a:solidFill>
            <a:schemeClr val="accent1">
              <a:alpha val="100000"/>
            </a:schemeClr>
          </a:solidFill>
        </p:spPr>
      </p:sp>
      <p:cxnSp>
        <p:nvCxnSpPr>
          <p:cNvPr id="30" name="Connector 30"/>
          <p:cNvCxnSpPr/>
          <p:nvPr/>
        </p:nvCxnSpPr>
        <p:spPr>
          <a:xfrm flipV="1">
            <a:off x="10182152" y="2308178"/>
            <a:ext cx="0" cy="961926"/>
          </a:xfrm>
          <a:prstGeom prst="line">
            <a:avLst/>
          </a:prstGeom>
          <a:ln w="19050">
            <a:solidFill>
              <a:schemeClr val="accent2"/>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31" name="AutoShape 31"/>
          <p:cNvSpPr/>
          <p:nvPr/>
        </p:nvSpPr>
        <p:spPr>
          <a:xfrm>
            <a:off x="10077815" y="3417650"/>
            <a:ext cx="219484" cy="219484"/>
          </a:xfrm>
          <a:prstGeom prst="ellipse">
            <a:avLst/>
          </a:prstGeom>
          <a:solidFill>
            <a:schemeClr val="accent1">
              <a:lumMod val="20000"/>
              <a:lumOff val="80000"/>
              <a:alpha val="100000"/>
            </a:schemeClr>
          </a:solidFill>
        </p:spPr>
      </p:sp>
      <p:sp>
        <p:nvSpPr>
          <p:cNvPr id="32" name="AutoShape 32"/>
          <p:cNvSpPr/>
          <p:nvPr/>
        </p:nvSpPr>
        <p:spPr>
          <a:xfrm>
            <a:off x="10138775" y="3478610"/>
            <a:ext cx="97564" cy="97564"/>
          </a:xfrm>
          <a:prstGeom prst="ellipse">
            <a:avLst/>
          </a:prstGeom>
          <a:solidFill>
            <a:schemeClr val="accent1">
              <a:alpha val="100000"/>
            </a:schemeClr>
          </a:solidFill>
        </p:spPr>
      </p:sp>
      <p:sp>
        <p:nvSpPr>
          <p:cNvPr id="33" name="AutoShape 33"/>
          <p:cNvSpPr/>
          <p:nvPr/>
        </p:nvSpPr>
        <p:spPr>
          <a:xfrm>
            <a:off x="5624263" y="1589062"/>
            <a:ext cx="742789" cy="742789"/>
          </a:xfrm>
          <a:prstGeom prst="ellipse">
            <a:avLst/>
          </a:prstGeom>
          <a:solidFill>
            <a:schemeClr val="accent2">
              <a:alpha val="100000"/>
            </a:schemeClr>
          </a:solidFill>
        </p:spPr>
      </p:sp>
      <p:cxnSp>
        <p:nvCxnSpPr>
          <p:cNvPr id="34" name="Connector 34"/>
          <p:cNvCxnSpPr/>
          <p:nvPr/>
        </p:nvCxnSpPr>
        <p:spPr>
          <a:xfrm flipV="1">
            <a:off x="3860239" y="3572081"/>
            <a:ext cx="0" cy="1284763"/>
          </a:xfrm>
          <a:prstGeom prst="line">
            <a:avLst/>
          </a:prstGeom>
          <a:ln w="19050">
            <a:solidFill>
              <a:schemeClr val="accent2"/>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35" name="AutoShape 35"/>
          <p:cNvSpPr/>
          <p:nvPr/>
        </p:nvSpPr>
        <p:spPr>
          <a:xfrm>
            <a:off x="3750497" y="3424680"/>
            <a:ext cx="219484" cy="219484"/>
          </a:xfrm>
          <a:prstGeom prst="ellipse">
            <a:avLst/>
          </a:prstGeom>
          <a:solidFill>
            <a:schemeClr val="accent1">
              <a:lumMod val="20000"/>
              <a:lumOff val="80000"/>
              <a:alpha val="100000"/>
            </a:schemeClr>
          </a:solidFill>
        </p:spPr>
      </p:sp>
      <p:sp>
        <p:nvSpPr>
          <p:cNvPr id="36" name="AutoShape 36"/>
          <p:cNvSpPr/>
          <p:nvPr/>
        </p:nvSpPr>
        <p:spPr>
          <a:xfrm>
            <a:off x="3811457" y="3485640"/>
            <a:ext cx="97564" cy="97564"/>
          </a:xfrm>
          <a:prstGeom prst="ellipse">
            <a:avLst/>
          </a:prstGeom>
          <a:solidFill>
            <a:schemeClr val="accent1">
              <a:alpha val="100000"/>
            </a:schemeClr>
          </a:solidFill>
        </p:spPr>
      </p:sp>
      <p:cxnSp>
        <p:nvCxnSpPr>
          <p:cNvPr id="37" name="Connector 37"/>
          <p:cNvCxnSpPr/>
          <p:nvPr/>
        </p:nvCxnSpPr>
        <p:spPr>
          <a:xfrm flipV="1">
            <a:off x="8108145" y="3558730"/>
            <a:ext cx="0" cy="1284763"/>
          </a:xfrm>
          <a:prstGeom prst="line">
            <a:avLst/>
          </a:prstGeom>
          <a:ln w="19050">
            <a:solidFill>
              <a:schemeClr val="accent2"/>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38" name="AutoShape 38"/>
          <p:cNvSpPr/>
          <p:nvPr/>
        </p:nvSpPr>
        <p:spPr>
          <a:xfrm>
            <a:off x="7998403" y="3424680"/>
            <a:ext cx="219484" cy="219484"/>
          </a:xfrm>
          <a:prstGeom prst="ellipse">
            <a:avLst/>
          </a:prstGeom>
          <a:solidFill>
            <a:schemeClr val="accent1">
              <a:lumMod val="20000"/>
              <a:lumOff val="80000"/>
              <a:alpha val="100000"/>
            </a:schemeClr>
          </a:solidFill>
        </p:spPr>
      </p:sp>
      <p:sp>
        <p:nvSpPr>
          <p:cNvPr id="39" name="AutoShape 39"/>
          <p:cNvSpPr/>
          <p:nvPr/>
        </p:nvSpPr>
        <p:spPr>
          <a:xfrm>
            <a:off x="8059363" y="3485640"/>
            <a:ext cx="97564" cy="97564"/>
          </a:xfrm>
          <a:prstGeom prst="ellipse">
            <a:avLst/>
          </a:prstGeom>
          <a:solidFill>
            <a:schemeClr val="accent1">
              <a:alpha val="100000"/>
            </a:schemeClr>
          </a:solidFill>
        </p:spPr>
      </p:sp>
      <p:sp>
        <p:nvSpPr>
          <p:cNvPr id="40" name="AutoShape 40"/>
          <p:cNvSpPr/>
          <p:nvPr/>
        </p:nvSpPr>
        <p:spPr>
          <a:xfrm>
            <a:off x="3476652" y="4800180"/>
            <a:ext cx="742789" cy="742789"/>
          </a:xfrm>
          <a:prstGeom prst="ellipse">
            <a:avLst/>
          </a:prstGeom>
          <a:solidFill>
            <a:schemeClr val="accent2">
              <a:alpha val="100000"/>
            </a:schemeClr>
          </a:solidFill>
        </p:spPr>
      </p:sp>
      <p:sp>
        <p:nvSpPr>
          <p:cNvPr id="41" name="AutoShape 41"/>
          <p:cNvSpPr/>
          <p:nvPr/>
        </p:nvSpPr>
        <p:spPr>
          <a:xfrm>
            <a:off x="7736750" y="4800180"/>
            <a:ext cx="742789" cy="742789"/>
          </a:xfrm>
          <a:prstGeom prst="ellipse">
            <a:avLst/>
          </a:prstGeom>
          <a:solidFill>
            <a:schemeClr val="accent2">
              <a:alpha val="100000"/>
            </a:schemeClr>
          </a:solidFill>
        </p:spPr>
      </p:sp>
      <p:sp>
        <p:nvSpPr>
          <p:cNvPr id="42" name="Freeform 42"/>
          <p:cNvSpPr/>
          <p:nvPr/>
        </p:nvSpPr>
        <p:spPr>
          <a:xfrm>
            <a:off x="5773138" y="1740312"/>
            <a:ext cx="452190" cy="452190"/>
          </a:xfrm>
          <a:custGeom>
            <a:avLst/>
            <a:gdLst/>
            <a:ahLst/>
            <a:cxnLst/>
            <a:rect l="l" t="t" r="r" b="b"/>
            <a:pathLst>
              <a:path w="304800" h="304800">
                <a:moveTo>
                  <a:pt x="147180" y="28632"/>
                </a:moveTo>
                <a:lnTo>
                  <a:pt x="19907" y="83468"/>
                </a:lnTo>
                <a:lnTo>
                  <a:pt x="147304" y="137874"/>
                </a:lnTo>
                <a:lnTo>
                  <a:pt x="276015" y="83344"/>
                </a:lnTo>
                <a:lnTo>
                  <a:pt x="147180" y="28632"/>
                </a:lnTo>
                <a:close/>
                <a:moveTo>
                  <a:pt x="152400" y="144723"/>
                </a:moveTo>
                <a:lnTo>
                  <a:pt x="152400" y="276168"/>
                </a:lnTo>
                <a:lnTo>
                  <a:pt x="276177" y="217408"/>
                </a:lnTo>
                <a:lnTo>
                  <a:pt x="276177" y="92145"/>
                </a:lnTo>
                <a:lnTo>
                  <a:pt x="152400" y="144723"/>
                </a:lnTo>
                <a:close/>
                <a:moveTo>
                  <a:pt x="19098" y="217408"/>
                </a:moveTo>
                <a:lnTo>
                  <a:pt x="143294" y="276168"/>
                </a:lnTo>
                <a:lnTo>
                  <a:pt x="143294" y="144723"/>
                </a:lnTo>
                <a:lnTo>
                  <a:pt x="19098" y="92145"/>
                </a:lnTo>
                <a:lnTo>
                  <a:pt x="19098" y="217408"/>
                </a:lnTo>
                <a:close/>
              </a:path>
            </a:pathLst>
          </a:custGeom>
          <a:solidFill>
            <a:schemeClr val="accent1">
              <a:lumMod val="20000"/>
              <a:lumOff val="80000"/>
              <a:alpha val="100000"/>
            </a:schemeClr>
          </a:solidFill>
        </p:spPr>
      </p:sp>
      <p:sp>
        <p:nvSpPr>
          <p:cNvPr id="43" name="AutoShape 43"/>
          <p:cNvSpPr/>
          <p:nvPr/>
        </p:nvSpPr>
        <p:spPr>
          <a:xfrm>
            <a:off x="9817145" y="1589062"/>
            <a:ext cx="742789" cy="742789"/>
          </a:xfrm>
          <a:prstGeom prst="ellipse">
            <a:avLst/>
          </a:prstGeom>
          <a:solidFill>
            <a:schemeClr val="accent2">
              <a:alpha val="100000"/>
            </a:schemeClr>
          </a:solidFill>
        </p:spPr>
      </p:sp>
      <p:sp>
        <p:nvSpPr>
          <p:cNvPr id="44" name="Freeform 44"/>
          <p:cNvSpPr/>
          <p:nvPr/>
        </p:nvSpPr>
        <p:spPr>
          <a:xfrm>
            <a:off x="9992364" y="1776887"/>
            <a:ext cx="383872" cy="383872"/>
          </a:xfrm>
          <a:custGeom>
            <a:avLst/>
            <a:gdLst/>
            <a:ahLst/>
            <a:cxnLst/>
            <a:rect l="l" t="t" r="r" b="b"/>
            <a:pathLst>
              <a:path w="304800" h="304800">
                <a:moveTo>
                  <a:pt x="0" y="209550"/>
                </a:moveTo>
                <a:lnTo>
                  <a:pt x="152410" y="247650"/>
                </a:lnTo>
                <a:lnTo>
                  <a:pt x="304800" y="209550"/>
                </a:lnTo>
                <a:lnTo>
                  <a:pt x="304800" y="247650"/>
                </a:lnTo>
                <a:lnTo>
                  <a:pt x="152410" y="285750"/>
                </a:lnTo>
                <a:lnTo>
                  <a:pt x="0" y="247650"/>
                </a:lnTo>
                <a:close/>
                <a:moveTo>
                  <a:pt x="0" y="133350"/>
                </a:moveTo>
                <a:lnTo>
                  <a:pt x="152410" y="171450"/>
                </a:lnTo>
                <a:lnTo>
                  <a:pt x="304800" y="133350"/>
                </a:lnTo>
                <a:lnTo>
                  <a:pt x="304800" y="171450"/>
                </a:lnTo>
                <a:lnTo>
                  <a:pt x="152410" y="209550"/>
                </a:lnTo>
                <a:lnTo>
                  <a:pt x="0" y="171450"/>
                </a:lnTo>
                <a:close/>
                <a:moveTo>
                  <a:pt x="0" y="57150"/>
                </a:moveTo>
                <a:lnTo>
                  <a:pt x="152410" y="19050"/>
                </a:lnTo>
                <a:lnTo>
                  <a:pt x="304800" y="57150"/>
                </a:lnTo>
                <a:lnTo>
                  <a:pt x="304800" y="95250"/>
                </a:lnTo>
                <a:lnTo>
                  <a:pt x="152410" y="133350"/>
                </a:lnTo>
                <a:lnTo>
                  <a:pt x="0" y="95250"/>
                </a:lnTo>
                <a:close/>
              </a:path>
            </a:pathLst>
          </a:custGeom>
          <a:solidFill>
            <a:schemeClr val="accent1">
              <a:lumMod val="20000"/>
              <a:lumOff val="80000"/>
              <a:alpha val="100000"/>
            </a:schemeClr>
          </a:solidFill>
        </p:spPr>
      </p:sp>
      <p:sp>
        <p:nvSpPr>
          <p:cNvPr id="45" name="Freeform 45"/>
          <p:cNvSpPr/>
          <p:nvPr/>
        </p:nvSpPr>
        <p:spPr>
          <a:xfrm>
            <a:off x="3701728" y="5019600"/>
            <a:ext cx="355388" cy="355388"/>
          </a:xfrm>
          <a:custGeom>
            <a:avLst/>
            <a:gdLst/>
            <a:ahLst/>
            <a:cxnLst/>
            <a:rect l="l" t="t" r="r" b="b"/>
            <a:pathLst>
              <a:path w="304800" h="304800">
                <a:moveTo>
                  <a:pt x="116843" y="182880"/>
                </a:moveTo>
                <a:lnTo>
                  <a:pt x="30480" y="182880"/>
                </a:lnTo>
                <a:lnTo>
                  <a:pt x="30480" y="304800"/>
                </a:lnTo>
                <a:lnTo>
                  <a:pt x="0" y="304800"/>
                </a:lnTo>
                <a:lnTo>
                  <a:pt x="0" y="0"/>
                </a:lnTo>
                <a:lnTo>
                  <a:pt x="182880" y="0"/>
                </a:lnTo>
                <a:lnTo>
                  <a:pt x="187957" y="30480"/>
                </a:lnTo>
                <a:lnTo>
                  <a:pt x="304800" y="30480"/>
                </a:lnTo>
                <a:lnTo>
                  <a:pt x="259080" y="121920"/>
                </a:lnTo>
                <a:lnTo>
                  <a:pt x="304800" y="213360"/>
                </a:lnTo>
                <a:lnTo>
                  <a:pt x="121920" y="213360"/>
                </a:lnTo>
                <a:lnTo>
                  <a:pt x="116843" y="182880"/>
                </a:lnTo>
                <a:close/>
              </a:path>
            </a:pathLst>
          </a:custGeom>
          <a:solidFill>
            <a:schemeClr val="accent1">
              <a:lumMod val="20000"/>
              <a:lumOff val="80000"/>
              <a:alpha val="100000"/>
            </a:schemeClr>
          </a:solidFill>
        </p:spPr>
      </p:sp>
      <p:sp>
        <p:nvSpPr>
          <p:cNvPr id="46" name="Freeform 46"/>
          <p:cNvSpPr/>
          <p:nvPr/>
        </p:nvSpPr>
        <p:spPr>
          <a:xfrm>
            <a:off x="7833655" y="4965413"/>
            <a:ext cx="409575" cy="409575"/>
          </a:xfrm>
          <a:custGeom>
            <a:avLst/>
            <a:gdLst/>
            <a:ahLst/>
            <a:cxnLst/>
            <a:rect l="l" t="t" r="r" b="b"/>
            <a:pathLst>
              <a:path w="304800" h="304800">
                <a:moveTo>
                  <a:pt x="310886" y="167269"/>
                </a:moveTo>
                <a:cubicBezTo>
                  <a:pt x="310886" y="167269"/>
                  <a:pt x="267148" y="122672"/>
                  <a:pt x="206873" y="122672"/>
                </a:cubicBezTo>
                <a:cubicBezTo>
                  <a:pt x="147980" y="122672"/>
                  <a:pt x="89764" y="167269"/>
                  <a:pt x="89764" y="167269"/>
                </a:cubicBezTo>
                <a:lnTo>
                  <a:pt x="57064" y="153619"/>
                </a:lnTo>
                <a:lnTo>
                  <a:pt x="57064" y="193662"/>
                </a:lnTo>
                <a:cubicBezTo>
                  <a:pt x="62217" y="195415"/>
                  <a:pt x="65989" y="200158"/>
                  <a:pt x="65989" y="205902"/>
                </a:cubicBezTo>
                <a:cubicBezTo>
                  <a:pt x="65989" y="211703"/>
                  <a:pt x="62141" y="216456"/>
                  <a:pt x="56912" y="218170"/>
                </a:cubicBezTo>
                <a:lnTo>
                  <a:pt x="66580" y="245135"/>
                </a:lnTo>
                <a:lnTo>
                  <a:pt x="38043" y="245135"/>
                </a:lnTo>
                <a:lnTo>
                  <a:pt x="47796" y="217942"/>
                </a:lnTo>
                <a:cubicBezTo>
                  <a:pt x="43110" y="215951"/>
                  <a:pt x="39834" y="211322"/>
                  <a:pt x="39834" y="205902"/>
                </a:cubicBezTo>
                <a:cubicBezTo>
                  <a:pt x="39834" y="200597"/>
                  <a:pt x="43015" y="196082"/>
                  <a:pt x="47558" y="194024"/>
                </a:cubicBezTo>
                <a:lnTo>
                  <a:pt x="47558" y="149647"/>
                </a:lnTo>
                <a:lnTo>
                  <a:pt x="0" y="129816"/>
                </a:lnTo>
                <a:lnTo>
                  <a:pt x="209255" y="35890"/>
                </a:lnTo>
                <a:lnTo>
                  <a:pt x="401241" y="130997"/>
                </a:lnTo>
                <a:lnTo>
                  <a:pt x="310886" y="167269"/>
                </a:lnTo>
                <a:close/>
                <a:moveTo>
                  <a:pt x="204492" y="145266"/>
                </a:moveTo>
                <a:cubicBezTo>
                  <a:pt x="265128" y="145266"/>
                  <a:pt x="294846" y="177365"/>
                  <a:pt x="294846" y="177365"/>
                </a:cubicBezTo>
                <a:lnTo>
                  <a:pt x="294846" y="243945"/>
                </a:lnTo>
                <a:cubicBezTo>
                  <a:pt x="294846" y="243945"/>
                  <a:pt x="263938" y="268910"/>
                  <a:pt x="199739" y="268910"/>
                </a:cubicBezTo>
                <a:cubicBezTo>
                  <a:pt x="135541" y="268910"/>
                  <a:pt x="114138" y="243945"/>
                  <a:pt x="114138" y="243945"/>
                </a:cubicBezTo>
                <a:lnTo>
                  <a:pt x="114138" y="177365"/>
                </a:lnTo>
                <a:cubicBezTo>
                  <a:pt x="114138" y="177365"/>
                  <a:pt x="143856" y="145266"/>
                  <a:pt x="204492" y="145266"/>
                </a:cubicBezTo>
                <a:close/>
                <a:moveTo>
                  <a:pt x="203302" y="254641"/>
                </a:moveTo>
                <a:cubicBezTo>
                  <a:pt x="245326" y="254641"/>
                  <a:pt x="279397" y="246116"/>
                  <a:pt x="279397" y="235620"/>
                </a:cubicBezTo>
                <a:cubicBezTo>
                  <a:pt x="279397" y="225123"/>
                  <a:pt x="245326" y="216599"/>
                  <a:pt x="203302" y="216599"/>
                </a:cubicBezTo>
                <a:cubicBezTo>
                  <a:pt x="161277" y="216599"/>
                  <a:pt x="127216" y="225123"/>
                  <a:pt x="127216" y="235620"/>
                </a:cubicBezTo>
                <a:cubicBezTo>
                  <a:pt x="127216" y="246116"/>
                  <a:pt x="161277" y="254641"/>
                  <a:pt x="203302" y="254641"/>
                </a:cubicBezTo>
                <a:close/>
              </a:path>
            </a:pathLst>
          </a:custGeom>
          <a:solidFill>
            <a:schemeClr val="accent1">
              <a:lumMod val="20000"/>
              <a:lumOff val="80000"/>
              <a:alpha val="100000"/>
            </a:schemeClr>
          </a:solidFill>
        </p:spPr>
      </p:sp>
      <p:grpSp>
        <p:nvGrpSpPr>
          <p:cNvPr id="47" name="Group 47"/>
          <p:cNvGrpSpPr/>
          <p:nvPr/>
        </p:nvGrpSpPr>
        <p:grpSpPr>
          <a:xfrm>
            <a:off x="454963" y="93878"/>
            <a:ext cx="10641129" cy="914400"/>
            <a:chOff x="454963" y="93878"/>
            <a:chExt cx="10641129" cy="914400"/>
          </a:xfrm>
        </p:grpSpPr>
        <p:sp>
          <p:nvSpPr>
            <p:cNvPr id="48" name="AutoShape 48"/>
            <p:cNvSpPr/>
            <p:nvPr/>
          </p:nvSpPr>
          <p:spPr>
            <a:xfrm>
              <a:off x="454963" y="331168"/>
              <a:ext cx="84147" cy="84147"/>
            </a:xfrm>
            <a:prstGeom prst="ellipse">
              <a:avLst/>
            </a:prstGeom>
            <a:solidFill>
              <a:schemeClr val="accent1">
                <a:alpha val="100000"/>
              </a:schemeClr>
            </a:solidFill>
          </p:spPr>
        </p:sp>
        <p:sp>
          <p:nvSpPr>
            <p:cNvPr id="49" name="AutoShape 49"/>
            <p:cNvSpPr/>
            <p:nvPr/>
          </p:nvSpPr>
          <p:spPr>
            <a:xfrm>
              <a:off x="575049" y="337743"/>
              <a:ext cx="78137" cy="78137"/>
            </a:xfrm>
            <a:prstGeom prst="ellipse">
              <a:avLst/>
            </a:prstGeom>
            <a:solidFill>
              <a:schemeClr val="accent1">
                <a:alpha val="80000"/>
              </a:schemeClr>
            </a:solidFill>
          </p:spPr>
        </p:sp>
        <p:sp>
          <p:nvSpPr>
            <p:cNvPr id="50" name="AutoShape 50"/>
            <p:cNvSpPr/>
            <p:nvPr/>
          </p:nvSpPr>
          <p:spPr>
            <a:xfrm>
              <a:off x="689125" y="339460"/>
              <a:ext cx="74704" cy="74704"/>
            </a:xfrm>
            <a:prstGeom prst="ellipse">
              <a:avLst/>
            </a:prstGeom>
            <a:solidFill>
              <a:schemeClr val="accent1">
                <a:alpha val="60000"/>
              </a:schemeClr>
            </a:solidFill>
          </p:spPr>
        </p:sp>
        <p:sp>
          <p:nvSpPr>
            <p:cNvPr id="51" name="AutoShape 51"/>
            <p:cNvSpPr/>
            <p:nvPr/>
          </p:nvSpPr>
          <p:spPr>
            <a:xfrm>
              <a:off x="799768" y="348430"/>
              <a:ext cx="69238" cy="69238"/>
            </a:xfrm>
            <a:prstGeom prst="ellipse">
              <a:avLst/>
            </a:prstGeom>
            <a:solidFill>
              <a:schemeClr val="accent1">
                <a:alpha val="40000"/>
              </a:schemeClr>
            </a:solidFill>
          </p:spPr>
        </p:sp>
        <p:sp>
          <p:nvSpPr>
            <p:cNvPr id="52" name="AutoShape 52"/>
            <p:cNvSpPr/>
            <p:nvPr/>
          </p:nvSpPr>
          <p:spPr>
            <a:xfrm>
              <a:off x="904945" y="344297"/>
              <a:ext cx="65594" cy="65594"/>
            </a:xfrm>
            <a:prstGeom prst="ellipse">
              <a:avLst/>
            </a:prstGeom>
            <a:solidFill>
              <a:schemeClr val="accent1">
                <a:alpha val="20000"/>
              </a:schemeClr>
            </a:solidFill>
          </p:spPr>
        </p:sp>
        <p:sp>
          <p:nvSpPr>
            <p:cNvPr id="53" name="AutoShape 53"/>
            <p:cNvSpPr/>
            <p:nvPr/>
          </p:nvSpPr>
          <p:spPr>
            <a:xfrm>
              <a:off x="454963" y="448942"/>
              <a:ext cx="84147" cy="84147"/>
            </a:xfrm>
            <a:prstGeom prst="ellipse">
              <a:avLst/>
            </a:prstGeom>
            <a:solidFill>
              <a:schemeClr val="accent1">
                <a:alpha val="100000"/>
              </a:schemeClr>
            </a:solidFill>
          </p:spPr>
        </p:sp>
        <p:sp>
          <p:nvSpPr>
            <p:cNvPr id="54" name="AutoShape 54"/>
            <p:cNvSpPr/>
            <p:nvPr/>
          </p:nvSpPr>
          <p:spPr>
            <a:xfrm>
              <a:off x="575049" y="455517"/>
              <a:ext cx="78137" cy="78137"/>
            </a:xfrm>
            <a:prstGeom prst="ellipse">
              <a:avLst/>
            </a:prstGeom>
            <a:solidFill>
              <a:schemeClr val="accent1">
                <a:alpha val="80000"/>
              </a:schemeClr>
            </a:solidFill>
          </p:spPr>
        </p:sp>
        <p:sp>
          <p:nvSpPr>
            <p:cNvPr id="55" name="AutoShape 55"/>
            <p:cNvSpPr/>
            <p:nvPr/>
          </p:nvSpPr>
          <p:spPr>
            <a:xfrm>
              <a:off x="689125" y="457233"/>
              <a:ext cx="74704" cy="74704"/>
            </a:xfrm>
            <a:prstGeom prst="ellipse">
              <a:avLst/>
            </a:prstGeom>
            <a:solidFill>
              <a:schemeClr val="accent1">
                <a:alpha val="60000"/>
              </a:schemeClr>
            </a:solidFill>
          </p:spPr>
        </p:sp>
        <p:sp>
          <p:nvSpPr>
            <p:cNvPr id="56" name="AutoShape 56"/>
            <p:cNvSpPr/>
            <p:nvPr/>
          </p:nvSpPr>
          <p:spPr>
            <a:xfrm>
              <a:off x="799768" y="466203"/>
              <a:ext cx="69238" cy="69238"/>
            </a:xfrm>
            <a:prstGeom prst="ellipse">
              <a:avLst/>
            </a:prstGeom>
            <a:solidFill>
              <a:schemeClr val="accent1">
                <a:alpha val="40000"/>
              </a:schemeClr>
            </a:solidFill>
          </p:spPr>
        </p:sp>
        <p:sp>
          <p:nvSpPr>
            <p:cNvPr id="57" name="AutoShape 57"/>
            <p:cNvSpPr/>
            <p:nvPr/>
          </p:nvSpPr>
          <p:spPr>
            <a:xfrm>
              <a:off x="904945" y="462070"/>
              <a:ext cx="65594" cy="65594"/>
            </a:xfrm>
            <a:prstGeom prst="ellipse">
              <a:avLst/>
            </a:prstGeom>
            <a:solidFill>
              <a:schemeClr val="accent1">
                <a:alpha val="20000"/>
              </a:schemeClr>
            </a:solidFill>
          </p:spPr>
        </p:sp>
        <p:sp>
          <p:nvSpPr>
            <p:cNvPr id="58" name="AutoShape 58"/>
            <p:cNvSpPr/>
            <p:nvPr/>
          </p:nvSpPr>
          <p:spPr>
            <a:xfrm>
              <a:off x="454963" y="566715"/>
              <a:ext cx="84147" cy="84147"/>
            </a:xfrm>
            <a:prstGeom prst="ellipse">
              <a:avLst/>
            </a:prstGeom>
            <a:solidFill>
              <a:schemeClr val="accent1">
                <a:alpha val="100000"/>
              </a:schemeClr>
            </a:solidFill>
          </p:spPr>
        </p:sp>
        <p:sp>
          <p:nvSpPr>
            <p:cNvPr id="59" name="AutoShape 59"/>
            <p:cNvSpPr/>
            <p:nvPr/>
          </p:nvSpPr>
          <p:spPr>
            <a:xfrm>
              <a:off x="575049" y="573291"/>
              <a:ext cx="78137" cy="78137"/>
            </a:xfrm>
            <a:prstGeom prst="ellipse">
              <a:avLst/>
            </a:prstGeom>
            <a:solidFill>
              <a:schemeClr val="accent1">
                <a:alpha val="80000"/>
              </a:schemeClr>
            </a:solidFill>
          </p:spPr>
        </p:sp>
        <p:sp>
          <p:nvSpPr>
            <p:cNvPr id="60" name="AutoShape 60"/>
            <p:cNvSpPr/>
            <p:nvPr/>
          </p:nvSpPr>
          <p:spPr>
            <a:xfrm>
              <a:off x="689125" y="575007"/>
              <a:ext cx="74704" cy="74704"/>
            </a:xfrm>
            <a:prstGeom prst="ellipse">
              <a:avLst/>
            </a:prstGeom>
            <a:solidFill>
              <a:schemeClr val="accent1">
                <a:alpha val="60000"/>
              </a:schemeClr>
            </a:solidFill>
          </p:spPr>
        </p:sp>
        <p:sp>
          <p:nvSpPr>
            <p:cNvPr id="61" name="AutoShape 61"/>
            <p:cNvSpPr/>
            <p:nvPr/>
          </p:nvSpPr>
          <p:spPr>
            <a:xfrm>
              <a:off x="799768" y="583977"/>
              <a:ext cx="69238" cy="69238"/>
            </a:xfrm>
            <a:prstGeom prst="ellipse">
              <a:avLst/>
            </a:prstGeom>
            <a:solidFill>
              <a:schemeClr val="accent1">
                <a:alpha val="40000"/>
              </a:schemeClr>
            </a:solidFill>
          </p:spPr>
        </p:sp>
        <p:sp>
          <p:nvSpPr>
            <p:cNvPr id="62" name="AutoShape 62"/>
            <p:cNvSpPr/>
            <p:nvPr/>
          </p:nvSpPr>
          <p:spPr>
            <a:xfrm>
              <a:off x="904945" y="579844"/>
              <a:ext cx="65594" cy="65594"/>
            </a:xfrm>
            <a:prstGeom prst="ellipse">
              <a:avLst/>
            </a:prstGeom>
            <a:solidFill>
              <a:schemeClr val="accent1">
                <a:alpha val="20000"/>
              </a:schemeClr>
            </a:solidFill>
          </p:spPr>
        </p:sp>
        <p:sp>
          <p:nvSpPr>
            <p:cNvPr id="63" name="AutoShape 63"/>
            <p:cNvSpPr/>
            <p:nvPr/>
          </p:nvSpPr>
          <p:spPr>
            <a:xfrm>
              <a:off x="454963" y="684489"/>
              <a:ext cx="84147" cy="84147"/>
            </a:xfrm>
            <a:prstGeom prst="ellipse">
              <a:avLst/>
            </a:prstGeom>
            <a:solidFill>
              <a:schemeClr val="accent1">
                <a:alpha val="100000"/>
              </a:schemeClr>
            </a:solidFill>
          </p:spPr>
        </p:sp>
        <p:sp>
          <p:nvSpPr>
            <p:cNvPr id="64" name="AutoShape 64"/>
            <p:cNvSpPr/>
            <p:nvPr/>
          </p:nvSpPr>
          <p:spPr>
            <a:xfrm>
              <a:off x="575049" y="691064"/>
              <a:ext cx="78137" cy="78137"/>
            </a:xfrm>
            <a:prstGeom prst="ellipse">
              <a:avLst/>
            </a:prstGeom>
            <a:solidFill>
              <a:schemeClr val="accent1">
                <a:alpha val="80000"/>
              </a:schemeClr>
            </a:solidFill>
          </p:spPr>
        </p:sp>
        <p:sp>
          <p:nvSpPr>
            <p:cNvPr id="65" name="AutoShape 65"/>
            <p:cNvSpPr/>
            <p:nvPr/>
          </p:nvSpPr>
          <p:spPr>
            <a:xfrm>
              <a:off x="689125" y="692781"/>
              <a:ext cx="74704" cy="74704"/>
            </a:xfrm>
            <a:prstGeom prst="ellipse">
              <a:avLst/>
            </a:prstGeom>
            <a:solidFill>
              <a:schemeClr val="accent1">
                <a:alpha val="60000"/>
              </a:schemeClr>
            </a:solidFill>
          </p:spPr>
        </p:sp>
        <p:sp>
          <p:nvSpPr>
            <p:cNvPr id="66" name="AutoShape 66"/>
            <p:cNvSpPr/>
            <p:nvPr/>
          </p:nvSpPr>
          <p:spPr>
            <a:xfrm>
              <a:off x="799768" y="701751"/>
              <a:ext cx="69238" cy="69238"/>
            </a:xfrm>
            <a:prstGeom prst="ellipse">
              <a:avLst/>
            </a:prstGeom>
            <a:solidFill>
              <a:schemeClr val="accent1">
                <a:alpha val="40000"/>
              </a:schemeClr>
            </a:solidFill>
          </p:spPr>
        </p:sp>
        <p:sp>
          <p:nvSpPr>
            <p:cNvPr id="67" name="AutoShape 67"/>
            <p:cNvSpPr/>
            <p:nvPr/>
          </p:nvSpPr>
          <p:spPr>
            <a:xfrm>
              <a:off x="904945" y="697618"/>
              <a:ext cx="65594" cy="65594"/>
            </a:xfrm>
            <a:prstGeom prst="ellipse">
              <a:avLst/>
            </a:prstGeom>
            <a:solidFill>
              <a:schemeClr val="accent1">
                <a:alpha val="20000"/>
              </a:schemeClr>
            </a:solidFill>
          </p:spPr>
        </p:sp>
        <p:sp>
          <p:nvSpPr>
            <p:cNvPr id="68" name="TextBox 6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技术支持</a:t>
              </a:r>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31631" y="1742733"/>
            <a:ext cx="3798277" cy="3798277"/>
          </a:xfrm>
          <a:prstGeom prst="ellipse">
            <a:avLst/>
          </a:prstGeom>
          <a:solidFill>
            <a:schemeClr val="accent3">
              <a:alpha val="100000"/>
            </a:schemeClr>
          </a:solidFill>
        </p:spPr>
      </p:sp>
      <p:sp>
        <p:nvSpPr>
          <p:cNvPr id="3" name="AutoShape 3"/>
          <p:cNvSpPr/>
          <p:nvPr/>
        </p:nvSpPr>
        <p:spPr>
          <a:xfrm>
            <a:off x="3059989" y="1383703"/>
            <a:ext cx="1133475" cy="1133475"/>
          </a:xfrm>
          <a:prstGeom prst="ellipse">
            <a:avLst/>
          </a:prstGeom>
          <a:solidFill>
            <a:schemeClr val="lt1">
              <a:alpha val="80000"/>
            </a:schemeClr>
          </a:solidFill>
        </p:spPr>
      </p:sp>
      <p:sp>
        <p:nvSpPr>
          <p:cNvPr id="4" name="AutoShape 4"/>
          <p:cNvSpPr/>
          <p:nvPr/>
        </p:nvSpPr>
        <p:spPr>
          <a:xfrm>
            <a:off x="7662092" y="1742733"/>
            <a:ext cx="3798277" cy="3798277"/>
          </a:xfrm>
          <a:prstGeom prst="ellipse">
            <a:avLst/>
          </a:prstGeom>
          <a:solidFill>
            <a:schemeClr val="accent3">
              <a:alpha val="100000"/>
            </a:schemeClr>
          </a:solidFill>
        </p:spPr>
      </p:sp>
      <p:sp>
        <p:nvSpPr>
          <p:cNvPr id="5" name="AutoShape 5"/>
          <p:cNvSpPr/>
          <p:nvPr/>
        </p:nvSpPr>
        <p:spPr>
          <a:xfrm>
            <a:off x="4196862" y="1742733"/>
            <a:ext cx="3798277" cy="3798277"/>
          </a:xfrm>
          <a:prstGeom prst="ellipse">
            <a:avLst/>
          </a:prstGeom>
          <a:solidFill>
            <a:schemeClr val="accent2">
              <a:lumMod val="20000"/>
              <a:lumOff val="80000"/>
              <a:alpha val="100000"/>
            </a:schemeClr>
          </a:solidFill>
        </p:spPr>
      </p:sp>
      <p:sp>
        <p:nvSpPr>
          <p:cNvPr id="6" name="TextBox 6"/>
          <p:cNvSpPr txBox="1"/>
          <p:nvPr/>
        </p:nvSpPr>
        <p:spPr>
          <a:xfrm>
            <a:off x="1170411" y="2510291"/>
            <a:ext cx="2803668" cy="1062990"/>
          </a:xfrm>
          <a:prstGeom prst="rect">
            <a:avLst/>
          </a:prstGeom>
        </p:spPr>
        <p:txBody>
          <a:bodyPr vert="horz" wrap="square" lIns="123825" tIns="123825" rIns="57150" bIns="123825" rtlCol="0" anchor="t" anchorCtr="0">
            <a:spAutoFit/>
          </a:bodyPr>
          <a:lstStyle/>
          <a:p>
            <a:pPr>
              <a:lnSpc>
                <a:spcPct val="112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nideshop-mini-program</a:t>
            </a:r>
          </a:p>
        </p:txBody>
      </p:sp>
      <p:sp>
        <p:nvSpPr>
          <p:cNvPr id="7" name="TextBox 7"/>
          <p:cNvSpPr txBox="1"/>
          <p:nvPr/>
        </p:nvSpPr>
        <p:spPr>
          <a:xfrm>
            <a:off x="1170411" y="3541108"/>
            <a:ext cx="2928915" cy="1267968"/>
          </a:xfrm>
          <a:prstGeom prst="rect">
            <a:avLst/>
          </a:prstGeom>
        </p:spPr>
        <p:txBody>
          <a:bodyPr vert="horz" wrap="square" lIns="123825" tIns="123825" rIns="57150" bIns="123825" rtlCol="0" anchor="t" anchorCtr="0">
            <a:spAutoFit/>
          </a:bodyPr>
          <a:lstStyle/>
          <a:p>
            <a:pPr>
              <a:lnSpc>
                <a:spcPct val="14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基于Node.js+MySQL开发的开源微信小程序商城(微信小程序)。</a:t>
            </a:r>
          </a:p>
        </p:txBody>
      </p:sp>
      <p:sp>
        <p:nvSpPr>
          <p:cNvPr id="8" name="TextBox 8"/>
          <p:cNvSpPr txBox="1"/>
          <p:nvPr/>
        </p:nvSpPr>
        <p:spPr>
          <a:xfrm>
            <a:off x="4707422" y="2510291"/>
            <a:ext cx="2800350" cy="1076325"/>
          </a:xfrm>
          <a:prstGeom prst="rect">
            <a:avLst/>
          </a:prstGeom>
        </p:spPr>
        <p:txBody>
          <a:bodyPr vert="horz" wrap="square" lIns="123825" tIns="123825" rIns="57150" bIns="123825" rtlCol="0" anchor="t" anchorCtr="0">
            <a:spAutoFit/>
          </a:bodyPr>
          <a:lstStyle/>
          <a:p>
            <a:pPr>
              <a:lnSpc>
                <a:spcPct val="112000"/>
              </a:lnSpc>
            </a:pPr>
            <a:r>
              <a:rPr lang="en-US" sz="2325" b="1">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rPr>
              <a:t>vue-element-admin</a:t>
            </a:r>
          </a:p>
        </p:txBody>
      </p:sp>
      <p:sp>
        <p:nvSpPr>
          <p:cNvPr id="9" name="TextBox 9"/>
          <p:cNvSpPr txBox="1"/>
          <p:nvPr/>
        </p:nvSpPr>
        <p:spPr>
          <a:xfrm>
            <a:off x="4707422" y="3541108"/>
            <a:ext cx="2924175" cy="1247775"/>
          </a:xfrm>
          <a:prstGeom prst="rect">
            <a:avLst/>
          </a:prstGeom>
        </p:spPr>
        <p:txBody>
          <a:bodyPr vert="horz" wrap="square" lIns="123825" tIns="123825" rIns="57150" bIns="123825" rtlCol="0" anchor="t" anchorCtr="0">
            <a:spAutoFit/>
          </a:bodyPr>
          <a:lstStyle/>
          <a:p>
            <a:pPr>
              <a:lnSpc>
                <a:spcPct val="140000"/>
              </a:lnSpc>
            </a:pPr>
            <a:r>
              <a:rPr lang="en-US" sz="1500">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rPr>
              <a:t>一个基于Vue和Element的后台集成方案。</a:t>
            </a:r>
          </a:p>
        </p:txBody>
      </p:sp>
      <p:sp>
        <p:nvSpPr>
          <p:cNvPr id="10" name="TextBox 10"/>
          <p:cNvSpPr txBox="1"/>
          <p:nvPr/>
        </p:nvSpPr>
        <p:spPr>
          <a:xfrm>
            <a:off x="8226846" y="2510291"/>
            <a:ext cx="2803668" cy="1062990"/>
          </a:xfrm>
          <a:prstGeom prst="rect">
            <a:avLst/>
          </a:prstGeom>
        </p:spPr>
        <p:txBody>
          <a:bodyPr vert="horz" wrap="square" lIns="123825" tIns="123825" rIns="57150" bIns="123825" rtlCol="0" anchor="t" anchorCtr="0">
            <a:spAutoFit/>
          </a:bodyPr>
          <a:lstStyle/>
          <a:p>
            <a:pPr>
              <a:lnSpc>
                <a:spcPct val="112000"/>
              </a:lnSpc>
            </a:pPr>
            <a:r>
              <a:rPr lang="en-US" sz="2325" b="1">
                <a:solidFill>
                  <a:srgbClr val="FFFFFF">
                    <a:alpha val="100000"/>
                  </a:srgbClr>
                </a:solidFill>
                <a:latin typeface="微软雅黑" panose="020B0503020204020204" charset="-122"/>
                <a:ea typeface="微软雅黑" panose="020B0503020204020204" charset="-122"/>
                <a:cs typeface="微软雅黑" panose="020B0503020204020204" charset="-122"/>
              </a:rPr>
              <a:t>mall-admin-web</a:t>
            </a:r>
          </a:p>
        </p:txBody>
      </p:sp>
      <p:sp>
        <p:nvSpPr>
          <p:cNvPr id="11" name="TextBox 11"/>
          <p:cNvSpPr txBox="1"/>
          <p:nvPr/>
        </p:nvSpPr>
        <p:spPr>
          <a:xfrm>
            <a:off x="8226846" y="3541108"/>
            <a:ext cx="2928915" cy="1267968"/>
          </a:xfrm>
          <a:prstGeom prst="rect">
            <a:avLst/>
          </a:prstGeom>
        </p:spPr>
        <p:txBody>
          <a:bodyPr vert="horz" wrap="square" lIns="123825" tIns="123825" rIns="57150" bIns="123825" rtlCol="0" anchor="t" anchorCtr="0">
            <a:spAutoFit/>
          </a:bodyPr>
          <a:lstStyle/>
          <a:p>
            <a:pPr>
              <a:lnSpc>
                <a:spcPct val="14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mall-admin-web是一个电商后台管理系统的前端项目，基于Vue+Element实现。</a:t>
            </a:r>
          </a:p>
        </p:txBody>
      </p:sp>
      <p:sp>
        <p:nvSpPr>
          <p:cNvPr id="12" name="AutoShape 12"/>
          <p:cNvSpPr/>
          <p:nvPr/>
        </p:nvSpPr>
        <p:spPr>
          <a:xfrm>
            <a:off x="3126664" y="1450378"/>
            <a:ext cx="1000125" cy="1000125"/>
          </a:xfrm>
          <a:prstGeom prst="ellipse">
            <a:avLst/>
          </a:prstGeom>
          <a:solidFill>
            <a:schemeClr val="accent2">
              <a:alpha val="100000"/>
            </a:schemeClr>
          </a:solidFill>
        </p:spPr>
      </p:sp>
      <p:sp>
        <p:nvSpPr>
          <p:cNvPr id="13" name="AutoShape 13"/>
          <p:cNvSpPr/>
          <p:nvPr/>
        </p:nvSpPr>
        <p:spPr>
          <a:xfrm>
            <a:off x="507874" y="6318935"/>
            <a:ext cx="701468" cy="122998"/>
          </a:xfrm>
          <a:prstGeom prst="rect">
            <a:avLst/>
          </a:prstGeom>
          <a:solidFill>
            <a:schemeClr val="accent2">
              <a:alpha val="100000"/>
            </a:schemeClr>
          </a:solidFill>
        </p:spPr>
      </p:sp>
      <p:sp>
        <p:nvSpPr>
          <p:cNvPr id="14" name="AutoShape 14"/>
          <p:cNvSpPr/>
          <p:nvPr/>
        </p:nvSpPr>
        <p:spPr>
          <a:xfrm>
            <a:off x="454963" y="6318935"/>
            <a:ext cx="122998" cy="122998"/>
          </a:xfrm>
          <a:prstGeom prst="ellipse">
            <a:avLst/>
          </a:prstGeom>
          <a:solidFill>
            <a:schemeClr val="accent2">
              <a:alpha val="100000"/>
            </a:schemeClr>
          </a:solidFill>
        </p:spPr>
      </p:sp>
      <p:sp>
        <p:nvSpPr>
          <p:cNvPr id="15" name="AutoShape 15"/>
          <p:cNvSpPr/>
          <p:nvPr/>
        </p:nvSpPr>
        <p:spPr>
          <a:xfrm>
            <a:off x="1137715" y="6318935"/>
            <a:ext cx="122998" cy="122998"/>
          </a:xfrm>
          <a:prstGeom prst="ellipse">
            <a:avLst/>
          </a:prstGeom>
          <a:solidFill>
            <a:schemeClr val="accent2">
              <a:alpha val="100000"/>
            </a:schemeClr>
          </a:solidFill>
        </p:spPr>
      </p:sp>
      <p:cxnSp>
        <p:nvCxnSpPr>
          <p:cNvPr id="16" name="Connector 16"/>
          <p:cNvCxnSpPr/>
          <p:nvPr/>
        </p:nvCxnSpPr>
        <p:spPr>
          <a:xfrm>
            <a:off x="1209343" y="6393165"/>
            <a:ext cx="10991852" cy="0"/>
          </a:xfrm>
          <a:prstGeom prst="line">
            <a:avLst/>
          </a:prstGeom>
          <a:ln w="14288">
            <a:solidFill>
              <a:schemeClr val="accent2"/>
            </a:solidFill>
            <a:prstDash val="dash"/>
            <a:headEnd type="none"/>
            <a:tailEnd type="none"/>
          </a:ln>
        </p:spPr>
        <p:style>
          <a:lnRef idx="0">
            <a:schemeClr val="accent2"/>
          </a:lnRef>
          <a:fillRef idx="1">
            <a:schemeClr val="accent2"/>
          </a:fillRef>
          <a:effectRef idx="0">
            <a:schemeClr val="accent2"/>
          </a:effectRef>
          <a:fontRef idx="minor">
            <a:schemeClr val="lt1"/>
          </a:fontRef>
        </p:style>
      </p:cxnSp>
      <p:grpSp>
        <p:nvGrpSpPr>
          <p:cNvPr id="17" name="Group 17"/>
          <p:cNvGrpSpPr/>
          <p:nvPr/>
        </p:nvGrpSpPr>
        <p:grpSpPr>
          <a:xfrm>
            <a:off x="454963" y="93878"/>
            <a:ext cx="10641129" cy="914400"/>
            <a:chOff x="454963" y="93878"/>
            <a:chExt cx="10641129" cy="914400"/>
          </a:xfrm>
        </p:grpSpPr>
        <p:sp>
          <p:nvSpPr>
            <p:cNvPr id="18" name="AutoShape 18"/>
            <p:cNvSpPr/>
            <p:nvPr/>
          </p:nvSpPr>
          <p:spPr>
            <a:xfrm>
              <a:off x="454963" y="331168"/>
              <a:ext cx="84147" cy="84147"/>
            </a:xfrm>
            <a:prstGeom prst="ellipse">
              <a:avLst/>
            </a:prstGeom>
            <a:solidFill>
              <a:schemeClr val="accent1">
                <a:alpha val="100000"/>
              </a:schemeClr>
            </a:solidFill>
          </p:spPr>
        </p:sp>
        <p:sp>
          <p:nvSpPr>
            <p:cNvPr id="19" name="AutoShape 19"/>
            <p:cNvSpPr/>
            <p:nvPr/>
          </p:nvSpPr>
          <p:spPr>
            <a:xfrm>
              <a:off x="575049" y="337743"/>
              <a:ext cx="78137" cy="78137"/>
            </a:xfrm>
            <a:prstGeom prst="ellipse">
              <a:avLst/>
            </a:prstGeom>
            <a:solidFill>
              <a:schemeClr val="accent1">
                <a:alpha val="80000"/>
              </a:schemeClr>
            </a:solidFill>
          </p:spPr>
        </p:sp>
        <p:sp>
          <p:nvSpPr>
            <p:cNvPr id="20" name="AutoShape 20"/>
            <p:cNvSpPr/>
            <p:nvPr/>
          </p:nvSpPr>
          <p:spPr>
            <a:xfrm>
              <a:off x="689125" y="339460"/>
              <a:ext cx="74704" cy="74704"/>
            </a:xfrm>
            <a:prstGeom prst="ellipse">
              <a:avLst/>
            </a:prstGeom>
            <a:solidFill>
              <a:schemeClr val="accent1">
                <a:alpha val="60000"/>
              </a:schemeClr>
            </a:solidFill>
          </p:spPr>
        </p:sp>
        <p:sp>
          <p:nvSpPr>
            <p:cNvPr id="21" name="AutoShape 21"/>
            <p:cNvSpPr/>
            <p:nvPr/>
          </p:nvSpPr>
          <p:spPr>
            <a:xfrm>
              <a:off x="799768" y="348430"/>
              <a:ext cx="69238" cy="69238"/>
            </a:xfrm>
            <a:prstGeom prst="ellipse">
              <a:avLst/>
            </a:prstGeom>
            <a:solidFill>
              <a:schemeClr val="accent1">
                <a:alpha val="40000"/>
              </a:schemeClr>
            </a:solidFill>
          </p:spPr>
        </p:sp>
        <p:sp>
          <p:nvSpPr>
            <p:cNvPr id="22" name="AutoShape 22"/>
            <p:cNvSpPr/>
            <p:nvPr/>
          </p:nvSpPr>
          <p:spPr>
            <a:xfrm>
              <a:off x="904945" y="344297"/>
              <a:ext cx="65594" cy="65594"/>
            </a:xfrm>
            <a:prstGeom prst="ellipse">
              <a:avLst/>
            </a:prstGeom>
            <a:solidFill>
              <a:schemeClr val="accent1">
                <a:alpha val="20000"/>
              </a:schemeClr>
            </a:solidFill>
          </p:spPr>
        </p:sp>
        <p:sp>
          <p:nvSpPr>
            <p:cNvPr id="23" name="AutoShape 23"/>
            <p:cNvSpPr/>
            <p:nvPr/>
          </p:nvSpPr>
          <p:spPr>
            <a:xfrm>
              <a:off x="454963" y="448942"/>
              <a:ext cx="84147" cy="84147"/>
            </a:xfrm>
            <a:prstGeom prst="ellipse">
              <a:avLst/>
            </a:prstGeom>
            <a:solidFill>
              <a:schemeClr val="accent1">
                <a:alpha val="100000"/>
              </a:schemeClr>
            </a:solidFill>
          </p:spPr>
        </p:sp>
        <p:sp>
          <p:nvSpPr>
            <p:cNvPr id="24" name="AutoShape 24"/>
            <p:cNvSpPr/>
            <p:nvPr/>
          </p:nvSpPr>
          <p:spPr>
            <a:xfrm>
              <a:off x="575049" y="455517"/>
              <a:ext cx="78137" cy="78137"/>
            </a:xfrm>
            <a:prstGeom prst="ellipse">
              <a:avLst/>
            </a:prstGeom>
            <a:solidFill>
              <a:schemeClr val="accent1">
                <a:alpha val="80000"/>
              </a:schemeClr>
            </a:solidFill>
          </p:spPr>
        </p:sp>
        <p:sp>
          <p:nvSpPr>
            <p:cNvPr id="25" name="AutoShape 25"/>
            <p:cNvSpPr/>
            <p:nvPr/>
          </p:nvSpPr>
          <p:spPr>
            <a:xfrm>
              <a:off x="689125" y="457233"/>
              <a:ext cx="74704" cy="74704"/>
            </a:xfrm>
            <a:prstGeom prst="ellipse">
              <a:avLst/>
            </a:prstGeom>
            <a:solidFill>
              <a:schemeClr val="accent1">
                <a:alpha val="60000"/>
              </a:schemeClr>
            </a:solidFill>
          </p:spPr>
        </p:sp>
        <p:sp>
          <p:nvSpPr>
            <p:cNvPr id="26" name="AutoShape 26"/>
            <p:cNvSpPr/>
            <p:nvPr/>
          </p:nvSpPr>
          <p:spPr>
            <a:xfrm>
              <a:off x="799768" y="466203"/>
              <a:ext cx="69238" cy="69238"/>
            </a:xfrm>
            <a:prstGeom prst="ellipse">
              <a:avLst/>
            </a:prstGeom>
            <a:solidFill>
              <a:schemeClr val="accent1">
                <a:alpha val="40000"/>
              </a:schemeClr>
            </a:solidFill>
          </p:spPr>
        </p:sp>
        <p:sp>
          <p:nvSpPr>
            <p:cNvPr id="27" name="AutoShape 27"/>
            <p:cNvSpPr/>
            <p:nvPr/>
          </p:nvSpPr>
          <p:spPr>
            <a:xfrm>
              <a:off x="904945" y="462070"/>
              <a:ext cx="65594" cy="65594"/>
            </a:xfrm>
            <a:prstGeom prst="ellipse">
              <a:avLst/>
            </a:prstGeom>
            <a:solidFill>
              <a:schemeClr val="accent1">
                <a:alpha val="20000"/>
              </a:schemeClr>
            </a:solidFill>
          </p:spPr>
        </p:sp>
        <p:sp>
          <p:nvSpPr>
            <p:cNvPr id="28" name="AutoShape 28"/>
            <p:cNvSpPr/>
            <p:nvPr/>
          </p:nvSpPr>
          <p:spPr>
            <a:xfrm>
              <a:off x="454963" y="566715"/>
              <a:ext cx="84147" cy="84147"/>
            </a:xfrm>
            <a:prstGeom prst="ellipse">
              <a:avLst/>
            </a:prstGeom>
            <a:solidFill>
              <a:schemeClr val="accent1">
                <a:alpha val="100000"/>
              </a:schemeClr>
            </a:solidFill>
          </p:spPr>
        </p:sp>
        <p:sp>
          <p:nvSpPr>
            <p:cNvPr id="29" name="AutoShape 29"/>
            <p:cNvSpPr/>
            <p:nvPr/>
          </p:nvSpPr>
          <p:spPr>
            <a:xfrm>
              <a:off x="575049" y="573291"/>
              <a:ext cx="78137" cy="78137"/>
            </a:xfrm>
            <a:prstGeom prst="ellipse">
              <a:avLst/>
            </a:prstGeom>
            <a:solidFill>
              <a:schemeClr val="accent1">
                <a:alpha val="80000"/>
              </a:schemeClr>
            </a:solidFill>
          </p:spPr>
        </p:sp>
        <p:sp>
          <p:nvSpPr>
            <p:cNvPr id="30" name="AutoShape 30"/>
            <p:cNvSpPr/>
            <p:nvPr/>
          </p:nvSpPr>
          <p:spPr>
            <a:xfrm>
              <a:off x="689125" y="575007"/>
              <a:ext cx="74704" cy="74704"/>
            </a:xfrm>
            <a:prstGeom prst="ellipse">
              <a:avLst/>
            </a:prstGeom>
            <a:solidFill>
              <a:schemeClr val="accent1">
                <a:alpha val="60000"/>
              </a:schemeClr>
            </a:solidFill>
          </p:spPr>
        </p:sp>
        <p:sp>
          <p:nvSpPr>
            <p:cNvPr id="31" name="AutoShape 31"/>
            <p:cNvSpPr/>
            <p:nvPr/>
          </p:nvSpPr>
          <p:spPr>
            <a:xfrm>
              <a:off x="799768" y="583977"/>
              <a:ext cx="69238" cy="69238"/>
            </a:xfrm>
            <a:prstGeom prst="ellipse">
              <a:avLst/>
            </a:prstGeom>
            <a:solidFill>
              <a:schemeClr val="accent1">
                <a:alpha val="40000"/>
              </a:schemeClr>
            </a:solidFill>
          </p:spPr>
        </p:sp>
        <p:sp>
          <p:nvSpPr>
            <p:cNvPr id="32" name="AutoShape 32"/>
            <p:cNvSpPr/>
            <p:nvPr/>
          </p:nvSpPr>
          <p:spPr>
            <a:xfrm>
              <a:off x="904945" y="579844"/>
              <a:ext cx="65594" cy="65594"/>
            </a:xfrm>
            <a:prstGeom prst="ellipse">
              <a:avLst/>
            </a:prstGeom>
            <a:solidFill>
              <a:schemeClr val="accent1">
                <a:alpha val="20000"/>
              </a:schemeClr>
            </a:solidFill>
          </p:spPr>
        </p:sp>
        <p:sp>
          <p:nvSpPr>
            <p:cNvPr id="33" name="AutoShape 33"/>
            <p:cNvSpPr/>
            <p:nvPr/>
          </p:nvSpPr>
          <p:spPr>
            <a:xfrm>
              <a:off x="454963" y="684489"/>
              <a:ext cx="84147" cy="84147"/>
            </a:xfrm>
            <a:prstGeom prst="ellipse">
              <a:avLst/>
            </a:prstGeom>
            <a:solidFill>
              <a:schemeClr val="accent1">
                <a:alpha val="100000"/>
              </a:schemeClr>
            </a:solidFill>
          </p:spPr>
        </p:sp>
        <p:sp>
          <p:nvSpPr>
            <p:cNvPr id="34" name="AutoShape 34"/>
            <p:cNvSpPr/>
            <p:nvPr/>
          </p:nvSpPr>
          <p:spPr>
            <a:xfrm>
              <a:off x="575049" y="691064"/>
              <a:ext cx="78137" cy="78137"/>
            </a:xfrm>
            <a:prstGeom prst="ellipse">
              <a:avLst/>
            </a:prstGeom>
            <a:solidFill>
              <a:schemeClr val="accent1">
                <a:alpha val="80000"/>
              </a:schemeClr>
            </a:solidFill>
          </p:spPr>
        </p:sp>
        <p:sp>
          <p:nvSpPr>
            <p:cNvPr id="35" name="AutoShape 35"/>
            <p:cNvSpPr/>
            <p:nvPr/>
          </p:nvSpPr>
          <p:spPr>
            <a:xfrm>
              <a:off x="689125" y="692781"/>
              <a:ext cx="74704" cy="74704"/>
            </a:xfrm>
            <a:prstGeom prst="ellipse">
              <a:avLst/>
            </a:prstGeom>
            <a:solidFill>
              <a:schemeClr val="accent1">
                <a:alpha val="60000"/>
              </a:schemeClr>
            </a:solidFill>
          </p:spPr>
        </p:sp>
        <p:sp>
          <p:nvSpPr>
            <p:cNvPr id="36" name="AutoShape 36"/>
            <p:cNvSpPr/>
            <p:nvPr/>
          </p:nvSpPr>
          <p:spPr>
            <a:xfrm>
              <a:off x="799768" y="701751"/>
              <a:ext cx="69238" cy="69238"/>
            </a:xfrm>
            <a:prstGeom prst="ellipse">
              <a:avLst/>
            </a:prstGeom>
            <a:solidFill>
              <a:schemeClr val="accent1">
                <a:alpha val="40000"/>
              </a:schemeClr>
            </a:solidFill>
          </p:spPr>
        </p:sp>
        <p:sp>
          <p:nvSpPr>
            <p:cNvPr id="37" name="AutoShape 37"/>
            <p:cNvSpPr/>
            <p:nvPr/>
          </p:nvSpPr>
          <p:spPr>
            <a:xfrm>
              <a:off x="904945" y="697618"/>
              <a:ext cx="65594" cy="65594"/>
            </a:xfrm>
            <a:prstGeom prst="ellipse">
              <a:avLst/>
            </a:prstGeom>
            <a:solidFill>
              <a:schemeClr val="accent1">
                <a:alpha val="20000"/>
              </a:schemeClr>
            </a:solidFill>
          </p:spPr>
        </p:sp>
        <p:sp>
          <p:nvSpPr>
            <p:cNvPr id="38" name="TextBox 3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项目参考</a:t>
              </a:r>
            </a:p>
          </p:txBody>
        </p:sp>
      </p:grpSp>
      <p:sp>
        <p:nvSpPr>
          <p:cNvPr id="39" name="AutoShape 39"/>
          <p:cNvSpPr/>
          <p:nvPr/>
        </p:nvSpPr>
        <p:spPr>
          <a:xfrm>
            <a:off x="6801159" y="1383703"/>
            <a:ext cx="1133475" cy="1133475"/>
          </a:xfrm>
          <a:prstGeom prst="ellipse">
            <a:avLst/>
          </a:prstGeom>
          <a:solidFill>
            <a:schemeClr val="lt1">
              <a:alpha val="80000"/>
            </a:schemeClr>
          </a:solidFill>
        </p:spPr>
      </p:sp>
      <p:sp>
        <p:nvSpPr>
          <p:cNvPr id="40" name="AutoShape 40"/>
          <p:cNvSpPr/>
          <p:nvPr/>
        </p:nvSpPr>
        <p:spPr>
          <a:xfrm>
            <a:off x="6867834" y="1450378"/>
            <a:ext cx="1000125" cy="1000125"/>
          </a:xfrm>
          <a:prstGeom prst="ellipse">
            <a:avLst/>
          </a:prstGeom>
          <a:solidFill>
            <a:schemeClr val="accent2">
              <a:alpha val="100000"/>
            </a:schemeClr>
          </a:solidFill>
        </p:spPr>
      </p:sp>
      <p:sp>
        <p:nvSpPr>
          <p:cNvPr id="41" name="AutoShape 41"/>
          <p:cNvSpPr/>
          <p:nvPr/>
        </p:nvSpPr>
        <p:spPr>
          <a:xfrm>
            <a:off x="10237651" y="1383703"/>
            <a:ext cx="1133475" cy="1133475"/>
          </a:xfrm>
          <a:prstGeom prst="ellipse">
            <a:avLst/>
          </a:prstGeom>
          <a:solidFill>
            <a:schemeClr val="lt1">
              <a:alpha val="80000"/>
            </a:schemeClr>
          </a:solidFill>
        </p:spPr>
      </p:sp>
      <p:sp>
        <p:nvSpPr>
          <p:cNvPr id="42" name="AutoShape 42"/>
          <p:cNvSpPr/>
          <p:nvPr/>
        </p:nvSpPr>
        <p:spPr>
          <a:xfrm>
            <a:off x="10304326" y="1450378"/>
            <a:ext cx="1000125" cy="1000125"/>
          </a:xfrm>
          <a:prstGeom prst="ellipse">
            <a:avLst/>
          </a:prstGeom>
          <a:solidFill>
            <a:schemeClr val="accent2">
              <a:alpha val="100000"/>
            </a:schemeClr>
          </a:solidFill>
        </p:spPr>
      </p:sp>
      <p:sp>
        <p:nvSpPr>
          <p:cNvPr id="43" name="TextBox 43"/>
          <p:cNvSpPr txBox="1"/>
          <p:nvPr/>
        </p:nvSpPr>
        <p:spPr>
          <a:xfrm>
            <a:off x="10207807" y="1550012"/>
            <a:ext cx="1163319" cy="800856"/>
          </a:xfrm>
          <a:prstGeom prst="rect">
            <a:avLst/>
          </a:prstGeom>
        </p:spPr>
        <p:txBody>
          <a:bodyPr vert="horz" wrap="square" lIns="123825" tIns="123825" rIns="57150" bIns="123825" rtlCol="0" anchor="ctr" anchorCtr="1">
            <a:noAutofit/>
          </a:bodyPr>
          <a:lstStyle/>
          <a:p>
            <a:pPr>
              <a:lnSpc>
                <a:spcPct val="100000"/>
              </a:lnSpc>
              <a:spcBef>
                <a:spcPct val="0"/>
              </a:spcBef>
            </a:pPr>
            <a:r>
              <a:rPr lang="en-US" sz="3450" b="1">
                <a:solidFill>
                  <a:schemeClr val="accent2">
                    <a:lumMod val="20000"/>
                    <a:lumOff val="80000"/>
                    <a:alpha val="100000"/>
                  </a:schemeClr>
                </a:solidFill>
                <a:latin typeface="微软雅黑" panose="020B0503020204020204" charset="-122"/>
                <a:ea typeface="微软雅黑" panose="020B0503020204020204" charset="-122"/>
                <a:cs typeface="微软雅黑" panose="020B0503020204020204" charset="-122"/>
              </a:rPr>
              <a:t>03</a:t>
            </a:r>
          </a:p>
        </p:txBody>
      </p:sp>
      <p:sp>
        <p:nvSpPr>
          <p:cNvPr id="44" name="TextBox 44"/>
          <p:cNvSpPr txBox="1"/>
          <p:nvPr/>
        </p:nvSpPr>
        <p:spPr>
          <a:xfrm>
            <a:off x="6761790" y="1550012"/>
            <a:ext cx="1163319" cy="800856"/>
          </a:xfrm>
          <a:prstGeom prst="rect">
            <a:avLst/>
          </a:prstGeom>
        </p:spPr>
        <p:txBody>
          <a:bodyPr vert="horz" wrap="square" lIns="123825" tIns="123825" rIns="57150" bIns="123825" rtlCol="0" anchor="ctr" anchorCtr="1">
            <a:noAutofit/>
          </a:bodyPr>
          <a:lstStyle/>
          <a:p>
            <a:pPr>
              <a:lnSpc>
                <a:spcPct val="100000"/>
              </a:lnSpc>
              <a:spcBef>
                <a:spcPct val="0"/>
              </a:spcBef>
            </a:pPr>
            <a:r>
              <a:rPr lang="en-US" sz="3450" b="1">
                <a:solidFill>
                  <a:schemeClr val="accent2">
                    <a:lumMod val="20000"/>
                    <a:lumOff val="80000"/>
                    <a:alpha val="100000"/>
                  </a:schemeClr>
                </a:solidFill>
                <a:latin typeface="微软雅黑" panose="020B0503020204020204" charset="-122"/>
                <a:ea typeface="微软雅黑" panose="020B0503020204020204" charset="-122"/>
                <a:cs typeface="微软雅黑" panose="020B0503020204020204" charset="-122"/>
              </a:rPr>
              <a:t>02</a:t>
            </a:r>
          </a:p>
        </p:txBody>
      </p:sp>
      <p:sp>
        <p:nvSpPr>
          <p:cNvPr id="45" name="TextBox 45"/>
          <p:cNvSpPr txBox="1"/>
          <p:nvPr/>
        </p:nvSpPr>
        <p:spPr>
          <a:xfrm>
            <a:off x="3030145" y="1550012"/>
            <a:ext cx="1163319" cy="800856"/>
          </a:xfrm>
          <a:prstGeom prst="rect">
            <a:avLst/>
          </a:prstGeom>
        </p:spPr>
        <p:txBody>
          <a:bodyPr vert="horz" wrap="square" lIns="123825" tIns="123825" rIns="57150" bIns="123825" rtlCol="0" anchor="ctr" anchorCtr="1">
            <a:noAutofit/>
          </a:bodyPr>
          <a:lstStyle/>
          <a:p>
            <a:pPr>
              <a:lnSpc>
                <a:spcPct val="100000"/>
              </a:lnSpc>
              <a:spcBef>
                <a:spcPct val="0"/>
              </a:spcBef>
            </a:pPr>
            <a:r>
              <a:rPr lang="en-US" sz="3450" b="1">
                <a:solidFill>
                  <a:schemeClr val="accent2">
                    <a:lumMod val="20000"/>
                    <a:lumOff val="80000"/>
                    <a:alpha val="100000"/>
                  </a:schemeClr>
                </a:solidFill>
                <a:latin typeface="微软雅黑" panose="020B0503020204020204" charset="-122"/>
                <a:ea typeface="微软雅黑" panose="020B0503020204020204" charset="-122"/>
                <a:cs typeface="微软雅黑" panose="020B0503020204020204" charset="-122"/>
              </a:rPr>
              <a:t>01</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32721" r="32721"/>
          <a:stretch>
            <a:fillRect/>
          </a:stretch>
        </p:blipFill>
        <p:spPr>
          <a:xfrm>
            <a:off x="875314" y="1869245"/>
            <a:ext cx="2050689" cy="3916435"/>
          </a:xfrm>
          <a:prstGeom prst="rect">
            <a:avLst/>
          </a:prstGeom>
        </p:spPr>
      </p:pic>
      <p:pic>
        <p:nvPicPr>
          <p:cNvPr id="3" name="Picture 3"/>
          <p:cNvPicPr>
            <a:picLocks noChangeAspect="1"/>
          </p:cNvPicPr>
          <p:nvPr/>
        </p:nvPicPr>
        <p:blipFill>
          <a:blip r:embed="rId4"/>
          <a:srcRect l="35273" r="35273"/>
          <a:stretch>
            <a:fillRect/>
          </a:stretch>
        </p:blipFill>
        <p:spPr>
          <a:xfrm>
            <a:off x="5906740" y="1869245"/>
            <a:ext cx="2050689" cy="3916435"/>
          </a:xfrm>
          <a:prstGeom prst="rect">
            <a:avLst/>
          </a:prstGeom>
        </p:spPr>
      </p:pic>
      <p:pic>
        <p:nvPicPr>
          <p:cNvPr id="4" name="Picture 4"/>
          <p:cNvPicPr>
            <a:picLocks noChangeAspect="1"/>
          </p:cNvPicPr>
          <p:nvPr/>
        </p:nvPicPr>
        <p:blipFill>
          <a:blip r:embed="rId5"/>
          <a:srcRect l="23819" r="23819"/>
          <a:stretch>
            <a:fillRect/>
          </a:stretch>
        </p:blipFill>
        <p:spPr>
          <a:xfrm>
            <a:off x="3391027" y="1869245"/>
            <a:ext cx="2050689" cy="3916435"/>
          </a:xfrm>
          <a:prstGeom prst="rect">
            <a:avLst/>
          </a:prstGeom>
        </p:spPr>
      </p:pic>
      <p:sp>
        <p:nvSpPr>
          <p:cNvPr id="5" name="Freeform 5"/>
          <p:cNvSpPr/>
          <p:nvPr/>
        </p:nvSpPr>
        <p:spPr>
          <a:xfrm>
            <a:off x="8503615" y="1869245"/>
            <a:ext cx="300899" cy="495300"/>
          </a:xfrm>
          <a:custGeom>
            <a:avLst/>
            <a:gdLst/>
            <a:ahLst/>
            <a:cxnLst/>
            <a:rect l="l" t="t" r="r" b="b"/>
            <a:pathLst>
              <a:path w="369275" h="607851">
                <a:moveTo>
                  <a:pt x="139276" y="570066"/>
                </a:moveTo>
                <a:cubicBezTo>
                  <a:pt x="144275" y="565371"/>
                  <a:pt x="152183" y="565744"/>
                  <a:pt x="156809" y="570811"/>
                </a:cubicBezTo>
                <a:cubicBezTo>
                  <a:pt x="171730" y="587133"/>
                  <a:pt x="197544" y="587133"/>
                  <a:pt x="212465" y="570811"/>
                </a:cubicBezTo>
                <a:cubicBezTo>
                  <a:pt x="217091" y="565744"/>
                  <a:pt x="224999" y="565371"/>
                  <a:pt x="229998" y="570066"/>
                </a:cubicBezTo>
                <a:cubicBezTo>
                  <a:pt x="235071" y="574687"/>
                  <a:pt x="235444" y="582512"/>
                  <a:pt x="230818" y="587580"/>
                </a:cubicBezTo>
                <a:cubicBezTo>
                  <a:pt x="218956" y="600473"/>
                  <a:pt x="202170" y="607851"/>
                  <a:pt x="184637" y="607851"/>
                </a:cubicBezTo>
                <a:cubicBezTo>
                  <a:pt x="167105" y="607851"/>
                  <a:pt x="150318" y="600473"/>
                  <a:pt x="138456" y="587580"/>
                </a:cubicBezTo>
                <a:cubicBezTo>
                  <a:pt x="133830" y="582512"/>
                  <a:pt x="134203" y="574687"/>
                  <a:pt x="139276" y="570066"/>
                </a:cubicBezTo>
                <a:close/>
                <a:moveTo>
                  <a:pt x="273919" y="497785"/>
                </a:moveTo>
                <a:cubicBezTo>
                  <a:pt x="280558" y="496146"/>
                  <a:pt x="287345" y="500169"/>
                  <a:pt x="288986" y="506874"/>
                </a:cubicBezTo>
                <a:cubicBezTo>
                  <a:pt x="290627" y="513505"/>
                  <a:pt x="286599" y="520210"/>
                  <a:pt x="279961" y="521849"/>
                </a:cubicBezTo>
                <a:cubicBezTo>
                  <a:pt x="218426" y="537271"/>
                  <a:pt x="156891" y="552619"/>
                  <a:pt x="95356" y="567966"/>
                </a:cubicBezTo>
                <a:cubicBezTo>
                  <a:pt x="88717" y="569605"/>
                  <a:pt x="81930" y="565582"/>
                  <a:pt x="80289" y="558951"/>
                </a:cubicBezTo>
                <a:cubicBezTo>
                  <a:pt x="78648" y="552321"/>
                  <a:pt x="82676" y="545541"/>
                  <a:pt x="89314" y="543902"/>
                </a:cubicBezTo>
                <a:cubicBezTo>
                  <a:pt x="150849" y="528554"/>
                  <a:pt x="212384" y="513207"/>
                  <a:pt x="273919" y="497785"/>
                </a:cubicBezTo>
                <a:close/>
                <a:moveTo>
                  <a:pt x="273919" y="452696"/>
                </a:moveTo>
                <a:cubicBezTo>
                  <a:pt x="280558" y="450984"/>
                  <a:pt x="287345" y="455003"/>
                  <a:pt x="288986" y="461701"/>
                </a:cubicBezTo>
                <a:cubicBezTo>
                  <a:pt x="290627" y="468325"/>
                  <a:pt x="286599" y="475024"/>
                  <a:pt x="279961" y="476736"/>
                </a:cubicBezTo>
                <a:cubicBezTo>
                  <a:pt x="218426" y="492067"/>
                  <a:pt x="156891" y="507399"/>
                  <a:pt x="95356" y="522731"/>
                </a:cubicBezTo>
                <a:cubicBezTo>
                  <a:pt x="88717" y="524443"/>
                  <a:pt x="81930" y="520350"/>
                  <a:pt x="80289" y="513726"/>
                </a:cubicBezTo>
                <a:cubicBezTo>
                  <a:pt x="78648" y="507102"/>
                  <a:pt x="82676" y="500403"/>
                  <a:pt x="89314" y="498691"/>
                </a:cubicBezTo>
                <a:cubicBezTo>
                  <a:pt x="150849" y="483360"/>
                  <a:pt x="212384" y="468028"/>
                  <a:pt x="273919" y="452696"/>
                </a:cubicBezTo>
                <a:close/>
                <a:moveTo>
                  <a:pt x="184673" y="227009"/>
                </a:moveTo>
                <a:cubicBezTo>
                  <a:pt x="189222" y="227009"/>
                  <a:pt x="193698" y="227158"/>
                  <a:pt x="198173" y="227456"/>
                </a:cubicBezTo>
                <a:cubicBezTo>
                  <a:pt x="202723" y="227829"/>
                  <a:pt x="207273" y="228276"/>
                  <a:pt x="211748" y="228947"/>
                </a:cubicBezTo>
                <a:cubicBezTo>
                  <a:pt x="216223" y="229617"/>
                  <a:pt x="220773" y="230437"/>
                  <a:pt x="225248" y="231406"/>
                </a:cubicBezTo>
                <a:cubicBezTo>
                  <a:pt x="229723" y="232449"/>
                  <a:pt x="234199" y="233567"/>
                  <a:pt x="238674" y="234908"/>
                </a:cubicBezTo>
                <a:cubicBezTo>
                  <a:pt x="248370" y="237740"/>
                  <a:pt x="250757" y="250408"/>
                  <a:pt x="242776" y="256593"/>
                </a:cubicBezTo>
                <a:cubicBezTo>
                  <a:pt x="242403" y="256891"/>
                  <a:pt x="242030" y="257190"/>
                  <a:pt x="241657" y="257562"/>
                </a:cubicBezTo>
                <a:cubicBezTo>
                  <a:pt x="241284" y="257935"/>
                  <a:pt x="240837" y="258307"/>
                  <a:pt x="240464" y="258680"/>
                </a:cubicBezTo>
                <a:cubicBezTo>
                  <a:pt x="240091" y="259127"/>
                  <a:pt x="239644" y="259574"/>
                  <a:pt x="239271" y="260021"/>
                </a:cubicBezTo>
                <a:cubicBezTo>
                  <a:pt x="238823" y="260543"/>
                  <a:pt x="238450" y="261065"/>
                  <a:pt x="238003" y="261586"/>
                </a:cubicBezTo>
                <a:cubicBezTo>
                  <a:pt x="237555" y="262182"/>
                  <a:pt x="237182" y="262779"/>
                  <a:pt x="236735" y="263449"/>
                </a:cubicBezTo>
                <a:cubicBezTo>
                  <a:pt x="236287" y="264120"/>
                  <a:pt x="235914" y="264791"/>
                  <a:pt x="235467" y="265461"/>
                </a:cubicBezTo>
                <a:cubicBezTo>
                  <a:pt x="235019" y="266206"/>
                  <a:pt x="234646" y="266952"/>
                  <a:pt x="234199" y="267697"/>
                </a:cubicBezTo>
                <a:cubicBezTo>
                  <a:pt x="233826" y="268442"/>
                  <a:pt x="233453" y="269187"/>
                  <a:pt x="233080" y="269932"/>
                </a:cubicBezTo>
                <a:cubicBezTo>
                  <a:pt x="232632" y="270827"/>
                  <a:pt x="232259" y="271721"/>
                  <a:pt x="231812" y="272615"/>
                </a:cubicBezTo>
                <a:cubicBezTo>
                  <a:pt x="231439" y="273584"/>
                  <a:pt x="230991" y="274553"/>
                  <a:pt x="230618" y="275521"/>
                </a:cubicBezTo>
                <a:cubicBezTo>
                  <a:pt x="230171" y="276565"/>
                  <a:pt x="229798" y="277608"/>
                  <a:pt x="229425" y="278726"/>
                </a:cubicBezTo>
                <a:cubicBezTo>
                  <a:pt x="228978" y="279844"/>
                  <a:pt x="228605" y="280961"/>
                  <a:pt x="228232" y="282079"/>
                </a:cubicBezTo>
                <a:cubicBezTo>
                  <a:pt x="227859" y="283271"/>
                  <a:pt x="227486" y="284464"/>
                  <a:pt x="227113" y="285656"/>
                </a:cubicBezTo>
                <a:cubicBezTo>
                  <a:pt x="226740" y="286923"/>
                  <a:pt x="226367" y="288190"/>
                  <a:pt x="225994" y="289457"/>
                </a:cubicBezTo>
                <a:cubicBezTo>
                  <a:pt x="225621" y="290798"/>
                  <a:pt x="225248" y="292214"/>
                  <a:pt x="224950" y="293555"/>
                </a:cubicBezTo>
                <a:cubicBezTo>
                  <a:pt x="224577" y="294971"/>
                  <a:pt x="224204" y="296387"/>
                  <a:pt x="223906" y="297803"/>
                </a:cubicBezTo>
                <a:cubicBezTo>
                  <a:pt x="223533" y="299293"/>
                  <a:pt x="223234" y="300784"/>
                  <a:pt x="222936" y="302274"/>
                </a:cubicBezTo>
                <a:cubicBezTo>
                  <a:pt x="222265" y="305478"/>
                  <a:pt x="221593" y="308608"/>
                  <a:pt x="221071" y="311813"/>
                </a:cubicBezTo>
                <a:cubicBezTo>
                  <a:pt x="220475" y="315315"/>
                  <a:pt x="219878" y="318817"/>
                  <a:pt x="219430" y="322245"/>
                </a:cubicBezTo>
                <a:cubicBezTo>
                  <a:pt x="218983" y="325152"/>
                  <a:pt x="218610" y="328058"/>
                  <a:pt x="218237" y="330964"/>
                </a:cubicBezTo>
                <a:cubicBezTo>
                  <a:pt x="217789" y="334914"/>
                  <a:pt x="217342" y="338938"/>
                  <a:pt x="216969" y="342887"/>
                </a:cubicBezTo>
                <a:cubicBezTo>
                  <a:pt x="216521" y="347135"/>
                  <a:pt x="216148" y="351383"/>
                  <a:pt x="215776" y="355630"/>
                </a:cubicBezTo>
                <a:cubicBezTo>
                  <a:pt x="215477" y="360101"/>
                  <a:pt x="215179" y="364647"/>
                  <a:pt x="214880" y="369193"/>
                </a:cubicBezTo>
                <a:cubicBezTo>
                  <a:pt x="214508" y="376049"/>
                  <a:pt x="208615" y="381265"/>
                  <a:pt x="201753" y="380818"/>
                </a:cubicBezTo>
                <a:cubicBezTo>
                  <a:pt x="194891" y="380445"/>
                  <a:pt x="189670" y="374558"/>
                  <a:pt x="190117" y="367702"/>
                </a:cubicBezTo>
                <a:cubicBezTo>
                  <a:pt x="190490" y="361517"/>
                  <a:pt x="190863" y="355332"/>
                  <a:pt x="191385" y="349221"/>
                </a:cubicBezTo>
                <a:cubicBezTo>
                  <a:pt x="191684" y="346241"/>
                  <a:pt x="191908" y="343334"/>
                  <a:pt x="192206" y="340428"/>
                </a:cubicBezTo>
                <a:cubicBezTo>
                  <a:pt x="192504" y="337596"/>
                  <a:pt x="192803" y="334839"/>
                  <a:pt x="193101" y="332007"/>
                </a:cubicBezTo>
                <a:cubicBezTo>
                  <a:pt x="193399" y="329325"/>
                  <a:pt x="193772" y="326642"/>
                  <a:pt x="194071" y="323959"/>
                </a:cubicBezTo>
                <a:cubicBezTo>
                  <a:pt x="194294" y="322171"/>
                  <a:pt x="194593" y="320457"/>
                  <a:pt x="194816" y="318743"/>
                </a:cubicBezTo>
                <a:cubicBezTo>
                  <a:pt x="195189" y="316209"/>
                  <a:pt x="195562" y="313750"/>
                  <a:pt x="196010" y="311216"/>
                </a:cubicBezTo>
                <a:cubicBezTo>
                  <a:pt x="196383" y="308832"/>
                  <a:pt x="196756" y="306447"/>
                  <a:pt x="197203" y="303988"/>
                </a:cubicBezTo>
                <a:cubicBezTo>
                  <a:pt x="197651" y="301752"/>
                  <a:pt x="198098" y="299442"/>
                  <a:pt x="198620" y="297132"/>
                </a:cubicBezTo>
                <a:cubicBezTo>
                  <a:pt x="199068" y="294971"/>
                  <a:pt x="199515" y="292810"/>
                  <a:pt x="200038" y="290574"/>
                </a:cubicBezTo>
                <a:cubicBezTo>
                  <a:pt x="200560" y="288488"/>
                  <a:pt x="201082" y="286476"/>
                  <a:pt x="201604" y="284389"/>
                </a:cubicBezTo>
                <a:cubicBezTo>
                  <a:pt x="202126" y="282377"/>
                  <a:pt x="202723" y="280440"/>
                  <a:pt x="203319" y="278502"/>
                </a:cubicBezTo>
                <a:cubicBezTo>
                  <a:pt x="203916" y="276565"/>
                  <a:pt x="204513" y="274702"/>
                  <a:pt x="205110" y="272839"/>
                </a:cubicBezTo>
                <a:cubicBezTo>
                  <a:pt x="205706" y="271125"/>
                  <a:pt x="206378" y="269336"/>
                  <a:pt x="207049" y="267548"/>
                </a:cubicBezTo>
                <a:cubicBezTo>
                  <a:pt x="207720" y="265908"/>
                  <a:pt x="208391" y="264269"/>
                  <a:pt x="209137" y="262629"/>
                </a:cubicBezTo>
                <a:cubicBezTo>
                  <a:pt x="209809" y="260990"/>
                  <a:pt x="210554" y="259425"/>
                  <a:pt x="211300" y="257935"/>
                </a:cubicBezTo>
                <a:cubicBezTo>
                  <a:pt x="211673" y="257190"/>
                  <a:pt x="212046" y="256519"/>
                  <a:pt x="212419" y="255848"/>
                </a:cubicBezTo>
                <a:cubicBezTo>
                  <a:pt x="212643" y="255401"/>
                  <a:pt x="212941" y="254879"/>
                  <a:pt x="213240" y="254358"/>
                </a:cubicBezTo>
                <a:cubicBezTo>
                  <a:pt x="211524" y="254060"/>
                  <a:pt x="209809" y="253762"/>
                  <a:pt x="208093" y="253538"/>
                </a:cubicBezTo>
                <a:cubicBezTo>
                  <a:pt x="204214" y="252942"/>
                  <a:pt x="200336" y="252495"/>
                  <a:pt x="196383" y="252197"/>
                </a:cubicBezTo>
                <a:cubicBezTo>
                  <a:pt x="192504" y="251973"/>
                  <a:pt x="188551" y="251824"/>
                  <a:pt x="184673" y="251824"/>
                </a:cubicBezTo>
                <a:cubicBezTo>
                  <a:pt x="180794" y="251824"/>
                  <a:pt x="176841" y="251899"/>
                  <a:pt x="172962" y="252197"/>
                </a:cubicBezTo>
                <a:cubicBezTo>
                  <a:pt x="169009" y="252495"/>
                  <a:pt x="165131" y="252942"/>
                  <a:pt x="161252" y="253538"/>
                </a:cubicBezTo>
                <a:cubicBezTo>
                  <a:pt x="159537" y="253762"/>
                  <a:pt x="157821" y="254060"/>
                  <a:pt x="156106" y="254358"/>
                </a:cubicBezTo>
                <a:cubicBezTo>
                  <a:pt x="156404" y="254879"/>
                  <a:pt x="156702" y="255401"/>
                  <a:pt x="157001" y="255848"/>
                </a:cubicBezTo>
                <a:cubicBezTo>
                  <a:pt x="157299" y="256519"/>
                  <a:pt x="157672" y="257190"/>
                  <a:pt x="158045" y="257935"/>
                </a:cubicBezTo>
                <a:cubicBezTo>
                  <a:pt x="158791" y="259425"/>
                  <a:pt x="159537" y="260990"/>
                  <a:pt x="160208" y="262629"/>
                </a:cubicBezTo>
                <a:cubicBezTo>
                  <a:pt x="160954" y="264269"/>
                  <a:pt x="161625" y="265908"/>
                  <a:pt x="162296" y="267548"/>
                </a:cubicBezTo>
                <a:cubicBezTo>
                  <a:pt x="162968" y="269336"/>
                  <a:pt x="163639" y="271125"/>
                  <a:pt x="164236" y="272839"/>
                </a:cubicBezTo>
                <a:cubicBezTo>
                  <a:pt x="164832" y="274702"/>
                  <a:pt x="165429" y="276565"/>
                  <a:pt x="166026" y="278502"/>
                </a:cubicBezTo>
                <a:cubicBezTo>
                  <a:pt x="166622" y="280440"/>
                  <a:pt x="167219" y="282377"/>
                  <a:pt x="167741" y="284389"/>
                </a:cubicBezTo>
                <a:cubicBezTo>
                  <a:pt x="168263" y="286476"/>
                  <a:pt x="168785" y="288488"/>
                  <a:pt x="169308" y="290574"/>
                </a:cubicBezTo>
                <a:cubicBezTo>
                  <a:pt x="169830" y="292810"/>
                  <a:pt x="170277" y="294971"/>
                  <a:pt x="170725" y="297132"/>
                </a:cubicBezTo>
                <a:cubicBezTo>
                  <a:pt x="171247" y="299442"/>
                  <a:pt x="171694" y="301752"/>
                  <a:pt x="172142" y="303988"/>
                </a:cubicBezTo>
                <a:cubicBezTo>
                  <a:pt x="172589" y="306447"/>
                  <a:pt x="172962" y="308832"/>
                  <a:pt x="173410" y="311216"/>
                </a:cubicBezTo>
                <a:cubicBezTo>
                  <a:pt x="173783" y="313750"/>
                  <a:pt x="174156" y="316209"/>
                  <a:pt x="174529" y="318743"/>
                </a:cubicBezTo>
                <a:cubicBezTo>
                  <a:pt x="175200" y="323140"/>
                  <a:pt x="175722" y="327611"/>
                  <a:pt x="176244" y="332007"/>
                </a:cubicBezTo>
                <a:cubicBezTo>
                  <a:pt x="176915" y="337745"/>
                  <a:pt x="177438" y="343483"/>
                  <a:pt x="177960" y="349221"/>
                </a:cubicBezTo>
                <a:cubicBezTo>
                  <a:pt x="178482" y="355332"/>
                  <a:pt x="178929" y="361517"/>
                  <a:pt x="179228" y="367702"/>
                </a:cubicBezTo>
                <a:cubicBezTo>
                  <a:pt x="179675" y="374558"/>
                  <a:pt x="174454" y="380445"/>
                  <a:pt x="167592" y="380818"/>
                </a:cubicBezTo>
                <a:cubicBezTo>
                  <a:pt x="160730" y="381265"/>
                  <a:pt x="154838" y="376049"/>
                  <a:pt x="154465" y="369193"/>
                </a:cubicBezTo>
                <a:cubicBezTo>
                  <a:pt x="154166" y="364647"/>
                  <a:pt x="153868" y="360101"/>
                  <a:pt x="153570" y="355630"/>
                </a:cubicBezTo>
                <a:cubicBezTo>
                  <a:pt x="153197" y="351383"/>
                  <a:pt x="152824" y="347135"/>
                  <a:pt x="152451" y="342887"/>
                </a:cubicBezTo>
                <a:cubicBezTo>
                  <a:pt x="152003" y="338938"/>
                  <a:pt x="151556" y="334914"/>
                  <a:pt x="151108" y="330964"/>
                </a:cubicBezTo>
                <a:cubicBezTo>
                  <a:pt x="150735" y="328058"/>
                  <a:pt x="150362" y="325152"/>
                  <a:pt x="149915" y="322245"/>
                </a:cubicBezTo>
                <a:cubicBezTo>
                  <a:pt x="149467" y="318817"/>
                  <a:pt x="148871" y="315315"/>
                  <a:pt x="148274" y="311813"/>
                </a:cubicBezTo>
                <a:cubicBezTo>
                  <a:pt x="147752" y="308608"/>
                  <a:pt x="147080" y="305404"/>
                  <a:pt x="146409" y="302274"/>
                </a:cubicBezTo>
                <a:cubicBezTo>
                  <a:pt x="145812" y="299368"/>
                  <a:pt x="145141" y="296387"/>
                  <a:pt x="144395" y="293555"/>
                </a:cubicBezTo>
                <a:cubicBezTo>
                  <a:pt x="143799" y="290872"/>
                  <a:pt x="143053" y="288264"/>
                  <a:pt x="142232" y="285656"/>
                </a:cubicBezTo>
                <a:cubicBezTo>
                  <a:pt x="141859" y="284464"/>
                  <a:pt x="141486" y="283271"/>
                  <a:pt x="141113" y="282079"/>
                </a:cubicBezTo>
                <a:cubicBezTo>
                  <a:pt x="140741" y="280961"/>
                  <a:pt x="140368" y="279844"/>
                  <a:pt x="139920" y="278726"/>
                </a:cubicBezTo>
                <a:cubicBezTo>
                  <a:pt x="139547" y="277608"/>
                  <a:pt x="139174" y="276565"/>
                  <a:pt x="138727" y="275521"/>
                </a:cubicBezTo>
                <a:cubicBezTo>
                  <a:pt x="138354" y="274553"/>
                  <a:pt x="137906" y="273584"/>
                  <a:pt x="137533" y="272615"/>
                </a:cubicBezTo>
                <a:cubicBezTo>
                  <a:pt x="137086" y="271721"/>
                  <a:pt x="136713" y="270827"/>
                  <a:pt x="136265" y="269932"/>
                </a:cubicBezTo>
                <a:cubicBezTo>
                  <a:pt x="135892" y="269187"/>
                  <a:pt x="135519" y="268442"/>
                  <a:pt x="135146" y="267697"/>
                </a:cubicBezTo>
                <a:cubicBezTo>
                  <a:pt x="134699" y="266952"/>
                  <a:pt x="134326" y="266206"/>
                  <a:pt x="133878" y="265461"/>
                </a:cubicBezTo>
                <a:cubicBezTo>
                  <a:pt x="133431" y="264791"/>
                  <a:pt x="133058" y="264120"/>
                  <a:pt x="132611" y="263449"/>
                </a:cubicBezTo>
                <a:cubicBezTo>
                  <a:pt x="132163" y="262779"/>
                  <a:pt x="131790" y="262182"/>
                  <a:pt x="131343" y="261586"/>
                </a:cubicBezTo>
                <a:cubicBezTo>
                  <a:pt x="130895" y="261065"/>
                  <a:pt x="130522" y="260543"/>
                  <a:pt x="130075" y="260021"/>
                </a:cubicBezTo>
                <a:cubicBezTo>
                  <a:pt x="129702" y="259574"/>
                  <a:pt x="129254" y="259127"/>
                  <a:pt x="128881" y="258680"/>
                </a:cubicBezTo>
                <a:cubicBezTo>
                  <a:pt x="128508" y="258307"/>
                  <a:pt x="128061" y="257935"/>
                  <a:pt x="127688" y="257562"/>
                </a:cubicBezTo>
                <a:cubicBezTo>
                  <a:pt x="127315" y="257190"/>
                  <a:pt x="126942" y="256891"/>
                  <a:pt x="126569" y="256593"/>
                </a:cubicBezTo>
                <a:cubicBezTo>
                  <a:pt x="118588" y="250408"/>
                  <a:pt x="120975" y="237740"/>
                  <a:pt x="130671" y="234908"/>
                </a:cubicBezTo>
                <a:cubicBezTo>
                  <a:pt x="135146" y="233567"/>
                  <a:pt x="139622" y="232449"/>
                  <a:pt x="144097" y="231406"/>
                </a:cubicBezTo>
                <a:cubicBezTo>
                  <a:pt x="148572" y="230437"/>
                  <a:pt x="153122" y="229617"/>
                  <a:pt x="157597" y="228947"/>
                </a:cubicBezTo>
                <a:cubicBezTo>
                  <a:pt x="162147" y="228276"/>
                  <a:pt x="166622" y="227829"/>
                  <a:pt x="171172" y="227456"/>
                </a:cubicBezTo>
                <a:cubicBezTo>
                  <a:pt x="175647" y="227158"/>
                  <a:pt x="180123" y="227009"/>
                  <a:pt x="184673" y="227009"/>
                </a:cubicBezTo>
                <a:close/>
                <a:moveTo>
                  <a:pt x="184638" y="0"/>
                </a:moveTo>
                <a:cubicBezTo>
                  <a:pt x="244994" y="0"/>
                  <a:pt x="301546" y="29424"/>
                  <a:pt x="336088" y="78887"/>
                </a:cubicBezTo>
                <a:cubicBezTo>
                  <a:pt x="370631" y="128350"/>
                  <a:pt x="378763" y="191444"/>
                  <a:pt x="357873" y="248058"/>
                </a:cubicBezTo>
                <a:cubicBezTo>
                  <a:pt x="336461" y="306087"/>
                  <a:pt x="272822" y="336703"/>
                  <a:pt x="262900" y="410227"/>
                </a:cubicBezTo>
                <a:cubicBezTo>
                  <a:pt x="266555" y="409259"/>
                  <a:pt x="270286" y="408365"/>
                  <a:pt x="273941" y="407471"/>
                </a:cubicBezTo>
                <a:cubicBezTo>
                  <a:pt x="280581" y="405757"/>
                  <a:pt x="287370" y="409855"/>
                  <a:pt x="289012" y="416484"/>
                </a:cubicBezTo>
                <a:cubicBezTo>
                  <a:pt x="290653" y="423114"/>
                  <a:pt x="286624" y="429893"/>
                  <a:pt x="279984" y="431532"/>
                </a:cubicBezTo>
                <a:cubicBezTo>
                  <a:pt x="218434" y="446877"/>
                  <a:pt x="156884" y="462222"/>
                  <a:pt x="95334" y="477642"/>
                </a:cubicBezTo>
                <a:cubicBezTo>
                  <a:pt x="88694" y="479281"/>
                  <a:pt x="81905" y="475258"/>
                  <a:pt x="80263" y="468554"/>
                </a:cubicBezTo>
                <a:cubicBezTo>
                  <a:pt x="78622" y="461924"/>
                  <a:pt x="82651" y="455220"/>
                  <a:pt x="89291" y="453507"/>
                </a:cubicBezTo>
                <a:cubicBezTo>
                  <a:pt x="139575" y="440992"/>
                  <a:pt x="189860" y="428403"/>
                  <a:pt x="240145" y="415888"/>
                </a:cubicBezTo>
                <a:cubicBezTo>
                  <a:pt x="238354" y="413132"/>
                  <a:pt x="237757" y="410599"/>
                  <a:pt x="238205" y="407396"/>
                </a:cubicBezTo>
                <a:cubicBezTo>
                  <a:pt x="238876" y="402182"/>
                  <a:pt x="239772" y="397116"/>
                  <a:pt x="240965" y="392051"/>
                </a:cubicBezTo>
                <a:cubicBezTo>
                  <a:pt x="242084" y="387134"/>
                  <a:pt x="243427" y="382367"/>
                  <a:pt x="245069" y="377674"/>
                </a:cubicBezTo>
                <a:cubicBezTo>
                  <a:pt x="246561" y="373130"/>
                  <a:pt x="248277" y="368660"/>
                  <a:pt x="250216" y="364265"/>
                </a:cubicBezTo>
                <a:cubicBezTo>
                  <a:pt x="252007" y="360019"/>
                  <a:pt x="254021" y="355848"/>
                  <a:pt x="256185" y="351751"/>
                </a:cubicBezTo>
                <a:cubicBezTo>
                  <a:pt x="258274" y="347877"/>
                  <a:pt x="260587" y="344004"/>
                  <a:pt x="262900" y="340205"/>
                </a:cubicBezTo>
                <a:cubicBezTo>
                  <a:pt x="265212" y="336554"/>
                  <a:pt x="267600" y="332979"/>
                  <a:pt x="270062" y="329403"/>
                </a:cubicBezTo>
                <a:cubicBezTo>
                  <a:pt x="272449" y="325977"/>
                  <a:pt x="274986" y="322624"/>
                  <a:pt x="277522" y="319347"/>
                </a:cubicBezTo>
                <a:cubicBezTo>
                  <a:pt x="279984" y="316069"/>
                  <a:pt x="282521" y="312941"/>
                  <a:pt x="285058" y="309812"/>
                </a:cubicBezTo>
                <a:cubicBezTo>
                  <a:pt x="287594" y="306758"/>
                  <a:pt x="290056" y="303704"/>
                  <a:pt x="292593" y="300724"/>
                </a:cubicBezTo>
                <a:cubicBezTo>
                  <a:pt x="294906" y="297968"/>
                  <a:pt x="297218" y="295211"/>
                  <a:pt x="299531" y="292530"/>
                </a:cubicBezTo>
                <a:cubicBezTo>
                  <a:pt x="300725" y="291114"/>
                  <a:pt x="301919" y="289699"/>
                  <a:pt x="303038" y="288284"/>
                </a:cubicBezTo>
                <a:cubicBezTo>
                  <a:pt x="305351" y="285528"/>
                  <a:pt x="307663" y="282771"/>
                  <a:pt x="309827" y="279941"/>
                </a:cubicBezTo>
                <a:cubicBezTo>
                  <a:pt x="311990" y="277259"/>
                  <a:pt x="314079" y="274577"/>
                  <a:pt x="316168" y="271821"/>
                </a:cubicBezTo>
                <a:cubicBezTo>
                  <a:pt x="318108" y="269214"/>
                  <a:pt x="320048" y="266532"/>
                  <a:pt x="321838" y="263776"/>
                </a:cubicBezTo>
                <a:cubicBezTo>
                  <a:pt x="323554" y="261169"/>
                  <a:pt x="325270" y="258487"/>
                  <a:pt x="326837" y="255731"/>
                </a:cubicBezTo>
                <a:cubicBezTo>
                  <a:pt x="328329" y="253124"/>
                  <a:pt x="329747" y="250442"/>
                  <a:pt x="331090" y="247686"/>
                </a:cubicBezTo>
                <a:cubicBezTo>
                  <a:pt x="332358" y="245004"/>
                  <a:pt x="333552" y="242248"/>
                  <a:pt x="334596" y="239492"/>
                </a:cubicBezTo>
                <a:cubicBezTo>
                  <a:pt x="352651" y="190550"/>
                  <a:pt x="345563" y="135873"/>
                  <a:pt x="315721" y="93115"/>
                </a:cubicBezTo>
                <a:cubicBezTo>
                  <a:pt x="285804" y="50282"/>
                  <a:pt x="236862" y="24806"/>
                  <a:pt x="184638" y="24806"/>
                </a:cubicBezTo>
                <a:cubicBezTo>
                  <a:pt x="132413" y="24806"/>
                  <a:pt x="83471" y="50282"/>
                  <a:pt x="53554" y="93115"/>
                </a:cubicBezTo>
                <a:cubicBezTo>
                  <a:pt x="23712" y="135873"/>
                  <a:pt x="16624" y="190550"/>
                  <a:pt x="34679" y="239492"/>
                </a:cubicBezTo>
                <a:cubicBezTo>
                  <a:pt x="35425" y="241428"/>
                  <a:pt x="36246" y="243365"/>
                  <a:pt x="37066" y="245302"/>
                </a:cubicBezTo>
                <a:cubicBezTo>
                  <a:pt x="37962" y="247239"/>
                  <a:pt x="38857" y="249175"/>
                  <a:pt x="39827" y="251038"/>
                </a:cubicBezTo>
                <a:cubicBezTo>
                  <a:pt x="40871" y="252975"/>
                  <a:pt x="41916" y="254837"/>
                  <a:pt x="43035" y="256699"/>
                </a:cubicBezTo>
                <a:cubicBezTo>
                  <a:pt x="44154" y="258636"/>
                  <a:pt x="45273" y="260498"/>
                  <a:pt x="46541" y="262361"/>
                </a:cubicBezTo>
                <a:cubicBezTo>
                  <a:pt x="47810" y="264297"/>
                  <a:pt x="49078" y="266234"/>
                  <a:pt x="50421" y="268096"/>
                </a:cubicBezTo>
                <a:cubicBezTo>
                  <a:pt x="51241" y="269288"/>
                  <a:pt x="52062" y="270406"/>
                  <a:pt x="52957" y="271598"/>
                </a:cubicBezTo>
                <a:cubicBezTo>
                  <a:pt x="54375" y="273534"/>
                  <a:pt x="55867" y="275471"/>
                  <a:pt x="57359" y="277333"/>
                </a:cubicBezTo>
                <a:cubicBezTo>
                  <a:pt x="58851" y="279345"/>
                  <a:pt x="60418" y="281281"/>
                  <a:pt x="61985" y="283144"/>
                </a:cubicBezTo>
                <a:cubicBezTo>
                  <a:pt x="63626" y="285155"/>
                  <a:pt x="65267" y="287092"/>
                  <a:pt x="66909" y="289103"/>
                </a:cubicBezTo>
                <a:cubicBezTo>
                  <a:pt x="68774" y="291338"/>
                  <a:pt x="70714" y="293573"/>
                  <a:pt x="72579" y="295882"/>
                </a:cubicBezTo>
                <a:cubicBezTo>
                  <a:pt x="74593" y="298191"/>
                  <a:pt x="76608" y="300575"/>
                  <a:pt x="78547" y="302959"/>
                </a:cubicBezTo>
                <a:cubicBezTo>
                  <a:pt x="80338" y="305119"/>
                  <a:pt x="82128" y="307205"/>
                  <a:pt x="83844" y="309365"/>
                </a:cubicBezTo>
                <a:cubicBezTo>
                  <a:pt x="85635" y="311600"/>
                  <a:pt x="87425" y="313760"/>
                  <a:pt x="89216" y="315995"/>
                </a:cubicBezTo>
                <a:cubicBezTo>
                  <a:pt x="91007" y="318304"/>
                  <a:pt x="92797" y="320613"/>
                  <a:pt x="94513" y="322922"/>
                </a:cubicBezTo>
                <a:cubicBezTo>
                  <a:pt x="96304" y="325306"/>
                  <a:pt x="98020" y="327764"/>
                  <a:pt x="99736" y="330223"/>
                </a:cubicBezTo>
                <a:cubicBezTo>
                  <a:pt x="101526" y="332681"/>
                  <a:pt x="103167" y="335214"/>
                  <a:pt x="104883" y="337821"/>
                </a:cubicBezTo>
                <a:cubicBezTo>
                  <a:pt x="105928" y="339460"/>
                  <a:pt x="106898" y="341024"/>
                  <a:pt x="107868" y="342737"/>
                </a:cubicBezTo>
                <a:cubicBezTo>
                  <a:pt x="109509" y="345419"/>
                  <a:pt x="111076" y="348175"/>
                  <a:pt x="112642" y="350931"/>
                </a:cubicBezTo>
                <a:cubicBezTo>
                  <a:pt x="114135" y="353762"/>
                  <a:pt x="115627" y="356667"/>
                  <a:pt x="116970" y="359572"/>
                </a:cubicBezTo>
                <a:cubicBezTo>
                  <a:pt x="118387" y="362627"/>
                  <a:pt x="119730" y="365681"/>
                  <a:pt x="120998" y="368735"/>
                </a:cubicBezTo>
                <a:cubicBezTo>
                  <a:pt x="122267" y="371938"/>
                  <a:pt x="123386" y="375141"/>
                  <a:pt x="124505" y="378344"/>
                </a:cubicBezTo>
                <a:cubicBezTo>
                  <a:pt x="125549" y="381697"/>
                  <a:pt x="126519" y="385049"/>
                  <a:pt x="127415" y="388401"/>
                </a:cubicBezTo>
                <a:cubicBezTo>
                  <a:pt x="129131" y="395031"/>
                  <a:pt x="125102" y="401809"/>
                  <a:pt x="118462" y="403523"/>
                </a:cubicBezTo>
                <a:cubicBezTo>
                  <a:pt x="111822" y="405236"/>
                  <a:pt x="105033" y="401213"/>
                  <a:pt x="103391" y="394584"/>
                </a:cubicBezTo>
                <a:cubicBezTo>
                  <a:pt x="87276" y="332085"/>
                  <a:pt x="31247" y="301767"/>
                  <a:pt x="11402" y="248058"/>
                </a:cubicBezTo>
                <a:cubicBezTo>
                  <a:pt x="-9488" y="191444"/>
                  <a:pt x="-1356" y="128350"/>
                  <a:pt x="33187" y="78887"/>
                </a:cubicBezTo>
                <a:cubicBezTo>
                  <a:pt x="67729" y="29424"/>
                  <a:pt x="124281" y="0"/>
                  <a:pt x="184638" y="0"/>
                </a:cubicBezTo>
                <a:close/>
              </a:path>
            </a:pathLst>
          </a:custGeom>
          <a:solidFill>
            <a:schemeClr val="accent1">
              <a:lumMod val="75000"/>
              <a:alpha val="100000"/>
            </a:schemeClr>
          </a:solidFill>
        </p:spPr>
      </p:sp>
      <p:sp>
        <p:nvSpPr>
          <p:cNvPr id="6" name="Freeform 6"/>
          <p:cNvSpPr/>
          <p:nvPr/>
        </p:nvSpPr>
        <p:spPr>
          <a:xfrm>
            <a:off x="8503615" y="4081478"/>
            <a:ext cx="334477" cy="307945"/>
          </a:xfrm>
          <a:custGeom>
            <a:avLst/>
            <a:gdLst/>
            <a:ahLst/>
            <a:cxnLst/>
            <a:rect l="l" t="t" r="r" b="b"/>
            <a:pathLst>
              <a:path w="580" h="535">
                <a:moveTo>
                  <a:pt x="164" y="525"/>
                </a:moveTo>
                <a:cubicBezTo>
                  <a:pt x="172" y="534"/>
                  <a:pt x="186" y="535"/>
                  <a:pt x="196" y="526"/>
                </a:cubicBezTo>
                <a:lnTo>
                  <a:pt x="570" y="187"/>
                </a:lnTo>
                <a:cubicBezTo>
                  <a:pt x="579" y="179"/>
                  <a:pt x="580" y="165"/>
                  <a:pt x="572" y="155"/>
                </a:cubicBezTo>
                <a:lnTo>
                  <a:pt x="475" y="49"/>
                </a:lnTo>
                <a:cubicBezTo>
                  <a:pt x="466" y="39"/>
                  <a:pt x="452" y="39"/>
                  <a:pt x="443" y="47"/>
                </a:cubicBezTo>
                <a:lnTo>
                  <a:pt x="124" y="335"/>
                </a:lnTo>
                <a:cubicBezTo>
                  <a:pt x="115" y="344"/>
                  <a:pt x="114" y="358"/>
                  <a:pt x="123" y="367"/>
                </a:cubicBezTo>
                <a:lnTo>
                  <a:pt x="175" y="425"/>
                </a:lnTo>
                <a:cubicBezTo>
                  <a:pt x="183" y="434"/>
                  <a:pt x="198" y="435"/>
                  <a:pt x="207" y="426"/>
                </a:cubicBezTo>
                <a:lnTo>
                  <a:pt x="341" y="305"/>
                </a:lnTo>
                <a:cubicBezTo>
                  <a:pt x="350" y="297"/>
                  <a:pt x="351" y="282"/>
                  <a:pt x="343" y="273"/>
                </a:cubicBezTo>
                <a:lnTo>
                  <a:pt x="327" y="256"/>
                </a:lnTo>
                <a:lnTo>
                  <a:pt x="193" y="378"/>
                </a:lnTo>
                <a:lnTo>
                  <a:pt x="172" y="354"/>
                </a:lnTo>
                <a:lnTo>
                  <a:pt x="457" y="96"/>
                </a:lnTo>
                <a:lnTo>
                  <a:pt x="523" y="169"/>
                </a:lnTo>
                <a:lnTo>
                  <a:pt x="182" y="478"/>
                </a:lnTo>
                <a:lnTo>
                  <a:pt x="58" y="340"/>
                </a:lnTo>
                <a:lnTo>
                  <a:pt x="404" y="26"/>
                </a:lnTo>
                <a:lnTo>
                  <a:pt x="389" y="10"/>
                </a:lnTo>
                <a:cubicBezTo>
                  <a:pt x="380" y="0"/>
                  <a:pt x="366" y="0"/>
                  <a:pt x="357" y="8"/>
                </a:cubicBezTo>
                <a:lnTo>
                  <a:pt x="10" y="322"/>
                </a:lnTo>
                <a:cubicBezTo>
                  <a:pt x="1" y="330"/>
                  <a:pt x="0" y="344"/>
                  <a:pt x="9" y="354"/>
                </a:cubicBezTo>
                <a:lnTo>
                  <a:pt x="164" y="525"/>
                </a:lnTo>
                <a:close/>
              </a:path>
            </a:pathLst>
          </a:custGeom>
          <a:solidFill>
            <a:schemeClr val="accent1">
              <a:lumMod val="75000"/>
              <a:alpha val="100000"/>
            </a:schemeClr>
          </a:solidFill>
        </p:spPr>
      </p:sp>
      <p:sp>
        <p:nvSpPr>
          <p:cNvPr id="7" name="AutoShape 7"/>
          <p:cNvSpPr/>
          <p:nvPr/>
        </p:nvSpPr>
        <p:spPr>
          <a:xfrm>
            <a:off x="8406414" y="2422663"/>
            <a:ext cx="2708275" cy="1383030"/>
          </a:xfrm>
          <a:prstGeom prst="rect">
            <a:avLst/>
          </a:prstGeom>
          <a:noFill/>
        </p:spPr>
        <p:txBody>
          <a:bodyPr vert="horz" wrap="square" lIns="91440" tIns="45720" rIns="91440" bIns="45720" rtlCol="0" anchor="t" anchorCtr="0">
            <a:noAutofit/>
          </a:bodyPr>
          <a:lstStyle/>
          <a:p>
            <a:pPr algn="just">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管理后台项目开发脚手架，基于vue-element-admin和springboot搭建，以前后端分离方式开发和部署。</a:t>
            </a:r>
            <a:endParaRPr lang="en-US" sz="1100"/>
          </a:p>
        </p:txBody>
      </p:sp>
      <p:sp>
        <p:nvSpPr>
          <p:cNvPr id="8" name="AutoShape 8"/>
          <p:cNvSpPr/>
          <p:nvPr/>
        </p:nvSpPr>
        <p:spPr>
          <a:xfrm>
            <a:off x="8901714" y="1901965"/>
            <a:ext cx="2084387" cy="460375"/>
          </a:xfrm>
          <a:prstGeom prst="rect">
            <a:avLst/>
          </a:prstGeom>
          <a:noFill/>
        </p:spPr>
        <p:txBody>
          <a:bodyPr vert="horz" wrap="square" lIns="91440" tIns="45720" rIns="91440" bIns="45720" rtlCol="0" anchor="t" anchorCtr="0">
            <a:noAutofit/>
          </a:bodyPr>
          <a:lstStyle/>
          <a:p>
            <a:pPr algn="ctr">
              <a:lnSpc>
                <a:spcPct val="120000"/>
              </a:lnSpc>
              <a:defRPr/>
            </a:pPr>
            <a:r>
              <a:rPr lang="en-US" sz="1575" b="1">
                <a:solidFill>
                  <a:schemeClr val="accent1">
                    <a:alpha val="100000"/>
                  </a:schemeClr>
                </a:solidFill>
                <a:latin typeface="微软雅黑" panose="020B0503020204020204" charset="-122"/>
                <a:ea typeface="微软雅黑" panose="020B0503020204020204" charset="-122"/>
                <a:cs typeface="微软雅黑" panose="020B0503020204020204" charset="-122"/>
              </a:rPr>
              <a:t>biu</a:t>
            </a:r>
            <a:endParaRPr lang="en-US" sz="1100"/>
          </a:p>
        </p:txBody>
      </p:sp>
      <p:sp>
        <p:nvSpPr>
          <p:cNvPr id="9" name="AutoShape 9"/>
          <p:cNvSpPr/>
          <p:nvPr/>
        </p:nvSpPr>
        <p:spPr>
          <a:xfrm>
            <a:off x="8406414" y="4525963"/>
            <a:ext cx="2708275" cy="1383030"/>
          </a:xfrm>
          <a:prstGeom prst="rect">
            <a:avLst/>
          </a:prstGeom>
          <a:noFill/>
        </p:spPr>
        <p:txBody>
          <a:bodyPr vert="horz" wrap="square" lIns="91440" tIns="45720" rIns="91440" bIns="45720" rtlCol="0" anchor="t" anchorCtr="0">
            <a:noAutofit/>
          </a:bodyPr>
          <a:lstStyle/>
          <a:p>
            <a:pPr algn="just">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基于有赞vant组件库的移动商城。</a:t>
            </a:r>
            <a:endParaRPr lang="en-US" sz="1100"/>
          </a:p>
        </p:txBody>
      </p:sp>
      <p:sp>
        <p:nvSpPr>
          <p:cNvPr id="10" name="AutoShape 10"/>
          <p:cNvSpPr/>
          <p:nvPr/>
        </p:nvSpPr>
        <p:spPr>
          <a:xfrm>
            <a:off x="8901714" y="4005263"/>
            <a:ext cx="2084387" cy="460375"/>
          </a:xfrm>
          <a:prstGeom prst="rect">
            <a:avLst/>
          </a:prstGeom>
          <a:noFill/>
        </p:spPr>
        <p:txBody>
          <a:bodyPr vert="horz" wrap="square" lIns="91440" tIns="45720" rIns="91440" bIns="45720" rtlCol="0" anchor="ctr" anchorCtr="0">
            <a:noAutofit/>
          </a:bodyPr>
          <a:lstStyle/>
          <a:p>
            <a:pPr algn="ctr">
              <a:lnSpc>
                <a:spcPct val="120000"/>
              </a:lnSpc>
              <a:defRPr/>
            </a:pPr>
            <a:r>
              <a:rPr lang="en-US" sz="1575" b="1">
                <a:solidFill>
                  <a:schemeClr val="accent1">
                    <a:alpha val="100000"/>
                  </a:schemeClr>
                </a:solidFill>
                <a:latin typeface="微软雅黑" panose="020B0503020204020204" charset="-122"/>
                <a:ea typeface="微软雅黑" panose="020B0503020204020204" charset="-122"/>
                <a:cs typeface="微软雅黑" panose="020B0503020204020204" charset="-122"/>
              </a:rPr>
              <a:t>vant-mobile-mall</a:t>
            </a:r>
            <a:endParaRPr lang="en-US" sz="1100"/>
          </a:p>
        </p:txBody>
      </p:sp>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项目参考</a:t>
              </a:r>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6893359" y="4795838"/>
            <a:ext cx="2808699" cy="807127"/>
          </a:xfrm>
          <a:prstGeom prst="rect">
            <a:avLst/>
          </a:prstGeom>
        </p:spPr>
      </p:pic>
      <p:pic>
        <p:nvPicPr>
          <p:cNvPr id="3" name="Picture 3"/>
          <p:cNvPicPr>
            <a:picLocks noChangeAspect="1"/>
          </p:cNvPicPr>
          <p:nvPr/>
        </p:nvPicPr>
        <p:blipFill>
          <a:blip r:embed="rId4"/>
          <a:srcRect/>
          <a:stretch>
            <a:fillRect/>
          </a:stretch>
        </p:blipFill>
        <p:spPr>
          <a:xfrm>
            <a:off x="2469880" y="4882041"/>
            <a:ext cx="3047547" cy="720923"/>
          </a:xfrm>
          <a:prstGeom prst="rect">
            <a:avLst/>
          </a:prstGeom>
        </p:spPr>
      </p:pic>
      <p:pic>
        <p:nvPicPr>
          <p:cNvPr id="4" name="Picture 4"/>
          <p:cNvPicPr>
            <a:picLocks noChangeAspect="1"/>
          </p:cNvPicPr>
          <p:nvPr/>
        </p:nvPicPr>
        <p:blipFill>
          <a:blip r:embed="rId5"/>
          <a:srcRect/>
          <a:stretch>
            <a:fillRect/>
          </a:stretch>
        </p:blipFill>
        <p:spPr>
          <a:xfrm>
            <a:off x="2431768" y="1914123"/>
            <a:ext cx="2900943" cy="722206"/>
          </a:xfrm>
          <a:prstGeom prst="rect">
            <a:avLst/>
          </a:prstGeom>
        </p:spPr>
      </p:pic>
      <p:pic>
        <p:nvPicPr>
          <p:cNvPr id="5" name="Picture 5"/>
          <p:cNvPicPr>
            <a:picLocks noChangeAspect="1"/>
          </p:cNvPicPr>
          <p:nvPr/>
        </p:nvPicPr>
        <p:blipFill>
          <a:blip r:embed="rId6"/>
          <a:srcRect/>
          <a:stretch>
            <a:fillRect/>
          </a:stretch>
        </p:blipFill>
        <p:spPr>
          <a:xfrm>
            <a:off x="6893359" y="1914123"/>
            <a:ext cx="2808699" cy="722206"/>
          </a:xfrm>
          <a:prstGeom prst="rect">
            <a:avLst/>
          </a:prstGeom>
        </p:spPr>
      </p:pic>
      <p:sp>
        <p:nvSpPr>
          <p:cNvPr id="6" name="Freeform 6"/>
          <p:cNvSpPr/>
          <p:nvPr/>
        </p:nvSpPr>
        <p:spPr>
          <a:xfrm>
            <a:off x="2431768" y="1914123"/>
            <a:ext cx="2938300" cy="670437"/>
          </a:xfrm>
          <a:custGeom>
            <a:avLst/>
            <a:gdLst/>
            <a:ahLst/>
            <a:cxnLst/>
            <a:rect l="l" t="t" r="r" b="b"/>
            <a:pathLst>
              <a:path w="4673" h="1547">
                <a:moveTo>
                  <a:pt x="0" y="1547"/>
                </a:moveTo>
                <a:lnTo>
                  <a:pt x="0" y="0"/>
                </a:lnTo>
                <a:lnTo>
                  <a:pt x="4673" y="0"/>
                </a:lnTo>
              </a:path>
            </a:pathLst>
          </a:custGeom>
          <a:noFill/>
          <a:ln w="7">
            <a:solidFill>
              <a:srgbClr val="7F7F7F">
                <a:alpha val="100000"/>
              </a:srgbClr>
            </a:solidFill>
            <a:prstDash val="dash"/>
          </a:ln>
        </p:spPr>
      </p:sp>
      <p:sp>
        <p:nvSpPr>
          <p:cNvPr id="7" name="Freeform 7"/>
          <p:cNvSpPr/>
          <p:nvPr/>
        </p:nvSpPr>
        <p:spPr>
          <a:xfrm flipH="1">
            <a:off x="6763758" y="1914123"/>
            <a:ext cx="2938300" cy="670437"/>
          </a:xfrm>
          <a:custGeom>
            <a:avLst/>
            <a:gdLst/>
            <a:ahLst/>
            <a:cxnLst/>
            <a:rect l="l" t="t" r="r" b="b"/>
            <a:pathLst>
              <a:path w="4673" h="1547">
                <a:moveTo>
                  <a:pt x="0" y="1547"/>
                </a:moveTo>
                <a:lnTo>
                  <a:pt x="0" y="0"/>
                </a:lnTo>
                <a:lnTo>
                  <a:pt x="4673" y="0"/>
                </a:lnTo>
              </a:path>
            </a:pathLst>
          </a:custGeom>
          <a:noFill/>
          <a:ln w="7">
            <a:solidFill>
              <a:srgbClr val="7F7F7F">
                <a:alpha val="100000"/>
              </a:srgbClr>
            </a:solidFill>
            <a:prstDash val="dash"/>
          </a:ln>
        </p:spPr>
      </p:sp>
      <p:sp>
        <p:nvSpPr>
          <p:cNvPr id="8" name="Freeform 8"/>
          <p:cNvSpPr/>
          <p:nvPr/>
        </p:nvSpPr>
        <p:spPr>
          <a:xfrm flipV="1">
            <a:off x="2431768" y="4933967"/>
            <a:ext cx="2938300" cy="668997"/>
          </a:xfrm>
          <a:custGeom>
            <a:avLst/>
            <a:gdLst/>
            <a:ahLst/>
            <a:cxnLst/>
            <a:rect l="l" t="t" r="r" b="b"/>
            <a:pathLst>
              <a:path w="4673" h="1547">
                <a:moveTo>
                  <a:pt x="0" y="1547"/>
                </a:moveTo>
                <a:lnTo>
                  <a:pt x="0" y="0"/>
                </a:lnTo>
                <a:lnTo>
                  <a:pt x="4673" y="0"/>
                </a:lnTo>
              </a:path>
            </a:pathLst>
          </a:custGeom>
          <a:noFill/>
          <a:ln w="7">
            <a:solidFill>
              <a:srgbClr val="7F7F7F">
                <a:alpha val="100000"/>
              </a:srgbClr>
            </a:solidFill>
            <a:prstDash val="dash"/>
          </a:ln>
        </p:spPr>
      </p:sp>
      <p:sp>
        <p:nvSpPr>
          <p:cNvPr id="9" name="Freeform 9"/>
          <p:cNvSpPr/>
          <p:nvPr/>
        </p:nvSpPr>
        <p:spPr>
          <a:xfrm flipH="1" flipV="1">
            <a:off x="6763758" y="4933967"/>
            <a:ext cx="2938300" cy="668997"/>
          </a:xfrm>
          <a:custGeom>
            <a:avLst/>
            <a:gdLst/>
            <a:ahLst/>
            <a:cxnLst/>
            <a:rect l="l" t="t" r="r" b="b"/>
            <a:pathLst>
              <a:path w="4673" h="1547">
                <a:moveTo>
                  <a:pt x="0" y="1547"/>
                </a:moveTo>
                <a:lnTo>
                  <a:pt x="0" y="0"/>
                </a:lnTo>
                <a:lnTo>
                  <a:pt x="4673" y="0"/>
                </a:lnTo>
              </a:path>
            </a:pathLst>
          </a:custGeom>
          <a:noFill/>
          <a:ln w="7">
            <a:solidFill>
              <a:srgbClr val="7F7F7F">
                <a:alpha val="100000"/>
              </a:srgbClr>
            </a:solidFill>
            <a:prstDash val="dash"/>
          </a:ln>
        </p:spPr>
      </p:sp>
      <p:sp>
        <p:nvSpPr>
          <p:cNvPr id="10" name="AutoShape 10"/>
          <p:cNvSpPr/>
          <p:nvPr/>
        </p:nvSpPr>
        <p:spPr>
          <a:xfrm>
            <a:off x="600" y="3302475"/>
            <a:ext cx="12192000" cy="1043060"/>
          </a:xfrm>
          <a:prstGeom prst="rect">
            <a:avLst/>
          </a:prstGeom>
          <a:solidFill>
            <a:schemeClr val="accent1">
              <a:lumMod val="60000"/>
              <a:lumOff val="40000"/>
              <a:alpha val="100000"/>
            </a:schemeClr>
          </a:solidFill>
        </p:spPr>
      </p:sp>
      <p:sp>
        <p:nvSpPr>
          <p:cNvPr id="11" name="AutoShape 11"/>
          <p:cNvSpPr/>
          <p:nvPr/>
        </p:nvSpPr>
        <p:spPr>
          <a:xfrm>
            <a:off x="3055347" y="1223169"/>
            <a:ext cx="2122629" cy="609770"/>
          </a:xfrm>
          <a:prstGeom prst="rect">
            <a:avLst/>
          </a:prstGeom>
          <a:noFill/>
        </p:spPr>
        <p:txBody>
          <a:bodyPr vert="horz" wrap="square" lIns="82772" tIns="41434" rIns="82772" bIns="41434" rtlCol="0" anchor="t" anchorCtr="0">
            <a:noAutofit/>
          </a:bodyPr>
          <a:lstStyle/>
          <a:p>
            <a:pPr algn="ctr">
              <a:spcBef>
                <a:spcPts val="270"/>
              </a:spcBef>
              <a:defRPr/>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endParaRPr lang="en-US" sz="1100"/>
          </a:p>
        </p:txBody>
      </p:sp>
      <p:sp>
        <p:nvSpPr>
          <p:cNvPr id="12" name="AutoShape 12"/>
          <p:cNvSpPr/>
          <p:nvPr/>
        </p:nvSpPr>
        <p:spPr>
          <a:xfrm>
            <a:off x="2986382" y="2121410"/>
            <a:ext cx="2677636" cy="984885"/>
          </a:xfrm>
          <a:prstGeom prst="rect">
            <a:avLst/>
          </a:prstGeom>
          <a:noFill/>
        </p:spPr>
        <p:txBody>
          <a:bodyPr vert="horz" wrap="square" lIns="82772" tIns="41434" rIns="82772" bIns="41434" rtlCol="0" anchor="t" anchorCtr="0">
            <a:noAutofit/>
          </a:bodyPr>
          <a:lstStyle/>
          <a:p>
            <a:pPr algn="l">
              <a:lnSpc>
                <a:spcPct val="150000"/>
              </a:lnSpc>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litemall项目的litemall-admin模块的前端框架基于vue-element-admin项目修改扩展。</a:t>
            </a:r>
            <a:endParaRPr lang="en-US" sz="1100"/>
          </a:p>
        </p:txBody>
      </p:sp>
      <p:sp>
        <p:nvSpPr>
          <p:cNvPr id="13" name="AutoShape 13"/>
          <p:cNvSpPr/>
          <p:nvPr/>
        </p:nvSpPr>
        <p:spPr>
          <a:xfrm>
            <a:off x="6893359" y="1223169"/>
            <a:ext cx="2136266" cy="609770"/>
          </a:xfrm>
          <a:prstGeom prst="rect">
            <a:avLst/>
          </a:prstGeom>
          <a:noFill/>
        </p:spPr>
        <p:txBody>
          <a:bodyPr vert="horz" wrap="square" lIns="82772" tIns="41434" rIns="82772" bIns="41434" rtlCol="0" anchor="t" anchorCtr="0">
            <a:noAutofit/>
          </a:bodyPr>
          <a:lstStyle/>
          <a:p>
            <a:pPr algn="ctr">
              <a:spcBef>
                <a:spcPts val="270"/>
              </a:spcBef>
              <a:defRPr/>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endParaRPr lang="en-US" sz="1100"/>
          </a:p>
        </p:txBody>
      </p:sp>
      <p:sp>
        <p:nvSpPr>
          <p:cNvPr id="14" name="AutoShape 14"/>
          <p:cNvSpPr/>
          <p:nvPr/>
        </p:nvSpPr>
        <p:spPr>
          <a:xfrm>
            <a:off x="6467701" y="2121410"/>
            <a:ext cx="2676525" cy="984885"/>
          </a:xfrm>
          <a:prstGeom prst="rect">
            <a:avLst/>
          </a:prstGeom>
          <a:noFill/>
        </p:spPr>
        <p:txBody>
          <a:bodyPr vert="horz" wrap="square" lIns="82772" tIns="41434" rIns="82772" bIns="41434" rtlCol="0" anchor="t" anchorCtr="0">
            <a:noAutofit/>
          </a:bodyPr>
          <a:lstStyle/>
          <a:p>
            <a:pPr algn="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litemall项目的litemall-admin模块的一些页面布局样式参考了mall-admin-web项目。</a:t>
            </a:r>
            <a:endParaRPr lang="en-US" sz="1100"/>
          </a:p>
        </p:txBody>
      </p:sp>
      <p:sp>
        <p:nvSpPr>
          <p:cNvPr id="15" name="AutoShape 15"/>
          <p:cNvSpPr/>
          <p:nvPr/>
        </p:nvSpPr>
        <p:spPr>
          <a:xfrm>
            <a:off x="3055347" y="5650443"/>
            <a:ext cx="2277364" cy="578556"/>
          </a:xfrm>
          <a:prstGeom prst="rect">
            <a:avLst/>
          </a:prstGeom>
          <a:noFill/>
        </p:spPr>
        <p:txBody>
          <a:bodyPr vert="horz" wrap="square" lIns="82772" tIns="41434" rIns="82772" bIns="41434" rtlCol="0" anchor="t" anchorCtr="0">
            <a:noAutofit/>
          </a:bodyPr>
          <a:lstStyle/>
          <a:p>
            <a:pPr algn="ctr">
              <a:spcBef>
                <a:spcPts val="270"/>
              </a:spcBef>
              <a:defRPr/>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endParaRPr lang="en-US" sz="1100"/>
          </a:p>
        </p:txBody>
      </p:sp>
      <p:sp>
        <p:nvSpPr>
          <p:cNvPr id="16" name="AutoShape 16"/>
          <p:cNvSpPr/>
          <p:nvPr/>
        </p:nvSpPr>
        <p:spPr>
          <a:xfrm>
            <a:off x="2986382" y="4438229"/>
            <a:ext cx="2676525" cy="984885"/>
          </a:xfrm>
          <a:prstGeom prst="rect">
            <a:avLst/>
          </a:prstGeom>
          <a:noFill/>
        </p:spPr>
        <p:txBody>
          <a:bodyPr vert="horz" wrap="square" lIns="82772" tIns="41434" rIns="82772" bIns="41434" rtlCol="0" anchor="t" anchorCtr="0">
            <a:noAutofit/>
          </a:bodyPr>
          <a:lstStyle/>
          <a:p>
            <a:pPr algn="l">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litemall项目的权限管理功能参考了biu项目。</a:t>
            </a:r>
            <a:endParaRPr lang="en-US" sz="1100"/>
          </a:p>
        </p:txBody>
      </p:sp>
      <p:sp>
        <p:nvSpPr>
          <p:cNvPr id="17" name="AutoShape 17"/>
          <p:cNvSpPr/>
          <p:nvPr/>
        </p:nvSpPr>
        <p:spPr>
          <a:xfrm>
            <a:off x="6893359" y="5650443"/>
            <a:ext cx="2136266" cy="578556"/>
          </a:xfrm>
          <a:prstGeom prst="rect">
            <a:avLst/>
          </a:prstGeom>
          <a:noFill/>
        </p:spPr>
        <p:txBody>
          <a:bodyPr vert="horz" wrap="square" lIns="82772" tIns="41434" rIns="82772" bIns="41434" rtlCol="0" anchor="t" anchorCtr="0">
            <a:noAutofit/>
          </a:bodyPr>
          <a:lstStyle/>
          <a:p>
            <a:pPr algn="ctr">
              <a:spcBef>
                <a:spcPts val="270"/>
              </a:spcBef>
              <a:defRPr/>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04</a:t>
            </a:r>
            <a:endParaRPr lang="en-US" sz="1100"/>
          </a:p>
        </p:txBody>
      </p:sp>
      <p:sp>
        <p:nvSpPr>
          <p:cNvPr id="18" name="AutoShape 18"/>
          <p:cNvSpPr/>
          <p:nvPr/>
        </p:nvSpPr>
        <p:spPr>
          <a:xfrm>
            <a:off x="6467701" y="4438229"/>
            <a:ext cx="2676525" cy="984885"/>
          </a:xfrm>
          <a:prstGeom prst="rect">
            <a:avLst/>
          </a:prstGeom>
          <a:noFill/>
        </p:spPr>
        <p:txBody>
          <a:bodyPr vert="horz" wrap="square" lIns="82772" tIns="41434" rIns="82772" bIns="41434" rtlCol="0" anchor="t" anchorCtr="0">
            <a:noAutofit/>
          </a:bodyPr>
          <a:lstStyle/>
          <a:p>
            <a:pPr algn="r">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litemall项目的litemall-vue模块基于vant-mobile-mall项目开发。</a:t>
            </a:r>
            <a:endParaRPr lang="en-US" sz="1100"/>
          </a:p>
        </p:txBody>
      </p:sp>
      <p:grpSp>
        <p:nvGrpSpPr>
          <p:cNvPr id="19" name="Group 19"/>
          <p:cNvGrpSpPr/>
          <p:nvPr/>
        </p:nvGrpSpPr>
        <p:grpSpPr>
          <a:xfrm>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项目参考</a:t>
              </a:r>
            </a:p>
          </p:txBody>
        </p:sp>
      </p:grpSp>
      <p:sp>
        <p:nvSpPr>
          <p:cNvPr id="41" name="AutoShape 41"/>
          <p:cNvSpPr/>
          <p:nvPr/>
        </p:nvSpPr>
        <p:spPr>
          <a:xfrm>
            <a:off x="1924526" y="2519839"/>
            <a:ext cx="1044607" cy="1047369"/>
          </a:xfrm>
          <a:prstGeom prst="ellipse">
            <a:avLst/>
          </a:prstGeom>
          <a:solidFill>
            <a:schemeClr val="accent1">
              <a:alpha val="100000"/>
            </a:schemeClr>
          </a:solidFill>
        </p:spPr>
      </p:sp>
      <p:sp>
        <p:nvSpPr>
          <p:cNvPr id="42" name="AutoShape 42"/>
          <p:cNvSpPr/>
          <p:nvPr/>
        </p:nvSpPr>
        <p:spPr>
          <a:xfrm>
            <a:off x="1947577" y="3946970"/>
            <a:ext cx="1044607" cy="1047369"/>
          </a:xfrm>
          <a:prstGeom prst="ellipse">
            <a:avLst/>
          </a:prstGeom>
          <a:solidFill>
            <a:schemeClr val="accent1">
              <a:lumMod val="75000"/>
              <a:alpha val="100000"/>
            </a:schemeClr>
          </a:solidFill>
        </p:spPr>
      </p:sp>
      <p:sp>
        <p:nvSpPr>
          <p:cNvPr id="43" name="AutoShape 43"/>
          <p:cNvSpPr/>
          <p:nvPr/>
        </p:nvSpPr>
        <p:spPr>
          <a:xfrm>
            <a:off x="9180481" y="3974306"/>
            <a:ext cx="1044607" cy="1047369"/>
          </a:xfrm>
          <a:prstGeom prst="ellipse">
            <a:avLst/>
          </a:prstGeom>
          <a:solidFill>
            <a:schemeClr val="accent1">
              <a:lumMod val="75000"/>
              <a:alpha val="100000"/>
            </a:schemeClr>
          </a:solidFill>
        </p:spPr>
      </p:sp>
      <p:sp>
        <p:nvSpPr>
          <p:cNvPr id="44" name="AutoShape 44"/>
          <p:cNvSpPr/>
          <p:nvPr/>
        </p:nvSpPr>
        <p:spPr>
          <a:xfrm>
            <a:off x="9137428" y="2548604"/>
            <a:ext cx="1046035" cy="1047369"/>
          </a:xfrm>
          <a:prstGeom prst="ellipse">
            <a:avLst/>
          </a:prstGeom>
          <a:solidFill>
            <a:schemeClr val="accent1">
              <a:alpha val="100000"/>
            </a:schemeClr>
          </a:solidFill>
        </p:spPr>
      </p:sp>
      <p:sp>
        <p:nvSpPr>
          <p:cNvPr id="45" name="Freeform 45"/>
          <p:cNvSpPr/>
          <p:nvPr/>
        </p:nvSpPr>
        <p:spPr>
          <a:xfrm>
            <a:off x="2220860" y="2861618"/>
            <a:ext cx="451939" cy="363811"/>
          </a:xfrm>
          <a:custGeom>
            <a:avLst/>
            <a:gdLst/>
            <a:ahLst/>
            <a:cxnLst/>
            <a:rect l="l" t="t" r="r" b="b"/>
            <a:pathLst>
              <a:path w="304800" h="304800">
                <a:moveTo>
                  <a:pt x="106680" y="0"/>
                </a:moveTo>
                <a:lnTo>
                  <a:pt x="91440" y="0"/>
                </a:lnTo>
                <a:lnTo>
                  <a:pt x="0" y="45720"/>
                </a:lnTo>
                <a:lnTo>
                  <a:pt x="0" y="137160"/>
                </a:lnTo>
                <a:lnTo>
                  <a:pt x="60960" y="121920"/>
                </a:lnTo>
                <a:lnTo>
                  <a:pt x="60960" y="304800"/>
                </a:lnTo>
                <a:lnTo>
                  <a:pt x="243840" y="304800"/>
                </a:lnTo>
                <a:lnTo>
                  <a:pt x="243840" y="121920"/>
                </a:lnTo>
                <a:lnTo>
                  <a:pt x="304800" y="137160"/>
                </a:lnTo>
                <a:lnTo>
                  <a:pt x="304800" y="45720"/>
                </a:lnTo>
                <a:lnTo>
                  <a:pt x="213360" y="0"/>
                </a:lnTo>
                <a:lnTo>
                  <a:pt x="198120" y="0"/>
                </a:lnTo>
                <a:cubicBezTo>
                  <a:pt x="198120" y="25251"/>
                  <a:pt x="177651" y="45720"/>
                  <a:pt x="152400" y="45720"/>
                </a:cubicBezTo>
                <a:cubicBezTo>
                  <a:pt x="127149" y="45720"/>
                  <a:pt x="106680" y="25251"/>
                  <a:pt x="106680" y="0"/>
                </a:cubicBezTo>
                <a:lnTo>
                  <a:pt x="106680" y="0"/>
                </a:lnTo>
                <a:close/>
              </a:path>
            </a:pathLst>
          </a:custGeom>
          <a:solidFill>
            <a:srgbClr val="FFFFFF">
              <a:alpha val="100000"/>
            </a:srgbClr>
          </a:solidFill>
        </p:spPr>
      </p:sp>
      <p:sp>
        <p:nvSpPr>
          <p:cNvPr id="46" name="Freeform 46"/>
          <p:cNvSpPr/>
          <p:nvPr/>
        </p:nvSpPr>
        <p:spPr>
          <a:xfrm>
            <a:off x="2222230" y="4203954"/>
            <a:ext cx="495300" cy="495300"/>
          </a:xfrm>
          <a:custGeom>
            <a:avLst/>
            <a:gdLst/>
            <a:ahLst/>
            <a:cxnLst/>
            <a:rect l="l" t="t" r="r" b="b"/>
            <a:pathLst>
              <a:path w="323850" h="304800">
                <a:moveTo>
                  <a:pt x="265490" y="266700"/>
                </a:moveTo>
                <a:cubicBezTo>
                  <a:pt x="265490" y="266700"/>
                  <a:pt x="318068" y="266757"/>
                  <a:pt x="325450" y="215313"/>
                </a:cubicBezTo>
                <a:cubicBezTo>
                  <a:pt x="328965" y="159058"/>
                  <a:pt x="274625" y="147971"/>
                  <a:pt x="274625" y="147971"/>
                </a:cubicBezTo>
                <a:cubicBezTo>
                  <a:pt x="274625" y="147971"/>
                  <a:pt x="280807" y="64694"/>
                  <a:pt x="204511" y="55197"/>
                </a:cubicBezTo>
                <a:cubicBezTo>
                  <a:pt x="139122" y="48520"/>
                  <a:pt x="119224" y="109290"/>
                  <a:pt x="119224" y="109290"/>
                </a:cubicBezTo>
                <a:cubicBezTo>
                  <a:pt x="119224" y="109290"/>
                  <a:pt x="99527" y="90354"/>
                  <a:pt x="72809" y="105823"/>
                </a:cubicBezTo>
                <a:cubicBezTo>
                  <a:pt x="48892" y="120587"/>
                  <a:pt x="53121" y="147618"/>
                  <a:pt x="53121" y="147618"/>
                </a:cubicBezTo>
                <a:cubicBezTo>
                  <a:pt x="53121" y="147618"/>
                  <a:pt x="0" y="157944"/>
                  <a:pt x="0" y="212084"/>
                </a:cubicBezTo>
                <a:cubicBezTo>
                  <a:pt x="1191" y="266157"/>
                  <a:pt x="57693" y="266700"/>
                  <a:pt x="57693" y="266700"/>
                </a:cubicBezTo>
              </a:path>
            </a:pathLst>
          </a:custGeom>
          <a:solidFill>
            <a:srgbClr val="FFFFFF">
              <a:alpha val="100000"/>
            </a:srgbClr>
          </a:solidFill>
        </p:spPr>
      </p:sp>
      <p:sp>
        <p:nvSpPr>
          <p:cNvPr id="47" name="Freeform 47"/>
          <p:cNvSpPr/>
          <p:nvPr/>
        </p:nvSpPr>
        <p:spPr>
          <a:xfrm>
            <a:off x="9388983" y="2800826"/>
            <a:ext cx="542925" cy="542925"/>
          </a:xfrm>
          <a:custGeom>
            <a:avLst/>
            <a:gdLst/>
            <a:ahLst/>
            <a:cxnLst/>
            <a:rect l="l" t="t" r="r" b="b"/>
            <a:pathLst>
              <a:path w="304800" h="304800">
                <a:moveTo>
                  <a:pt x="190033" y="152400"/>
                </a:moveTo>
                <a:cubicBezTo>
                  <a:pt x="190033" y="90992"/>
                  <a:pt x="221771" y="56493"/>
                  <a:pt x="221771" y="56493"/>
                </a:cubicBezTo>
                <a:cubicBezTo>
                  <a:pt x="221771" y="56493"/>
                  <a:pt x="193758" y="33766"/>
                  <a:pt x="151924" y="33766"/>
                </a:cubicBezTo>
                <a:cubicBezTo>
                  <a:pt x="110090" y="33766"/>
                  <a:pt x="82067" y="56512"/>
                  <a:pt x="82067" y="56512"/>
                </a:cubicBezTo>
                <a:cubicBezTo>
                  <a:pt x="82067" y="56512"/>
                  <a:pt x="114376" y="82753"/>
                  <a:pt x="114376" y="152400"/>
                </a:cubicBezTo>
                <a:cubicBezTo>
                  <a:pt x="114376" y="219608"/>
                  <a:pt x="81858" y="248145"/>
                  <a:pt x="81858" y="248145"/>
                </a:cubicBezTo>
                <a:cubicBezTo>
                  <a:pt x="81858" y="248145"/>
                  <a:pt x="115662" y="271034"/>
                  <a:pt x="151924" y="271034"/>
                </a:cubicBezTo>
                <a:cubicBezTo>
                  <a:pt x="189043" y="271034"/>
                  <a:pt x="221799" y="248269"/>
                  <a:pt x="221799" y="248269"/>
                </a:cubicBezTo>
                <a:cubicBezTo>
                  <a:pt x="221799" y="248269"/>
                  <a:pt x="190033" y="218503"/>
                  <a:pt x="190033" y="152400"/>
                </a:cubicBezTo>
                <a:close/>
                <a:moveTo>
                  <a:pt x="74095" y="62789"/>
                </a:moveTo>
                <a:cubicBezTo>
                  <a:pt x="74095" y="62789"/>
                  <a:pt x="34633" y="86839"/>
                  <a:pt x="34633" y="152800"/>
                </a:cubicBezTo>
                <a:cubicBezTo>
                  <a:pt x="34633" y="218751"/>
                  <a:pt x="74533" y="240335"/>
                  <a:pt x="74533" y="240335"/>
                </a:cubicBezTo>
                <a:cubicBezTo>
                  <a:pt x="74533" y="240335"/>
                  <a:pt x="103613" y="218742"/>
                  <a:pt x="103613" y="152800"/>
                </a:cubicBezTo>
                <a:cubicBezTo>
                  <a:pt x="103613" y="86839"/>
                  <a:pt x="74095" y="62789"/>
                  <a:pt x="74095" y="62789"/>
                </a:cubicBezTo>
                <a:close/>
                <a:moveTo>
                  <a:pt x="229753" y="64570"/>
                </a:moveTo>
                <a:cubicBezTo>
                  <a:pt x="229753" y="64570"/>
                  <a:pt x="200244" y="86839"/>
                  <a:pt x="200244" y="152800"/>
                </a:cubicBezTo>
                <a:cubicBezTo>
                  <a:pt x="200244" y="218751"/>
                  <a:pt x="229305" y="240335"/>
                  <a:pt x="229305" y="240335"/>
                </a:cubicBezTo>
                <a:cubicBezTo>
                  <a:pt x="229305" y="240335"/>
                  <a:pt x="270158" y="218742"/>
                  <a:pt x="270158" y="152800"/>
                </a:cubicBezTo>
                <a:cubicBezTo>
                  <a:pt x="270158" y="86839"/>
                  <a:pt x="229753" y="64570"/>
                  <a:pt x="229753" y="64570"/>
                </a:cubicBezTo>
                <a:close/>
              </a:path>
            </a:pathLst>
          </a:custGeom>
          <a:solidFill>
            <a:srgbClr val="FFFFFF">
              <a:alpha val="100000"/>
            </a:srgbClr>
          </a:solidFill>
        </p:spPr>
      </p:sp>
      <p:sp>
        <p:nvSpPr>
          <p:cNvPr id="48" name="Freeform 48"/>
          <p:cNvSpPr/>
          <p:nvPr/>
        </p:nvSpPr>
        <p:spPr>
          <a:xfrm>
            <a:off x="9455134" y="4250341"/>
            <a:ext cx="495300" cy="495300"/>
          </a:xfrm>
          <a:custGeom>
            <a:avLst/>
            <a:gdLst/>
            <a:ahLst/>
            <a:cxnLst/>
            <a:rect l="l" t="t" r="r" b="b"/>
            <a:pathLst>
              <a:path w="304800" h="304800">
                <a:moveTo>
                  <a:pt x="152362" y="147228"/>
                </a:moveTo>
                <a:lnTo>
                  <a:pt x="304800" y="75419"/>
                </a:lnTo>
                <a:lnTo>
                  <a:pt x="304800" y="38100"/>
                </a:lnTo>
                <a:lnTo>
                  <a:pt x="0" y="38100"/>
                </a:lnTo>
                <a:lnTo>
                  <a:pt x="0" y="75305"/>
                </a:lnTo>
                <a:close/>
                <a:moveTo>
                  <a:pt x="152438" y="189347"/>
                </a:moveTo>
                <a:lnTo>
                  <a:pt x="0" y="117348"/>
                </a:lnTo>
                <a:lnTo>
                  <a:pt x="0" y="266700"/>
                </a:lnTo>
                <a:lnTo>
                  <a:pt x="304800" y="266700"/>
                </a:lnTo>
                <a:lnTo>
                  <a:pt x="304800" y="117577"/>
                </a:lnTo>
                <a:close/>
              </a:path>
            </a:pathLst>
          </a:custGeom>
          <a:solidFill>
            <a:srgbClr val="FFFFFF">
              <a:alpha val="100000"/>
            </a:srgbClr>
          </a:solidFill>
        </p:spPr>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305300" y="5334162"/>
            <a:ext cx="2590800" cy="369332"/>
          </a:xfrm>
          <a:prstGeom prst="rect">
            <a:avLst/>
          </a:prstGeom>
          <a:noFill/>
        </p:spPr>
        <p:txBody>
          <a:bodyPr wrap="square">
            <a:spAutoFit/>
          </a:bodyPr>
          <a:lstStyle/>
          <a:p>
            <a:pPr algn="ctr"/>
            <a:r>
              <a:rPr lang="zh-CN" altLang="en-US" sz="1800" dirty="0">
                <a:solidFill>
                  <a:srgbClr val="00B0F0"/>
                </a:solidFill>
                <a:latin typeface="微软雅黑" panose="020B0503020204020204" charset="-122"/>
                <a:ea typeface="微软雅黑" panose="020B0503020204020204" charset="-122"/>
                <a:cs typeface="微软雅黑" panose="020B0503020204020204" charset="-122"/>
                <a:sym typeface="+mn-ea"/>
              </a:rPr>
              <a:t>济南书创文化出品</a:t>
            </a:r>
            <a:endParaRPr lang="zh-CN" altLang="en-US" dirty="0">
              <a:solidFill>
                <a:srgbClr val="00B0F0"/>
              </a:solidFill>
            </a:endParaRPr>
          </a:p>
        </p:txBody>
      </p:sp>
      <p:pic>
        <p:nvPicPr>
          <p:cNvPr id="7" name="图片 6" descr="项目开发实战群二维码"/>
          <p:cNvPicPr>
            <a:picLocks noChangeAspect="1"/>
          </p:cNvPicPr>
          <p:nvPr/>
        </p:nvPicPr>
        <p:blipFill>
          <a:blip r:embed="rId2"/>
          <a:stretch>
            <a:fillRect/>
          </a:stretch>
        </p:blipFill>
        <p:spPr>
          <a:xfrm>
            <a:off x="533400" y="838517"/>
            <a:ext cx="2748915" cy="3527425"/>
          </a:xfrm>
          <a:prstGeom prst="rect">
            <a:avLst/>
          </a:prstGeom>
        </p:spPr>
      </p:pic>
      <p:sp>
        <p:nvSpPr>
          <p:cNvPr id="8" name="TextBox 3"/>
          <p:cNvSpPr txBox="1"/>
          <p:nvPr/>
        </p:nvSpPr>
        <p:spPr>
          <a:xfrm>
            <a:off x="4800600" y="1523907"/>
            <a:ext cx="3830955" cy="2076466"/>
          </a:xfrm>
          <a:prstGeom prst="rect">
            <a:avLst/>
          </a:prstGeom>
        </p:spPr>
        <p:txBody>
          <a:bodyPr vert="horz" wrap="square" lIns="114300" tIns="57150" rIns="114300" bIns="57150" rtlCol="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80000"/>
              </a:lnSpc>
              <a:spcBef>
                <a:spcPts val="450"/>
              </a:spcBef>
            </a:pPr>
            <a:r>
              <a:rPr lang="zh-CN" altLang="en-US"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扫码进</a:t>
            </a:r>
            <a:r>
              <a:rPr lang="en-US" altLang="zh-CN"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QQ</a:t>
            </a:r>
            <a:r>
              <a:rPr lang="zh-CN" altLang="en-US"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群，提供：</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商业项目源码</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在线视频直播</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海量最新教程</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一对一在线指导</a:t>
            </a:r>
          </a:p>
          <a:p>
            <a:pPr>
              <a:lnSpc>
                <a:spcPct val="80000"/>
              </a:lnSpc>
              <a:spcBef>
                <a:spcPts val="450"/>
              </a:spcBef>
            </a:pPr>
            <a:endParaRPr lang="zh-CN" altLang="en-US" sz="2025" dirty="0">
              <a:solidFill>
                <a:srgbClr val="00B0F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2895600" y="4553249"/>
            <a:ext cx="5410200" cy="369332"/>
          </a:xfrm>
          <a:prstGeom prst="rect">
            <a:avLst/>
          </a:prstGeom>
          <a:noFill/>
        </p:spPr>
        <p:txBody>
          <a:bodyPr wrap="square">
            <a:spAutoFit/>
          </a:bodyPr>
          <a:lstStyle/>
          <a:p>
            <a:r>
              <a:rPr lang="en-US" altLang="zh-CN" sz="1800" dirty="0">
                <a:solidFill>
                  <a:srgbClr val="00B0F0"/>
                </a:solidFill>
                <a:latin typeface="微软雅黑" panose="020B0503020204020204" charset="-122"/>
                <a:ea typeface="微软雅黑" panose="020B0503020204020204" charset="-122"/>
                <a:cs typeface="微软雅黑" panose="020B0503020204020204" charset="-122"/>
                <a:sym typeface="+mn-ea"/>
              </a:rPr>
              <a:t>CSDN</a:t>
            </a:r>
            <a:r>
              <a:rPr lang="zh-CN" altLang="en-US" sz="1800" dirty="0">
                <a:solidFill>
                  <a:srgbClr val="00B0F0"/>
                </a:solidFill>
                <a:latin typeface="微软雅黑" panose="020B0503020204020204" charset="-122"/>
                <a:ea typeface="微软雅黑" panose="020B0503020204020204" charset="-122"/>
                <a:cs typeface="微软雅黑" panose="020B0503020204020204" charset="-122"/>
                <a:sym typeface="+mn-ea"/>
              </a:rPr>
              <a:t>博客：</a:t>
            </a:r>
            <a:r>
              <a:rPr lang="en-US" altLang="zh-CN" sz="1800" dirty="0">
                <a:solidFill>
                  <a:srgbClr val="00B0F0"/>
                </a:solidFill>
                <a:latin typeface="微软雅黑" panose="020B0503020204020204" charset="-122"/>
                <a:ea typeface="微软雅黑" panose="020B0503020204020204" charset="-122"/>
                <a:cs typeface="微软雅黑" panose="020B0503020204020204" charset="-122"/>
                <a:sym typeface="+mn-ea"/>
              </a:rPr>
              <a:t>https://blog.csdn.net/asd343442</a:t>
            </a:r>
            <a:endParaRPr lang="zh-CN" altLang="en-US" dirty="0">
              <a:solidFill>
                <a:srgbClr val="00B0F0"/>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718101" y="2107486"/>
            <a:ext cx="8755798" cy="1609725"/>
          </a:xfrm>
          <a:prstGeom prst="rect">
            <a:avLst/>
          </a:prstGeom>
        </p:spPr>
        <p:txBody>
          <a:bodyPr vert="horz" wrap="square" lIns="114300" tIns="57150" rIns="114300" bIns="57150" rtlCol="0" anchor="t" anchorCtr="0">
            <a:spAutoFit/>
          </a:bodyPr>
          <a:lstStyle/>
          <a:p>
            <a:pPr algn="ctr">
              <a:lnSpc>
                <a:spcPct val="64000"/>
              </a:lnSpc>
            </a:pPr>
            <a:r>
              <a:rPr lang="en-US" sz="10725" b="1">
                <a:solidFill>
                  <a:schemeClr val="dk1">
                    <a:alpha val="100000"/>
                  </a:schemeClr>
                </a:solidFill>
                <a:latin typeface="微软雅黑" panose="020B0503020204020204" charset="-122"/>
                <a:ea typeface="微软雅黑" panose="020B0503020204020204" charset="-122"/>
                <a:cs typeface="微软雅黑" panose="020B0503020204020204" charset="-122"/>
              </a:rPr>
              <a:t>THANKS</a:t>
            </a:r>
          </a:p>
        </p:txBody>
      </p:sp>
      <p:sp>
        <p:nvSpPr>
          <p:cNvPr id="3" name="TextBox 3"/>
          <p:cNvSpPr txBox="1"/>
          <p:nvPr/>
        </p:nvSpPr>
        <p:spPr>
          <a:xfrm>
            <a:off x="3624029" y="3724145"/>
            <a:ext cx="4940198" cy="494995"/>
          </a:xfrm>
          <a:prstGeom prst="rect">
            <a:avLst/>
          </a:prstGeom>
        </p:spPr>
        <p:txBody>
          <a:bodyPr vert="horz" wrap="square" lIns="114300" tIns="57150" rIns="114300" bIns="57150" rtlCol="0" anchor="t" anchorCtr="0">
            <a:spAutoFit/>
          </a:bodyPr>
          <a:lstStyle/>
          <a:p>
            <a:pPr algn="ctr">
              <a:lnSpc>
                <a:spcPct val="64000"/>
              </a:lnSpc>
            </a:pPr>
            <a:r>
              <a:rPr lang="en-US" sz="2700">
                <a:solidFill>
                  <a:schemeClr val="dk1">
                    <a:alpha val="100000"/>
                  </a:schemeClr>
                </a:solidFill>
                <a:latin typeface="微软雅黑" panose="020B0503020204020204" charset="-122"/>
                <a:ea typeface="微软雅黑" panose="020B0503020204020204" charset="-122"/>
                <a:cs typeface="微软雅黑" panose="020B0503020204020204" charset="-122"/>
              </a:rPr>
              <a:t>感谢观看</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1185774"/>
            <a:ext cx="9112336" cy="1732311"/>
          </a:xfrm>
          <a:prstGeom prst="rect">
            <a:avLst/>
          </a:prstGeom>
          <a:solidFill>
            <a:schemeClr val="accent2">
              <a:alpha val="100000"/>
            </a:schemeClr>
          </a:solidFill>
        </p:spPr>
      </p:sp>
      <p:sp>
        <p:nvSpPr>
          <p:cNvPr id="3" name="TextBox 3"/>
          <p:cNvSpPr txBox="1"/>
          <p:nvPr/>
        </p:nvSpPr>
        <p:spPr>
          <a:xfrm>
            <a:off x="454963" y="1536246"/>
            <a:ext cx="7876972" cy="994791"/>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微信公众号的成本低，造价只有传统商城的四分之一。并且可以利用微信10亿用户群体，借助微信社交属性，完成裂变式推广。</a:t>
            </a:r>
          </a:p>
        </p:txBody>
      </p:sp>
      <p:sp>
        <p:nvSpPr>
          <p:cNvPr id="4" name="AutoShape 4"/>
          <p:cNvSpPr/>
          <p:nvPr/>
        </p:nvSpPr>
        <p:spPr>
          <a:xfrm>
            <a:off x="3079664" y="2918085"/>
            <a:ext cx="9112336" cy="1732311"/>
          </a:xfrm>
          <a:prstGeom prst="rect">
            <a:avLst/>
          </a:prstGeom>
          <a:solidFill>
            <a:schemeClr val="accent2">
              <a:lumMod val="50000"/>
              <a:alpha val="100000"/>
            </a:schemeClr>
          </a:solidFill>
        </p:spPr>
      </p:sp>
      <p:sp>
        <p:nvSpPr>
          <p:cNvPr id="5" name="AutoShape 5"/>
          <p:cNvSpPr/>
          <p:nvPr/>
        </p:nvSpPr>
        <p:spPr>
          <a:xfrm>
            <a:off x="0" y="4650396"/>
            <a:ext cx="9112336" cy="1732311"/>
          </a:xfrm>
          <a:prstGeom prst="rect">
            <a:avLst/>
          </a:prstGeom>
          <a:solidFill>
            <a:schemeClr val="accent2">
              <a:alpha val="100000"/>
            </a:schemeClr>
          </a:solidFill>
        </p:spPr>
      </p:sp>
      <p:sp>
        <p:nvSpPr>
          <p:cNvPr id="6" name="TextBox 6"/>
          <p:cNvSpPr txBox="1"/>
          <p:nvPr/>
        </p:nvSpPr>
        <p:spPr>
          <a:xfrm>
            <a:off x="3798378" y="3268557"/>
            <a:ext cx="7876972" cy="994791"/>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微信商城将是中小企业的必争之地，微商通过微信商城系统，能够进行首页展示，以及产品库存、会员、分销、秒杀、拼团、会员奖励、财务、订单数据、物流配送、O2O系统、分销、佣金分红等管理。</a:t>
            </a:r>
          </a:p>
        </p:txBody>
      </p:sp>
      <p:sp>
        <p:nvSpPr>
          <p:cNvPr id="7" name="TextBox 7"/>
          <p:cNvSpPr txBox="1"/>
          <p:nvPr/>
        </p:nvSpPr>
        <p:spPr>
          <a:xfrm>
            <a:off x="575049" y="5000868"/>
            <a:ext cx="7876972" cy="994791"/>
          </a:xfrm>
          <a:prstGeom prst="rect">
            <a:avLst/>
          </a:prstGeom>
        </p:spPr>
        <p:txBody>
          <a:bodyPr vert="horz" wrap="square" lIns="114300" tIns="57150" rIns="114300" bIns="57150"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有效帮助中小企业快速实现互联网转型。</a:t>
            </a:r>
          </a:p>
        </p:txBody>
      </p:sp>
      <p:pic>
        <p:nvPicPr>
          <p:cNvPr id="8" name="Picture 8"/>
          <p:cNvPicPr>
            <a:picLocks noChangeAspect="1"/>
          </p:cNvPicPr>
          <p:nvPr/>
        </p:nvPicPr>
        <p:blipFill>
          <a:blip r:embed="rId3"/>
          <a:srcRect t="7865" b="7865"/>
          <a:stretch>
            <a:fillRect/>
          </a:stretch>
        </p:blipFill>
        <p:spPr>
          <a:xfrm>
            <a:off x="9112336" y="1185774"/>
            <a:ext cx="3079664" cy="1732311"/>
          </a:xfrm>
          <a:prstGeom prst="rect">
            <a:avLst/>
          </a:prstGeom>
        </p:spPr>
      </p:pic>
      <p:pic>
        <p:nvPicPr>
          <p:cNvPr id="9" name="Picture 9"/>
          <p:cNvPicPr>
            <a:picLocks noChangeAspect="1"/>
          </p:cNvPicPr>
          <p:nvPr/>
        </p:nvPicPr>
        <p:blipFill>
          <a:blip r:embed="rId4"/>
          <a:srcRect t="28742" b="28742"/>
          <a:stretch>
            <a:fillRect/>
          </a:stretch>
        </p:blipFill>
        <p:spPr>
          <a:xfrm>
            <a:off x="0" y="2918085"/>
            <a:ext cx="3079664" cy="1732311"/>
          </a:xfrm>
          <a:prstGeom prst="rect">
            <a:avLst/>
          </a:prstGeom>
        </p:spPr>
      </p:pic>
      <p:pic>
        <p:nvPicPr>
          <p:cNvPr id="10" name="Picture 10"/>
          <p:cNvPicPr>
            <a:picLocks noChangeAspect="1"/>
          </p:cNvPicPr>
          <p:nvPr/>
        </p:nvPicPr>
        <p:blipFill>
          <a:blip r:embed="rId5"/>
          <a:srcRect t="21875" b="21875"/>
          <a:stretch>
            <a:fillRect/>
          </a:stretch>
        </p:blipFill>
        <p:spPr>
          <a:xfrm>
            <a:off x="9112336" y="4650396"/>
            <a:ext cx="3079664" cy="1732311"/>
          </a:xfrm>
          <a:prstGeom prst="rect">
            <a:avLst/>
          </a:prstGeom>
        </p:spPr>
      </p:pic>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微商系统介绍</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02</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系统需求分析</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1218874" y="1354848"/>
            <a:ext cx="4394883" cy="1340950"/>
            <a:chOff x="1218874" y="1354848"/>
            <a:chExt cx="4394883" cy="1340950"/>
          </a:xfrm>
        </p:grpSpPr>
        <p:sp>
          <p:nvSpPr>
            <p:cNvPr id="3" name="AutoShape 3"/>
            <p:cNvSpPr/>
            <p:nvPr/>
          </p:nvSpPr>
          <p:spPr>
            <a:xfrm>
              <a:off x="1218874" y="1354848"/>
              <a:ext cx="638766" cy="638766"/>
            </a:xfrm>
            <a:prstGeom prst="ellipse">
              <a:avLst/>
            </a:prstGeom>
            <a:solidFill>
              <a:schemeClr val="accent1">
                <a:alpha val="100000"/>
              </a:schemeClr>
            </a:solidFill>
          </p:spPr>
        </p:sp>
        <p:sp>
          <p:nvSpPr>
            <p:cNvPr id="4" name="TextBox 4"/>
            <p:cNvSpPr txBox="1"/>
            <p:nvPr/>
          </p:nvSpPr>
          <p:spPr>
            <a:xfrm>
              <a:off x="1218874" y="1993615"/>
              <a:ext cx="4394883" cy="702183"/>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为了方便用户购买商品，提高人气，系统设立了会员功能。</a:t>
              </a:r>
            </a:p>
          </p:txBody>
        </p:sp>
        <p:sp>
          <p:nvSpPr>
            <p:cNvPr id="5" name="Freeform 5"/>
            <p:cNvSpPr/>
            <p:nvPr/>
          </p:nvSpPr>
          <p:spPr>
            <a:xfrm>
              <a:off x="1303561" y="1482500"/>
              <a:ext cx="469392" cy="383462"/>
            </a:xfrm>
            <a:custGeom>
              <a:avLst/>
              <a:gdLst/>
              <a:ahLst/>
              <a:cxnLst/>
              <a:rect l="l" t="t" r="r" b="b"/>
              <a:pathLst>
                <a:path w="304800" h="304800">
                  <a:moveTo>
                    <a:pt x="257299" y="240773"/>
                  </a:moveTo>
                  <a:lnTo>
                    <a:pt x="257299" y="258156"/>
                  </a:lnTo>
                  <a:lnTo>
                    <a:pt x="47501" y="258156"/>
                  </a:lnTo>
                  <a:lnTo>
                    <a:pt x="47501" y="240773"/>
                  </a:lnTo>
                  <a:cubicBezTo>
                    <a:pt x="47501" y="240773"/>
                    <a:pt x="43015" y="231162"/>
                    <a:pt x="67361" y="208112"/>
                  </a:cubicBezTo>
                  <a:cubicBezTo>
                    <a:pt x="91688" y="185071"/>
                    <a:pt x="88487" y="125511"/>
                    <a:pt x="88487" y="85173"/>
                  </a:cubicBezTo>
                  <a:cubicBezTo>
                    <a:pt x="88487" y="44834"/>
                    <a:pt x="145142" y="43977"/>
                    <a:pt x="145142" y="43977"/>
                  </a:cubicBezTo>
                  <a:lnTo>
                    <a:pt x="147085" y="43977"/>
                  </a:lnTo>
                  <a:cubicBezTo>
                    <a:pt x="147085" y="43996"/>
                    <a:pt x="147085" y="43701"/>
                    <a:pt x="147085" y="37424"/>
                  </a:cubicBezTo>
                  <a:cubicBezTo>
                    <a:pt x="147085" y="33395"/>
                    <a:pt x="133560" y="18802"/>
                    <a:pt x="133560" y="18802"/>
                  </a:cubicBezTo>
                  <a:lnTo>
                    <a:pt x="133360" y="9973"/>
                  </a:lnTo>
                  <a:lnTo>
                    <a:pt x="171555" y="9973"/>
                  </a:lnTo>
                  <a:lnTo>
                    <a:pt x="171298" y="19136"/>
                  </a:lnTo>
                  <a:cubicBezTo>
                    <a:pt x="171298" y="19136"/>
                    <a:pt x="156639" y="33719"/>
                    <a:pt x="156639" y="38014"/>
                  </a:cubicBezTo>
                  <a:cubicBezTo>
                    <a:pt x="156639" y="42167"/>
                    <a:pt x="156639" y="43558"/>
                    <a:pt x="156639" y="43967"/>
                  </a:cubicBezTo>
                  <a:lnTo>
                    <a:pt x="159658" y="43967"/>
                  </a:lnTo>
                  <a:cubicBezTo>
                    <a:pt x="159658" y="43967"/>
                    <a:pt x="216313" y="44825"/>
                    <a:pt x="216313" y="85163"/>
                  </a:cubicBezTo>
                  <a:cubicBezTo>
                    <a:pt x="216313" y="125501"/>
                    <a:pt x="213112" y="185071"/>
                    <a:pt x="237449" y="208121"/>
                  </a:cubicBezTo>
                  <a:cubicBezTo>
                    <a:pt x="261785" y="231172"/>
                    <a:pt x="257299" y="240773"/>
                    <a:pt x="257299" y="240773"/>
                  </a:cubicBezTo>
                  <a:close/>
                  <a:moveTo>
                    <a:pt x="176327" y="267367"/>
                  </a:moveTo>
                  <a:cubicBezTo>
                    <a:pt x="176327" y="280559"/>
                    <a:pt x="165640" y="294827"/>
                    <a:pt x="152457" y="294827"/>
                  </a:cubicBezTo>
                  <a:cubicBezTo>
                    <a:pt x="139275" y="294827"/>
                    <a:pt x="128588" y="280559"/>
                    <a:pt x="128588" y="267367"/>
                  </a:cubicBezTo>
                  <a:cubicBezTo>
                    <a:pt x="128588" y="267662"/>
                    <a:pt x="176327" y="267062"/>
                    <a:pt x="176327" y="267367"/>
                  </a:cubicBezTo>
                  <a:close/>
                </a:path>
              </a:pathLst>
            </a:custGeom>
            <a:solidFill>
              <a:srgbClr val="FFFFFF">
                <a:alpha val="100000"/>
              </a:srgbClr>
            </a:solidFill>
          </p:spPr>
        </p:sp>
      </p:grpSp>
      <p:grpSp>
        <p:nvGrpSpPr>
          <p:cNvPr id="6" name="Group 6"/>
          <p:cNvGrpSpPr/>
          <p:nvPr/>
        </p:nvGrpSpPr>
        <p:grpSpPr>
          <a:xfrm>
            <a:off x="1218874" y="3134853"/>
            <a:ext cx="4394883" cy="1304934"/>
            <a:chOff x="1218874" y="3134853"/>
            <a:chExt cx="4394883" cy="1304934"/>
          </a:xfrm>
        </p:grpSpPr>
        <p:sp>
          <p:nvSpPr>
            <p:cNvPr id="7" name="AutoShape 7"/>
            <p:cNvSpPr/>
            <p:nvPr/>
          </p:nvSpPr>
          <p:spPr>
            <a:xfrm>
              <a:off x="1218874" y="3134853"/>
              <a:ext cx="638766" cy="638766"/>
            </a:xfrm>
            <a:prstGeom prst="ellipse">
              <a:avLst/>
            </a:prstGeom>
            <a:solidFill>
              <a:schemeClr val="accent1">
                <a:alpha val="100000"/>
              </a:schemeClr>
            </a:solidFill>
          </p:spPr>
        </p:sp>
        <p:sp>
          <p:nvSpPr>
            <p:cNvPr id="8" name="Freeform 8"/>
            <p:cNvSpPr/>
            <p:nvPr/>
          </p:nvSpPr>
          <p:spPr>
            <a:xfrm>
              <a:off x="1358514" y="3274494"/>
              <a:ext cx="359485" cy="359485"/>
            </a:xfrm>
            <a:custGeom>
              <a:avLst/>
              <a:gdLst/>
              <a:ahLst/>
              <a:cxnLst/>
              <a:rect l="l" t="t" r="r" b="b"/>
              <a:pathLst>
                <a:path w="304800" h="304800">
                  <a:moveTo>
                    <a:pt x="106680" y="259080"/>
                  </a:moveTo>
                  <a:lnTo>
                    <a:pt x="30480" y="259080"/>
                  </a:lnTo>
                  <a:cubicBezTo>
                    <a:pt x="13649" y="259080"/>
                    <a:pt x="0" y="245431"/>
                    <a:pt x="0" y="228600"/>
                  </a:cubicBezTo>
                  <a:lnTo>
                    <a:pt x="0" y="228600"/>
                  </a:lnTo>
                  <a:lnTo>
                    <a:pt x="0" y="30480"/>
                  </a:lnTo>
                  <a:cubicBezTo>
                    <a:pt x="0" y="13716"/>
                    <a:pt x="13716" y="0"/>
                    <a:pt x="30480" y="0"/>
                  </a:cubicBezTo>
                  <a:lnTo>
                    <a:pt x="274320" y="0"/>
                  </a:lnTo>
                  <a:cubicBezTo>
                    <a:pt x="291151" y="0"/>
                    <a:pt x="304800" y="13649"/>
                    <a:pt x="304800" y="30480"/>
                  </a:cubicBezTo>
                  <a:lnTo>
                    <a:pt x="304800" y="30480"/>
                  </a:lnTo>
                  <a:lnTo>
                    <a:pt x="304800" y="228600"/>
                  </a:lnTo>
                  <a:cubicBezTo>
                    <a:pt x="304800" y="245431"/>
                    <a:pt x="291151" y="259080"/>
                    <a:pt x="274320" y="259080"/>
                  </a:cubicBezTo>
                  <a:lnTo>
                    <a:pt x="274320" y="259080"/>
                  </a:lnTo>
                  <a:lnTo>
                    <a:pt x="198120" y="259080"/>
                  </a:lnTo>
                  <a:lnTo>
                    <a:pt x="259080" y="289560"/>
                  </a:lnTo>
                  <a:lnTo>
                    <a:pt x="259080" y="304800"/>
                  </a:lnTo>
                  <a:lnTo>
                    <a:pt x="45720" y="304800"/>
                  </a:lnTo>
                  <a:lnTo>
                    <a:pt x="45720" y="289560"/>
                  </a:lnTo>
                  <a:lnTo>
                    <a:pt x="106680" y="259080"/>
                  </a:lnTo>
                  <a:close/>
                  <a:moveTo>
                    <a:pt x="30480" y="30480"/>
                  </a:moveTo>
                  <a:lnTo>
                    <a:pt x="30480" y="198120"/>
                  </a:lnTo>
                  <a:lnTo>
                    <a:pt x="274320" y="198120"/>
                  </a:lnTo>
                  <a:lnTo>
                    <a:pt x="274320" y="30480"/>
                  </a:lnTo>
                  <a:lnTo>
                    <a:pt x="30480" y="30480"/>
                  </a:lnTo>
                  <a:close/>
                </a:path>
              </a:pathLst>
            </a:custGeom>
            <a:solidFill>
              <a:srgbClr val="FFFFFF">
                <a:alpha val="100000"/>
              </a:srgbClr>
            </a:solidFill>
          </p:spPr>
        </p:sp>
        <p:sp>
          <p:nvSpPr>
            <p:cNvPr id="9" name="TextBox 9"/>
            <p:cNvSpPr txBox="1"/>
            <p:nvPr/>
          </p:nvSpPr>
          <p:spPr>
            <a:xfrm>
              <a:off x="1218874" y="3737604"/>
              <a:ext cx="4394883" cy="702183"/>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成为系统会员后，用户可以对自己的资料进行管理，并且可以集中管理自己的订单。</a:t>
              </a:r>
            </a:p>
          </p:txBody>
        </p:sp>
      </p:grpSp>
      <p:grpSp>
        <p:nvGrpSpPr>
          <p:cNvPr id="10" name="Group 10"/>
          <p:cNvGrpSpPr/>
          <p:nvPr/>
        </p:nvGrpSpPr>
        <p:grpSpPr>
          <a:xfrm>
            <a:off x="1218874" y="4878843"/>
            <a:ext cx="4394883" cy="1316184"/>
            <a:chOff x="1218874" y="4878843"/>
            <a:chExt cx="4394883" cy="1316184"/>
          </a:xfrm>
        </p:grpSpPr>
        <p:sp>
          <p:nvSpPr>
            <p:cNvPr id="11" name="AutoShape 11"/>
            <p:cNvSpPr/>
            <p:nvPr/>
          </p:nvSpPr>
          <p:spPr>
            <a:xfrm>
              <a:off x="1218874" y="4878843"/>
              <a:ext cx="638766" cy="638766"/>
            </a:xfrm>
            <a:prstGeom prst="ellipse">
              <a:avLst/>
            </a:prstGeom>
            <a:solidFill>
              <a:schemeClr val="accent1">
                <a:alpha val="100000"/>
              </a:schemeClr>
            </a:solidFill>
          </p:spPr>
        </p:sp>
        <p:sp>
          <p:nvSpPr>
            <p:cNvPr id="12" name="Freeform 12"/>
            <p:cNvSpPr/>
            <p:nvPr/>
          </p:nvSpPr>
          <p:spPr>
            <a:xfrm>
              <a:off x="1372678" y="5037742"/>
              <a:ext cx="331158" cy="320969"/>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sp>
          <p:nvSpPr>
            <p:cNvPr id="13" name="TextBox 13"/>
            <p:cNvSpPr txBox="1"/>
            <p:nvPr/>
          </p:nvSpPr>
          <p:spPr>
            <a:xfrm>
              <a:off x="1218874" y="5492844"/>
              <a:ext cx="4394883" cy="702183"/>
            </a:xfrm>
            <a:prstGeom prst="rect">
              <a:avLst/>
            </a:prstGeom>
          </p:spPr>
          <p:txBody>
            <a:bodyPr vert="horz" wrap="square" lIns="114300" tIns="57150" rIns="114300" bIns="57150" rtlCol="0" anchor="t" anchorCtr="0">
              <a:spAutoFit/>
            </a:bodyPr>
            <a:lstStyle/>
            <a:p>
              <a:pPr algn="just">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在线商城系统的用户处理模块必须具备会员注册和会员管理功能。</a:t>
              </a:r>
            </a:p>
          </p:txBody>
        </p:sp>
      </p:grpSp>
      <p:pic>
        <p:nvPicPr>
          <p:cNvPr id="14" name="Picture 14"/>
          <p:cNvPicPr>
            <a:picLocks noChangeAspect="1"/>
          </p:cNvPicPr>
          <p:nvPr/>
        </p:nvPicPr>
        <p:blipFill>
          <a:blip r:embed="rId3"/>
          <a:srcRect/>
          <a:stretch>
            <a:fillRect/>
          </a:stretch>
        </p:blipFill>
        <p:spPr>
          <a:xfrm>
            <a:off x="6603343" y="1773672"/>
            <a:ext cx="4619078" cy="4619078"/>
          </a:xfrm>
          <a:prstGeom prst="ellipse">
            <a:avLst/>
          </a:prstGeom>
        </p:spPr>
      </p:pic>
      <p:pic>
        <p:nvPicPr>
          <p:cNvPr id="15" name="Picture 15"/>
          <p:cNvPicPr>
            <a:picLocks noChangeAspect="1"/>
          </p:cNvPicPr>
          <p:nvPr/>
        </p:nvPicPr>
        <p:blipFill>
          <a:blip r:embed="rId4"/>
          <a:srcRect/>
          <a:stretch>
            <a:fillRect/>
          </a:stretch>
        </p:blipFill>
        <p:spPr>
          <a:xfrm>
            <a:off x="9353197" y="779822"/>
            <a:ext cx="2231507" cy="2231507"/>
          </a:xfrm>
          <a:prstGeom prst="ellipse">
            <a:avLst/>
          </a:prstGeom>
        </p:spPr>
      </p:pic>
      <p:grpSp>
        <p:nvGrpSpPr>
          <p:cNvPr id="16" name="Group 16"/>
          <p:cNvGrpSpPr/>
          <p:nvPr/>
        </p:nvGrpSpPr>
        <p:grpSpPr>
          <a:xfrm>
            <a:off x="454963"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会员处理模块</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04606" y="1508032"/>
            <a:ext cx="3311882" cy="4326814"/>
          </a:xfrm>
          <a:prstGeom prst="roundRect">
            <a:avLst>
              <a:gd name="adj" fmla="val 9570"/>
            </a:avLst>
          </a:prstGeom>
          <a:solidFill>
            <a:schemeClr val="accent1">
              <a:alpha val="100000"/>
            </a:schemeClr>
          </a:solidFill>
        </p:spPr>
      </p:sp>
      <p:sp>
        <p:nvSpPr>
          <p:cNvPr id="3" name="AutoShape 3"/>
          <p:cNvSpPr/>
          <p:nvPr/>
        </p:nvSpPr>
        <p:spPr>
          <a:xfrm>
            <a:off x="4391478" y="1508032"/>
            <a:ext cx="3311882" cy="4326814"/>
          </a:xfrm>
          <a:prstGeom prst="roundRect">
            <a:avLst>
              <a:gd name="adj" fmla="val 10537"/>
            </a:avLst>
          </a:prstGeom>
          <a:solidFill>
            <a:schemeClr val="accent2">
              <a:alpha val="100000"/>
            </a:schemeClr>
          </a:solidFill>
        </p:spPr>
      </p:sp>
      <p:sp>
        <p:nvSpPr>
          <p:cNvPr id="4" name="AutoShape 4"/>
          <p:cNvSpPr/>
          <p:nvPr/>
        </p:nvSpPr>
        <p:spPr>
          <a:xfrm>
            <a:off x="8167153" y="1508032"/>
            <a:ext cx="3311882" cy="4326814"/>
          </a:xfrm>
          <a:prstGeom prst="roundRect">
            <a:avLst>
              <a:gd name="adj" fmla="val 9247"/>
            </a:avLst>
          </a:prstGeom>
          <a:solidFill>
            <a:schemeClr val="accent1">
              <a:alpha val="100000"/>
            </a:schemeClr>
          </a:solidFill>
        </p:spPr>
      </p:sp>
      <p:sp>
        <p:nvSpPr>
          <p:cNvPr id="5" name="TextBox 5"/>
          <p:cNvSpPr txBox="1"/>
          <p:nvPr/>
        </p:nvSpPr>
        <p:spPr>
          <a:xfrm>
            <a:off x="4588266" y="4240389"/>
            <a:ext cx="2918307"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用户可以将需要的商品放入购物车中保存，这样在提交在线订单后，就可以完成在线商品的购买。</a:t>
            </a:r>
          </a:p>
        </p:txBody>
      </p:sp>
      <p:sp>
        <p:nvSpPr>
          <p:cNvPr id="6" name="TextBox 6"/>
          <p:cNvSpPr txBox="1"/>
          <p:nvPr/>
        </p:nvSpPr>
        <p:spPr>
          <a:xfrm>
            <a:off x="8363940" y="4240389"/>
            <a:ext cx="2918307"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这一功能减少了用户在购物过程中需要多次登录不同网站或应用的不便，增加了购物的便利性。</a:t>
            </a:r>
          </a:p>
        </p:txBody>
      </p:sp>
      <p:pic>
        <p:nvPicPr>
          <p:cNvPr id="7" name="Picture 7"/>
          <p:cNvPicPr>
            <a:picLocks noChangeAspect="1"/>
          </p:cNvPicPr>
          <p:nvPr/>
        </p:nvPicPr>
        <p:blipFill>
          <a:blip r:embed="rId3"/>
          <a:srcRect t="8771" b="8771"/>
          <a:stretch>
            <a:fillRect/>
          </a:stretch>
        </p:blipFill>
        <p:spPr>
          <a:xfrm>
            <a:off x="921958" y="1771933"/>
            <a:ext cx="2672865" cy="2203993"/>
          </a:xfrm>
          <a:prstGeom prst="roundRect">
            <a:avLst/>
          </a:prstGeom>
        </p:spPr>
      </p:pic>
      <p:pic>
        <p:nvPicPr>
          <p:cNvPr id="8" name="Picture 8"/>
          <p:cNvPicPr>
            <a:picLocks noChangeAspect="1"/>
          </p:cNvPicPr>
          <p:nvPr/>
        </p:nvPicPr>
        <p:blipFill>
          <a:blip r:embed="rId4"/>
          <a:srcRect t="8771" b="8771"/>
          <a:stretch>
            <a:fillRect/>
          </a:stretch>
        </p:blipFill>
        <p:spPr>
          <a:xfrm>
            <a:off x="4710987" y="1771933"/>
            <a:ext cx="2672865" cy="2203993"/>
          </a:xfrm>
          <a:prstGeom prst="roundRect">
            <a:avLst/>
          </a:prstGeom>
        </p:spPr>
      </p:pic>
      <p:pic>
        <p:nvPicPr>
          <p:cNvPr id="9" name="Picture 9"/>
          <p:cNvPicPr>
            <a:picLocks noChangeAspect="1"/>
          </p:cNvPicPr>
          <p:nvPr/>
        </p:nvPicPr>
        <p:blipFill>
          <a:blip r:embed="rId5"/>
          <a:srcRect l="6328" r="6328"/>
          <a:stretch>
            <a:fillRect/>
          </a:stretch>
        </p:blipFill>
        <p:spPr>
          <a:xfrm>
            <a:off x="8486661" y="1771933"/>
            <a:ext cx="2672865" cy="2203993"/>
          </a:xfrm>
          <a:prstGeom prst="roundRect">
            <a:avLst/>
          </a:prstGeom>
        </p:spPr>
      </p:pic>
      <p:sp>
        <p:nvSpPr>
          <p:cNvPr id="10" name="TextBox 10"/>
          <p:cNvSpPr txBox="1"/>
          <p:nvPr/>
        </p:nvSpPr>
        <p:spPr>
          <a:xfrm>
            <a:off x="763829" y="4240389"/>
            <a:ext cx="2916151" cy="1287399"/>
          </a:xfrm>
          <a:prstGeom prst="rect">
            <a:avLst/>
          </a:prstGeom>
        </p:spPr>
        <p:txBody>
          <a:bodyPr vert="horz" wrap="square" lIns="114300" tIns="57150" rIns="114300" bIns="57150" rtlCol="0" anchor="t" anchorCtr="0">
            <a:spAutoFit/>
          </a:bodyPr>
          <a:lstStyle/>
          <a:p>
            <a:pPr algn="ct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购物车功能是网上商城必不可少的环节，它方便用户购买商品。</a:t>
            </a:r>
          </a:p>
        </p:txBody>
      </p:sp>
      <p:grpSp>
        <p:nvGrpSpPr>
          <p:cNvPr id="11" name="Group 11"/>
          <p:cNvGrpSpPr/>
          <p:nvPr/>
        </p:nvGrpSpPr>
        <p:grpSpPr>
          <a:xfrm>
            <a:off x="454963" y="93878"/>
            <a:ext cx="10641129" cy="914400"/>
            <a:chOff x="454963" y="93878"/>
            <a:chExt cx="10641129" cy="914400"/>
          </a:xfrm>
        </p:grpSpPr>
        <p:sp>
          <p:nvSpPr>
            <p:cNvPr id="12" name="AutoShape 12"/>
            <p:cNvSpPr/>
            <p:nvPr/>
          </p:nvSpPr>
          <p:spPr>
            <a:xfrm>
              <a:off x="454963" y="331168"/>
              <a:ext cx="84147" cy="84147"/>
            </a:xfrm>
            <a:prstGeom prst="ellipse">
              <a:avLst/>
            </a:prstGeom>
            <a:solidFill>
              <a:schemeClr val="accent1">
                <a:alpha val="100000"/>
              </a:schemeClr>
            </a:solidFill>
          </p:spPr>
        </p:sp>
        <p:sp>
          <p:nvSpPr>
            <p:cNvPr id="13" name="AutoShape 13"/>
            <p:cNvSpPr/>
            <p:nvPr/>
          </p:nvSpPr>
          <p:spPr>
            <a:xfrm>
              <a:off x="575049" y="337743"/>
              <a:ext cx="78137" cy="78137"/>
            </a:xfrm>
            <a:prstGeom prst="ellipse">
              <a:avLst/>
            </a:prstGeom>
            <a:solidFill>
              <a:schemeClr val="accent1">
                <a:alpha val="80000"/>
              </a:schemeClr>
            </a:solidFill>
          </p:spPr>
        </p:sp>
        <p:sp>
          <p:nvSpPr>
            <p:cNvPr id="14" name="AutoShape 14"/>
            <p:cNvSpPr/>
            <p:nvPr/>
          </p:nvSpPr>
          <p:spPr>
            <a:xfrm>
              <a:off x="689125" y="339460"/>
              <a:ext cx="74704" cy="74704"/>
            </a:xfrm>
            <a:prstGeom prst="ellipse">
              <a:avLst/>
            </a:prstGeom>
            <a:solidFill>
              <a:schemeClr val="accent1">
                <a:alpha val="60000"/>
              </a:schemeClr>
            </a:solidFill>
          </p:spPr>
        </p:sp>
        <p:sp>
          <p:nvSpPr>
            <p:cNvPr id="15" name="AutoShape 15"/>
            <p:cNvSpPr/>
            <p:nvPr/>
          </p:nvSpPr>
          <p:spPr>
            <a:xfrm>
              <a:off x="799768" y="348430"/>
              <a:ext cx="69238" cy="69238"/>
            </a:xfrm>
            <a:prstGeom prst="ellipse">
              <a:avLst/>
            </a:prstGeom>
            <a:solidFill>
              <a:schemeClr val="accent1">
                <a:alpha val="40000"/>
              </a:schemeClr>
            </a:solidFill>
          </p:spPr>
        </p:sp>
        <p:sp>
          <p:nvSpPr>
            <p:cNvPr id="16" name="AutoShape 16"/>
            <p:cNvSpPr/>
            <p:nvPr/>
          </p:nvSpPr>
          <p:spPr>
            <a:xfrm>
              <a:off x="904945" y="344297"/>
              <a:ext cx="65594" cy="65594"/>
            </a:xfrm>
            <a:prstGeom prst="ellipse">
              <a:avLst/>
            </a:prstGeom>
            <a:solidFill>
              <a:schemeClr val="accent1">
                <a:alpha val="20000"/>
              </a:schemeClr>
            </a:solidFill>
          </p:spPr>
        </p:sp>
        <p:sp>
          <p:nvSpPr>
            <p:cNvPr id="17" name="AutoShape 17"/>
            <p:cNvSpPr/>
            <p:nvPr/>
          </p:nvSpPr>
          <p:spPr>
            <a:xfrm>
              <a:off x="454963" y="448942"/>
              <a:ext cx="84147" cy="84147"/>
            </a:xfrm>
            <a:prstGeom prst="ellipse">
              <a:avLst/>
            </a:prstGeom>
            <a:solidFill>
              <a:schemeClr val="accent1">
                <a:alpha val="100000"/>
              </a:schemeClr>
            </a:solidFill>
          </p:spPr>
        </p:sp>
        <p:sp>
          <p:nvSpPr>
            <p:cNvPr id="18" name="AutoShape 18"/>
            <p:cNvSpPr/>
            <p:nvPr/>
          </p:nvSpPr>
          <p:spPr>
            <a:xfrm>
              <a:off x="575049" y="455517"/>
              <a:ext cx="78137" cy="78137"/>
            </a:xfrm>
            <a:prstGeom prst="ellipse">
              <a:avLst/>
            </a:prstGeom>
            <a:solidFill>
              <a:schemeClr val="accent1">
                <a:alpha val="80000"/>
              </a:schemeClr>
            </a:solidFill>
          </p:spPr>
        </p:sp>
        <p:sp>
          <p:nvSpPr>
            <p:cNvPr id="19" name="AutoShape 19"/>
            <p:cNvSpPr/>
            <p:nvPr/>
          </p:nvSpPr>
          <p:spPr>
            <a:xfrm>
              <a:off x="689125" y="457233"/>
              <a:ext cx="74704" cy="74704"/>
            </a:xfrm>
            <a:prstGeom prst="ellipse">
              <a:avLst/>
            </a:prstGeom>
            <a:solidFill>
              <a:schemeClr val="accent1">
                <a:alpha val="60000"/>
              </a:schemeClr>
            </a:solidFill>
          </p:spPr>
        </p:sp>
        <p:sp>
          <p:nvSpPr>
            <p:cNvPr id="20" name="AutoShape 20"/>
            <p:cNvSpPr/>
            <p:nvPr/>
          </p:nvSpPr>
          <p:spPr>
            <a:xfrm>
              <a:off x="799768" y="466203"/>
              <a:ext cx="69238" cy="69238"/>
            </a:xfrm>
            <a:prstGeom prst="ellipse">
              <a:avLst/>
            </a:prstGeom>
            <a:solidFill>
              <a:schemeClr val="accent1">
                <a:alpha val="40000"/>
              </a:schemeClr>
            </a:solidFill>
          </p:spPr>
        </p:sp>
        <p:sp>
          <p:nvSpPr>
            <p:cNvPr id="21" name="AutoShape 21"/>
            <p:cNvSpPr/>
            <p:nvPr/>
          </p:nvSpPr>
          <p:spPr>
            <a:xfrm>
              <a:off x="904945" y="462070"/>
              <a:ext cx="65594" cy="65594"/>
            </a:xfrm>
            <a:prstGeom prst="ellipse">
              <a:avLst/>
            </a:prstGeom>
            <a:solidFill>
              <a:schemeClr val="accent1">
                <a:alpha val="20000"/>
              </a:schemeClr>
            </a:solidFill>
          </p:spPr>
        </p:sp>
        <p:sp>
          <p:nvSpPr>
            <p:cNvPr id="22" name="AutoShape 22"/>
            <p:cNvSpPr/>
            <p:nvPr/>
          </p:nvSpPr>
          <p:spPr>
            <a:xfrm>
              <a:off x="454963" y="566715"/>
              <a:ext cx="84147" cy="84147"/>
            </a:xfrm>
            <a:prstGeom prst="ellipse">
              <a:avLst/>
            </a:prstGeom>
            <a:solidFill>
              <a:schemeClr val="accent1">
                <a:alpha val="100000"/>
              </a:schemeClr>
            </a:solidFill>
          </p:spPr>
        </p:sp>
        <p:sp>
          <p:nvSpPr>
            <p:cNvPr id="23" name="AutoShape 23"/>
            <p:cNvSpPr/>
            <p:nvPr/>
          </p:nvSpPr>
          <p:spPr>
            <a:xfrm>
              <a:off x="575049" y="573291"/>
              <a:ext cx="78137" cy="78137"/>
            </a:xfrm>
            <a:prstGeom prst="ellipse">
              <a:avLst/>
            </a:prstGeom>
            <a:solidFill>
              <a:schemeClr val="accent1">
                <a:alpha val="80000"/>
              </a:schemeClr>
            </a:solidFill>
          </p:spPr>
        </p:sp>
        <p:sp>
          <p:nvSpPr>
            <p:cNvPr id="24" name="AutoShape 24"/>
            <p:cNvSpPr/>
            <p:nvPr/>
          </p:nvSpPr>
          <p:spPr>
            <a:xfrm>
              <a:off x="689125" y="575007"/>
              <a:ext cx="74704" cy="74704"/>
            </a:xfrm>
            <a:prstGeom prst="ellipse">
              <a:avLst/>
            </a:prstGeom>
            <a:solidFill>
              <a:schemeClr val="accent1">
                <a:alpha val="60000"/>
              </a:schemeClr>
            </a:solidFill>
          </p:spPr>
        </p:sp>
        <p:sp>
          <p:nvSpPr>
            <p:cNvPr id="25" name="AutoShape 25"/>
            <p:cNvSpPr/>
            <p:nvPr/>
          </p:nvSpPr>
          <p:spPr>
            <a:xfrm>
              <a:off x="799768" y="583977"/>
              <a:ext cx="69238" cy="69238"/>
            </a:xfrm>
            <a:prstGeom prst="ellipse">
              <a:avLst/>
            </a:prstGeom>
            <a:solidFill>
              <a:schemeClr val="accent1">
                <a:alpha val="40000"/>
              </a:schemeClr>
            </a:solidFill>
          </p:spPr>
        </p:sp>
        <p:sp>
          <p:nvSpPr>
            <p:cNvPr id="26" name="AutoShape 26"/>
            <p:cNvSpPr/>
            <p:nvPr/>
          </p:nvSpPr>
          <p:spPr>
            <a:xfrm>
              <a:off x="904945" y="579844"/>
              <a:ext cx="65594" cy="65594"/>
            </a:xfrm>
            <a:prstGeom prst="ellipse">
              <a:avLst/>
            </a:prstGeom>
            <a:solidFill>
              <a:schemeClr val="accent1">
                <a:alpha val="20000"/>
              </a:schemeClr>
            </a:solidFill>
          </p:spPr>
        </p:sp>
        <p:sp>
          <p:nvSpPr>
            <p:cNvPr id="27" name="AutoShape 27"/>
            <p:cNvSpPr/>
            <p:nvPr/>
          </p:nvSpPr>
          <p:spPr>
            <a:xfrm>
              <a:off x="454963" y="684489"/>
              <a:ext cx="84147" cy="84147"/>
            </a:xfrm>
            <a:prstGeom prst="ellipse">
              <a:avLst/>
            </a:prstGeom>
            <a:solidFill>
              <a:schemeClr val="accent1">
                <a:alpha val="100000"/>
              </a:schemeClr>
            </a:solidFill>
          </p:spPr>
        </p:sp>
        <p:sp>
          <p:nvSpPr>
            <p:cNvPr id="28" name="AutoShape 28"/>
            <p:cNvSpPr/>
            <p:nvPr/>
          </p:nvSpPr>
          <p:spPr>
            <a:xfrm>
              <a:off x="575049" y="691064"/>
              <a:ext cx="78137" cy="78137"/>
            </a:xfrm>
            <a:prstGeom prst="ellipse">
              <a:avLst/>
            </a:prstGeom>
            <a:solidFill>
              <a:schemeClr val="accent1">
                <a:alpha val="80000"/>
              </a:schemeClr>
            </a:solidFill>
          </p:spPr>
        </p:sp>
        <p:sp>
          <p:nvSpPr>
            <p:cNvPr id="29" name="AutoShape 29"/>
            <p:cNvSpPr/>
            <p:nvPr/>
          </p:nvSpPr>
          <p:spPr>
            <a:xfrm>
              <a:off x="689125" y="692781"/>
              <a:ext cx="74704" cy="74704"/>
            </a:xfrm>
            <a:prstGeom prst="ellipse">
              <a:avLst/>
            </a:prstGeom>
            <a:solidFill>
              <a:schemeClr val="accent1">
                <a:alpha val="60000"/>
              </a:schemeClr>
            </a:solidFill>
          </p:spPr>
        </p:sp>
        <p:sp>
          <p:nvSpPr>
            <p:cNvPr id="30" name="AutoShape 30"/>
            <p:cNvSpPr/>
            <p:nvPr/>
          </p:nvSpPr>
          <p:spPr>
            <a:xfrm>
              <a:off x="799768" y="701751"/>
              <a:ext cx="69238" cy="69238"/>
            </a:xfrm>
            <a:prstGeom prst="ellipse">
              <a:avLst/>
            </a:prstGeom>
            <a:solidFill>
              <a:schemeClr val="accent1">
                <a:alpha val="40000"/>
              </a:schemeClr>
            </a:solidFill>
          </p:spPr>
        </p:sp>
        <p:sp>
          <p:nvSpPr>
            <p:cNvPr id="31" name="AutoShape 31"/>
            <p:cNvSpPr/>
            <p:nvPr/>
          </p:nvSpPr>
          <p:spPr>
            <a:xfrm>
              <a:off x="904945" y="697618"/>
              <a:ext cx="65594" cy="65594"/>
            </a:xfrm>
            <a:prstGeom prst="ellipse">
              <a:avLst/>
            </a:prstGeom>
            <a:solidFill>
              <a:schemeClr val="accent1">
                <a:alpha val="20000"/>
              </a:schemeClr>
            </a:solidFill>
          </p:spPr>
        </p:sp>
        <p:sp>
          <p:nvSpPr>
            <p:cNvPr id="32" name="TextBox 3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购物车处理模块</a:t>
              </a:r>
            </a:p>
          </p:txBody>
        </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jEzODRkZWViM2QzYWI0YjllZTNhMWE5YzM0MGNmNWY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Theme">
  <a:themeElements>
    <a:clrScheme name="Office">
      <a:dk1>
        <a:srgbClr val="000000"/>
      </a:dk1>
      <a:lt1>
        <a:srgbClr val="EFFFFD"/>
      </a:lt1>
      <a:dk2>
        <a:srgbClr val="003C35"/>
      </a:dk2>
      <a:lt2>
        <a:srgbClr val="FFFFFF"/>
      </a:lt2>
      <a:accent1>
        <a:srgbClr val="00A5B2"/>
      </a:accent1>
      <a:accent2>
        <a:srgbClr val="52C6B8"/>
      </a:accent2>
      <a:accent3>
        <a:srgbClr val="00657D"/>
      </a:accent3>
      <a:accent4>
        <a:srgbClr val="58C19B"/>
      </a:accent4>
      <a:accent5>
        <a:srgbClr val="6DD690"/>
      </a:accent5>
      <a:accent6>
        <a:srgbClr val="9CCAF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1094</Words>
  <Application>Microsoft Office PowerPoint</Application>
  <PresentationFormat>宽屏</PresentationFormat>
  <Paragraphs>264</Paragraphs>
  <Slides>58</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58</vt:i4>
      </vt:variant>
    </vt:vector>
  </HeadingPairs>
  <TitlesOfParts>
    <vt:vector size="63" baseType="lpstr">
      <vt:lpstr>宋体</vt:lpstr>
      <vt:lpstr>微软雅黑</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weiying</dc:creator>
  <cp:lastModifiedBy>weiying</cp:lastModifiedBy>
  <cp:revision>10</cp:revision>
  <dcterms:created xsi:type="dcterms:W3CDTF">2006-08-16T00:00:00Z</dcterms:created>
  <dcterms:modified xsi:type="dcterms:W3CDTF">2025-02-10T07:51:31Z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617140155D8E4A1ABB95D7F704AE6A01_12</vt:lpwstr>
  </property>
  <property fmtid="{D5CDD505-2E9C-101B-9397-08002B2CF9AE}" pid="3" name="KSOProductBuildVer">
    <vt:lpwstr>2052-12.1.0.16250</vt:lpwstr>
  </property>
</Properties>
</file>