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301" r:id="rId11"/>
    <p:sldId id="264" r:id="rId12"/>
    <p:sldId id="265" r:id="rId13"/>
    <p:sldId id="266" r:id="rId14"/>
    <p:sldId id="267" r:id="rId15"/>
    <p:sldId id="268" r:id="rId16"/>
    <p:sldId id="302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300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77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200" y="2286000"/>
            <a:ext cx="8305190" cy="139769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400" b="1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基于深度学习的音乐推荐系统</a:t>
            </a:r>
            <a:endParaRPr lang="en-US" sz="4400" b="1" dirty="0">
              <a:solidFill>
                <a:schemeClr val="dk1">
                  <a:alpha val="100000"/>
                </a:schemeClr>
              </a:solidFill>
              <a:latin typeface="Microsoft Yahei"/>
              <a:ea typeface="Microsoft Yahei"/>
              <a:cs typeface="Microsoft Yahei"/>
            </a:endParaRPr>
          </a:p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2400" b="1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(TensorFlow +</a:t>
            </a:r>
            <a:r>
              <a:rPr lang="en-US" sz="2400" b="1" dirty="0" err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Spring+MyBatis+MySQL</a:t>
            </a:r>
            <a:r>
              <a:rPr lang="en-US" sz="2400" b="1" dirty="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39E2D-F859-695F-776C-ADD65D014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9B789ACD-995B-FEA7-BFB5-99BE9AC5C70C}"/>
              </a:ext>
            </a:extLst>
          </p:cNvPr>
          <p:cNvSpPr/>
          <p:nvPr/>
        </p:nvSpPr>
        <p:spPr>
          <a:xfrm>
            <a:off x="1295400" y="2470457"/>
            <a:ext cx="2207272" cy="220727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DC1A20B6-85CB-634A-C698-722F9825D0E7}"/>
              </a:ext>
            </a:extLst>
          </p:cNvPr>
          <p:cNvSpPr/>
          <p:nvPr/>
        </p:nvSpPr>
        <p:spPr>
          <a:xfrm>
            <a:off x="1799975" y="2975032"/>
            <a:ext cx="1198122" cy="11981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C96F5FA-8BF9-382D-4329-E1F98FE91B55}"/>
              </a:ext>
            </a:extLst>
          </p:cNvPr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>
              <a:extLst>
                <a:ext uri="{FF2B5EF4-FFF2-40B4-BE49-F238E27FC236}">
                  <a16:creationId xmlns:a16="http://schemas.microsoft.com/office/drawing/2014/main" id="{E637EB1D-8100-9BB8-F065-A5B8EBDA6A3F}"/>
                </a:ext>
              </a:extLst>
            </p:cNvPr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>
              <a:extLst>
                <a:ext uri="{FF2B5EF4-FFF2-40B4-BE49-F238E27FC236}">
                  <a16:creationId xmlns:a16="http://schemas.microsoft.com/office/drawing/2014/main" id="{DA129D13-6E28-62C1-7610-E44875B0A6AB}"/>
                </a:ext>
              </a:extLst>
            </p:cNvPr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>
              <a:extLst>
                <a:ext uri="{FF2B5EF4-FFF2-40B4-BE49-F238E27FC236}">
                  <a16:creationId xmlns:a16="http://schemas.microsoft.com/office/drawing/2014/main" id="{1DEE2FE9-3062-4DEB-3B42-D30161386114}"/>
                </a:ext>
              </a:extLst>
            </p:cNvPr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>
              <a:extLst>
                <a:ext uri="{FF2B5EF4-FFF2-40B4-BE49-F238E27FC236}">
                  <a16:creationId xmlns:a16="http://schemas.microsoft.com/office/drawing/2014/main" id="{D4A08180-386B-09A0-1899-AFE4A8B6C627}"/>
                </a:ext>
              </a:extLst>
            </p:cNvPr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>
              <a:extLst>
                <a:ext uri="{FF2B5EF4-FFF2-40B4-BE49-F238E27FC236}">
                  <a16:creationId xmlns:a16="http://schemas.microsoft.com/office/drawing/2014/main" id="{3D7CFD56-F374-1D45-EE02-70C8BD343EC4}"/>
                </a:ext>
              </a:extLst>
            </p:cNvPr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>
              <a:extLst>
                <a:ext uri="{FF2B5EF4-FFF2-40B4-BE49-F238E27FC236}">
                  <a16:creationId xmlns:a16="http://schemas.microsoft.com/office/drawing/2014/main" id="{EDF326E9-DF06-3E8F-69AB-531A9760541F}"/>
                </a:ext>
              </a:extLst>
            </p:cNvPr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>
              <a:extLst>
                <a:ext uri="{FF2B5EF4-FFF2-40B4-BE49-F238E27FC236}">
                  <a16:creationId xmlns:a16="http://schemas.microsoft.com/office/drawing/2014/main" id="{B8B9F06A-06E2-0CC4-FF6C-B66FA613154C}"/>
                </a:ext>
              </a:extLst>
            </p:cNvPr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>
              <a:extLst>
                <a:ext uri="{FF2B5EF4-FFF2-40B4-BE49-F238E27FC236}">
                  <a16:creationId xmlns:a16="http://schemas.microsoft.com/office/drawing/2014/main" id="{5D5EF09F-D6B5-C1FC-7CA7-7B71307A43A6}"/>
                </a:ext>
              </a:extLst>
            </p:cNvPr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>
              <a:extLst>
                <a:ext uri="{FF2B5EF4-FFF2-40B4-BE49-F238E27FC236}">
                  <a16:creationId xmlns:a16="http://schemas.microsoft.com/office/drawing/2014/main" id="{65F79C8E-B9AA-7A9F-5654-10363A3A64C4}"/>
                </a:ext>
              </a:extLst>
            </p:cNvPr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>
              <a:extLst>
                <a:ext uri="{FF2B5EF4-FFF2-40B4-BE49-F238E27FC236}">
                  <a16:creationId xmlns:a16="http://schemas.microsoft.com/office/drawing/2014/main" id="{B3A07D2E-2AD1-307F-550A-61F57EF18894}"/>
                </a:ext>
              </a:extLst>
            </p:cNvPr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AutoShape 27">
              <a:extLst>
                <a:ext uri="{FF2B5EF4-FFF2-40B4-BE49-F238E27FC236}">
                  <a16:creationId xmlns:a16="http://schemas.microsoft.com/office/drawing/2014/main" id="{BBA9B852-CB71-4AB0-5D2C-31A1E4BACCD9}"/>
                </a:ext>
              </a:extLst>
            </p:cNvPr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>
              <a:extLst>
                <a:ext uri="{FF2B5EF4-FFF2-40B4-BE49-F238E27FC236}">
                  <a16:creationId xmlns:a16="http://schemas.microsoft.com/office/drawing/2014/main" id="{5C472FA7-3B15-9DE8-204A-48945E893AB6}"/>
                </a:ext>
              </a:extLst>
            </p:cNvPr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>
              <a:extLst>
                <a:ext uri="{FF2B5EF4-FFF2-40B4-BE49-F238E27FC236}">
                  <a16:creationId xmlns:a16="http://schemas.microsoft.com/office/drawing/2014/main" id="{224062C3-D908-7F95-F54E-C7BE2C4A7E9E}"/>
                </a:ext>
              </a:extLst>
            </p:cNvPr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>
              <a:extLst>
                <a:ext uri="{FF2B5EF4-FFF2-40B4-BE49-F238E27FC236}">
                  <a16:creationId xmlns:a16="http://schemas.microsoft.com/office/drawing/2014/main" id="{0F011A35-0F5E-9D46-1BEE-935A46CE57A0}"/>
                </a:ext>
              </a:extLst>
            </p:cNvPr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>
              <a:extLst>
                <a:ext uri="{FF2B5EF4-FFF2-40B4-BE49-F238E27FC236}">
                  <a16:creationId xmlns:a16="http://schemas.microsoft.com/office/drawing/2014/main" id="{4EEA8BE4-17F5-9CEF-B118-DA2F24EE708F}"/>
                </a:ext>
              </a:extLst>
            </p:cNvPr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AutoShape 32">
              <a:extLst>
                <a:ext uri="{FF2B5EF4-FFF2-40B4-BE49-F238E27FC236}">
                  <a16:creationId xmlns:a16="http://schemas.microsoft.com/office/drawing/2014/main" id="{F7CAED31-C51A-7D65-445A-1F63D7CD6931}"/>
                </a:ext>
              </a:extLst>
            </p:cNvPr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3" name="AutoShape 33">
              <a:extLst>
                <a:ext uri="{FF2B5EF4-FFF2-40B4-BE49-F238E27FC236}">
                  <a16:creationId xmlns:a16="http://schemas.microsoft.com/office/drawing/2014/main" id="{9ABC6B32-B158-5027-45FD-73823D7ADD5F}"/>
                </a:ext>
              </a:extLst>
            </p:cNvPr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4" name="AutoShape 34">
              <a:extLst>
                <a:ext uri="{FF2B5EF4-FFF2-40B4-BE49-F238E27FC236}">
                  <a16:creationId xmlns:a16="http://schemas.microsoft.com/office/drawing/2014/main" id="{47128147-51EE-3BC3-A3D2-73986282A319}"/>
                </a:ext>
              </a:extLst>
            </p:cNvPr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5" name="AutoShape 35">
              <a:extLst>
                <a:ext uri="{FF2B5EF4-FFF2-40B4-BE49-F238E27FC236}">
                  <a16:creationId xmlns:a16="http://schemas.microsoft.com/office/drawing/2014/main" id="{A1AC4A51-3F33-F0BC-CFCB-FC9BF060ECBA}"/>
                </a:ext>
              </a:extLst>
            </p:cNvPr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6" name="AutoShape 36">
              <a:extLst>
                <a:ext uri="{FF2B5EF4-FFF2-40B4-BE49-F238E27FC236}">
                  <a16:creationId xmlns:a16="http://schemas.microsoft.com/office/drawing/2014/main" id="{4ED9181E-5606-F73F-EEE7-5A76CAF9A869}"/>
                </a:ext>
              </a:extLst>
            </p:cNvPr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7" name="TextBox 37">
              <a:extLst>
                <a:ext uri="{FF2B5EF4-FFF2-40B4-BE49-F238E27FC236}">
                  <a16:creationId xmlns:a16="http://schemas.microsoft.com/office/drawing/2014/main" id="{B7F46CDA-A50B-B177-AFA8-5BB623921DEF}"/>
                </a:ext>
              </a:extLst>
            </p:cNvPr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系统模块分析</a:t>
              </a:r>
            </a:p>
          </p:txBody>
        </p:sp>
      </p:grpSp>
      <p:pic>
        <p:nvPicPr>
          <p:cNvPr id="1026" name="图片 115">
            <a:extLst>
              <a:ext uri="{FF2B5EF4-FFF2-40B4-BE49-F238E27FC236}">
                <a16:creationId xmlns:a16="http://schemas.microsoft.com/office/drawing/2014/main" id="{53612FF3-8070-B9A4-5519-27F44E6EB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9891"/>
            <a:ext cx="6131835" cy="610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4798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  <a:ln/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系统架构分析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08618" y="1676039"/>
            <a:ext cx="776002" cy="766477"/>
          </a:xfrm>
          <a:prstGeom prst="rect">
            <a:avLst/>
          </a:prstGeom>
          <a:ln/>
        </p:spPr>
        <p:txBody>
          <a:bodyPr vert="horz" wrap="none" lIns="121920" tIns="60960" rIns="121920" bIns="60960" rtlCol="0" anchor="t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100">
                <a:solidFill>
                  <a:schemeClr val="lt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输入</a:t>
            </a:r>
          </a:p>
          <a:p>
            <a:pPr algn="ctr">
              <a:lnSpc>
                <a:spcPct val="100000"/>
              </a:lnSpc>
            </a:pPr>
            <a:r>
              <a:rPr lang="en-US" sz="2100">
                <a:solidFill>
                  <a:schemeClr val="lt1">
                    <a:alpha val="100000"/>
                  </a:schemeClr>
                </a:solidFill>
                <a:latin typeface="微软雅黑"/>
                <a:ea typeface="微软雅黑"/>
                <a:cs typeface="微软雅黑"/>
              </a:rPr>
              <a:t>标题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5290916" y="2839646"/>
            <a:ext cx="1569720" cy="1569720"/>
            <a:chOff x="5290916" y="2839646"/>
            <a:chExt cx="1569720" cy="1569720"/>
          </a:xfrm>
        </p:grpSpPr>
        <p:sp>
          <p:nvSpPr>
            <p:cNvPr id="4" name="AutoShape 4"/>
            <p:cNvSpPr/>
            <p:nvPr/>
          </p:nvSpPr>
          <p:spPr>
            <a:xfrm>
              <a:off x="5290916" y="2839646"/>
              <a:ext cx="1569720" cy="1569720"/>
            </a:xfrm>
            <a:prstGeom prst="ellipse">
              <a:avLst/>
            </a:prstGeom>
            <a:solidFill>
              <a:schemeClr val="accent1">
                <a:lumMod val="75000"/>
                <a:alpha val="100000"/>
              </a:schemeClr>
            </a:solidFill>
            <a:ln/>
          </p:spPr>
        </p:sp>
        <p:sp>
          <p:nvSpPr>
            <p:cNvPr id="5" name="Freeform 5"/>
            <p:cNvSpPr/>
            <p:nvPr/>
          </p:nvSpPr>
          <p:spPr>
            <a:xfrm>
              <a:off x="5687823" y="3272081"/>
              <a:ext cx="767048" cy="704183"/>
            </a:xfrm>
            <a:custGeom>
              <a:avLst/>
              <a:gdLst/>
              <a:ahLst/>
              <a:cxnLst/>
              <a:rect l="l" t="t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sp>
        <p:nvSpPr>
          <p:cNvPr id="6" name="AutoShape 6"/>
          <p:cNvSpPr/>
          <p:nvPr/>
        </p:nvSpPr>
        <p:spPr>
          <a:xfrm>
            <a:off x="6996028" y="2992432"/>
            <a:ext cx="2221230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7" name="AutoShape 7"/>
          <p:cNvSpPr/>
          <p:nvPr/>
        </p:nvSpPr>
        <p:spPr>
          <a:xfrm rot="5400000">
            <a:off x="5424910" y="1427204"/>
            <a:ext cx="1342181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8" name="TextBox 8"/>
          <p:cNvSpPr txBox="1"/>
          <p:nvPr/>
        </p:nvSpPr>
        <p:spPr>
          <a:xfrm>
            <a:off x="5471779" y="1765908"/>
            <a:ext cx="1249680" cy="586740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9" name="AutoShape 9"/>
          <p:cNvSpPr/>
          <p:nvPr/>
        </p:nvSpPr>
        <p:spPr>
          <a:xfrm>
            <a:off x="2955487" y="2992432"/>
            <a:ext cx="2221230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0" name="TextBox 10"/>
          <p:cNvSpPr txBox="1"/>
          <p:nvPr/>
        </p:nvSpPr>
        <p:spPr>
          <a:xfrm>
            <a:off x="2955487" y="3331136"/>
            <a:ext cx="2221230" cy="586740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1" name="AutoShape 11"/>
          <p:cNvSpPr/>
          <p:nvPr/>
        </p:nvSpPr>
        <p:spPr>
          <a:xfrm rot="5400000">
            <a:off x="5426875" y="4565772"/>
            <a:ext cx="1342181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2" name="TextBox 12"/>
          <p:cNvSpPr txBox="1"/>
          <p:nvPr/>
        </p:nvSpPr>
        <p:spPr>
          <a:xfrm>
            <a:off x="5471779" y="4904476"/>
            <a:ext cx="1249680" cy="586740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96028" y="3331136"/>
            <a:ext cx="2221230" cy="586740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MVC架构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522745" y="1445633"/>
            <a:ext cx="4653971" cy="1227289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本系统前端基于Bootstrap框架实现，采用了JSP、JavaScript、CSS技术进行开发。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522745" y="4584201"/>
            <a:ext cx="4653971" cy="1227289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本系统使用MyBatis作为数据持久化框架，通过MyBatis实现和MySQL数据库数据的映射。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996028" y="4584201"/>
            <a:ext cx="4653971" cy="1227289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SSM框架集由Spring、MyBatis两个开源框架整合而成，常作为数据源较简单的Web项目的框架。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996028" y="1445633"/>
            <a:ext cx="4653971" cy="1227289"/>
          </a:xfrm>
          <a:prstGeom prst="rect">
            <a:avLst/>
          </a:prstGeom>
          <a:ln/>
        </p:spPr>
        <p:txBody>
          <a:bodyPr vert="horz" wrap="square" lIns="91440" tIns="45720" rIns="91440" bIns="45720" rtlCol="0" anchor="t" anchorCtr="1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后端架构采用SSM(Spring+SpringMVC+MyBatis)框架进行开发，是当前企业中较为流行的一种框架。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216578"/>
            <a:ext cx="0" cy="5645486"/>
          </a:xfrm>
          <a:prstGeom prst="line">
            <a:avLst/>
          </a:prstGeom>
          <a:ln w="19050">
            <a:solidFill>
              <a:schemeClr val="accent2"/>
            </a:solidFill>
            <a:prstDash val="solid"/>
            <a:headEnd type="oval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466458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</p:sp>
      <p:sp>
        <p:nvSpPr>
          <p:cNvPr id="4" name="AutoShape 4"/>
          <p:cNvSpPr/>
          <p:nvPr/>
        </p:nvSpPr>
        <p:spPr>
          <a:xfrm>
            <a:off x="988282" y="1581544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5" name="AutoShape 5"/>
          <p:cNvSpPr/>
          <p:nvPr/>
        </p:nvSpPr>
        <p:spPr>
          <a:xfrm>
            <a:off x="2152036" y="1443018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6" name="AutoShape 6"/>
          <p:cNvSpPr/>
          <p:nvPr/>
        </p:nvSpPr>
        <p:spPr>
          <a:xfrm rot="-5400000">
            <a:off x="1919801" y="160801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7" name="AutoShape 7"/>
          <p:cNvSpPr/>
          <p:nvPr/>
        </p:nvSpPr>
        <p:spPr>
          <a:xfrm>
            <a:off x="2152036" y="320143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 rot="-5400000">
            <a:off x="1919801" y="336643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2152036" y="495985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0" name="AutoShape 10"/>
          <p:cNvSpPr/>
          <p:nvPr/>
        </p:nvSpPr>
        <p:spPr>
          <a:xfrm rot="-5400000">
            <a:off x="1919801" y="512485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1" name="TextBox 11"/>
          <p:cNvSpPr txBox="1"/>
          <p:nvPr/>
        </p:nvSpPr>
        <p:spPr>
          <a:xfrm>
            <a:off x="2392658" y="1638090"/>
            <a:ext cx="8708491" cy="82905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本系统推荐模型使用了传统机器学习算法进行音乐推荐，同时使用了类似于Word2vec的词袋模型和词向量模型来对歌词进行文本处理。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73196" y="320143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</p:sp>
      <p:sp>
        <p:nvSpPr>
          <p:cNvPr id="13" name="AutoShape 13"/>
          <p:cNvSpPr/>
          <p:nvPr/>
        </p:nvSpPr>
        <p:spPr>
          <a:xfrm>
            <a:off x="988282" y="331652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4" name="AutoShape 14"/>
          <p:cNvSpPr/>
          <p:nvPr/>
        </p:nvSpPr>
        <p:spPr>
          <a:xfrm>
            <a:off x="873196" y="495985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  <a:ln/>
        </p:spPr>
      </p:sp>
      <p:sp>
        <p:nvSpPr>
          <p:cNvPr id="15" name="AutoShape 15"/>
          <p:cNvSpPr/>
          <p:nvPr/>
        </p:nvSpPr>
        <p:spPr>
          <a:xfrm>
            <a:off x="988282" y="507494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6" name="TextBox 16"/>
          <p:cNvSpPr txBox="1"/>
          <p:nvPr/>
        </p:nvSpPr>
        <p:spPr>
          <a:xfrm>
            <a:off x="2322285" y="5154931"/>
            <a:ext cx="8849237" cy="82905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本系统使用著名的深度学习框架TensorFlow和Deeplearning4j实现。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32022" y="3396511"/>
            <a:ext cx="8829763" cy="82905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构建了异构文本网络，来标识用户的歌曲偏好，然后在此基础上引入了一个Java深度学习库deepLearning4j对音乐特征提取，并对音乐进行标签化(分为古典、流行等类别，可以进行混合推荐)。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深度学习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  <a:ln/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数据库设计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 l="6292" r="6292"/>
          <a:stretch>
            <a:fillRect/>
          </a:stretch>
        </p:blipFill>
        <p:spPr>
          <a:xfrm>
            <a:off x="9353197" y="779822"/>
            <a:ext cx="2231507" cy="2231507"/>
          </a:xfrm>
          <a:prstGeom prst="ellipse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数据库架构设计</a:t>
              </a:r>
            </a:p>
          </p:txBody>
        </p:sp>
      </p:grpSp>
      <p:pic>
        <p:nvPicPr>
          <p:cNvPr id="2050" name="图片 1">
            <a:extLst>
              <a:ext uri="{FF2B5EF4-FFF2-40B4-BE49-F238E27FC236}">
                <a16:creationId xmlns:a16="http://schemas.microsoft.com/office/drawing/2014/main" id="{51715B0F-AD32-ECAF-AE7D-1E2D79C4F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08278"/>
            <a:ext cx="7976327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5C85B-FBEA-D173-D333-A2ACA58078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7AD73F1-22A8-15D6-5F1B-6CEB636F8330}"/>
              </a:ext>
            </a:extLst>
          </p:cNvPr>
          <p:cNvGrpSpPr/>
          <p:nvPr/>
        </p:nvGrpSpPr>
        <p:grpSpPr>
          <a:xfrm>
            <a:off x="1218874" y="1354848"/>
            <a:ext cx="4394883" cy="1340950"/>
            <a:chOff x="1218874" y="1354848"/>
            <a:chExt cx="4394883" cy="1340950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id="{356816B2-1CD6-4E8C-D68E-80C18D17FEDC}"/>
                </a:ext>
              </a:extLst>
            </p:cNvPr>
            <p:cNvSpPr/>
            <p:nvPr/>
          </p:nvSpPr>
          <p:spPr>
            <a:xfrm>
              <a:off x="1218874" y="1354848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1603ED4-7905-61D0-FDAF-A0C799D2BA6A}"/>
                </a:ext>
              </a:extLst>
            </p:cNvPr>
            <p:cNvSpPr txBox="1"/>
            <p:nvPr/>
          </p:nvSpPr>
          <p:spPr>
            <a:xfrm>
              <a:off x="1218874" y="1993615"/>
              <a:ext cx="4394883" cy="702183"/>
            </a:xfrm>
            <a:prstGeom prst="rect">
              <a:avLst/>
            </a:prstGeom>
            <a:ln/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本项目涉及11个数据库表和3个视图。</a:t>
              </a: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CFFFCEA-01AB-C146-4DA0-7E599CA2861A}"/>
                </a:ext>
              </a:extLst>
            </p:cNvPr>
            <p:cNvSpPr/>
            <p:nvPr/>
          </p:nvSpPr>
          <p:spPr>
            <a:xfrm>
              <a:off x="1303561" y="1482500"/>
              <a:ext cx="469392" cy="38346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257299" y="240773"/>
                  </a:moveTo>
                  <a:lnTo>
                    <a:pt x="257299" y="258156"/>
                  </a:lnTo>
                  <a:lnTo>
                    <a:pt x="47501" y="258156"/>
                  </a:lnTo>
                  <a:lnTo>
                    <a:pt x="47501" y="240773"/>
                  </a:lnTo>
                  <a:cubicBezTo>
                    <a:pt x="47501" y="240773"/>
                    <a:pt x="43015" y="231162"/>
                    <a:pt x="67361" y="208112"/>
                  </a:cubicBezTo>
                  <a:cubicBezTo>
                    <a:pt x="91688" y="185071"/>
                    <a:pt x="88487" y="125511"/>
                    <a:pt x="88487" y="85173"/>
                  </a:cubicBezTo>
                  <a:cubicBezTo>
                    <a:pt x="88487" y="44834"/>
                    <a:pt x="145142" y="43977"/>
                    <a:pt x="145142" y="43977"/>
                  </a:cubicBezTo>
                  <a:lnTo>
                    <a:pt x="147085" y="43977"/>
                  </a:lnTo>
                  <a:cubicBezTo>
                    <a:pt x="147085" y="43996"/>
                    <a:pt x="147085" y="43701"/>
                    <a:pt x="147085" y="37424"/>
                  </a:cubicBezTo>
                  <a:cubicBezTo>
                    <a:pt x="147085" y="33395"/>
                    <a:pt x="133560" y="18802"/>
                    <a:pt x="133560" y="18802"/>
                  </a:cubicBezTo>
                  <a:lnTo>
                    <a:pt x="133360" y="9973"/>
                  </a:lnTo>
                  <a:lnTo>
                    <a:pt x="171555" y="9973"/>
                  </a:lnTo>
                  <a:lnTo>
                    <a:pt x="171298" y="19136"/>
                  </a:lnTo>
                  <a:cubicBezTo>
                    <a:pt x="171298" y="19136"/>
                    <a:pt x="156639" y="33719"/>
                    <a:pt x="156639" y="38014"/>
                  </a:cubicBezTo>
                  <a:cubicBezTo>
                    <a:pt x="156639" y="42167"/>
                    <a:pt x="156639" y="43558"/>
                    <a:pt x="156639" y="43967"/>
                  </a:cubicBezTo>
                  <a:lnTo>
                    <a:pt x="159658" y="43967"/>
                  </a:lnTo>
                  <a:cubicBezTo>
                    <a:pt x="159658" y="43967"/>
                    <a:pt x="216313" y="44825"/>
                    <a:pt x="216313" y="85163"/>
                  </a:cubicBezTo>
                  <a:cubicBezTo>
                    <a:pt x="216313" y="125501"/>
                    <a:pt x="213112" y="185071"/>
                    <a:pt x="237449" y="208121"/>
                  </a:cubicBezTo>
                  <a:cubicBezTo>
                    <a:pt x="261785" y="231172"/>
                    <a:pt x="257299" y="240773"/>
                    <a:pt x="257299" y="240773"/>
                  </a:cubicBezTo>
                  <a:close/>
                  <a:moveTo>
                    <a:pt x="176327" y="267367"/>
                  </a:moveTo>
                  <a:cubicBezTo>
                    <a:pt x="176327" y="280559"/>
                    <a:pt x="165640" y="294827"/>
                    <a:pt x="152457" y="294827"/>
                  </a:cubicBezTo>
                  <a:cubicBezTo>
                    <a:pt x="139275" y="294827"/>
                    <a:pt x="128588" y="280559"/>
                    <a:pt x="128588" y="267367"/>
                  </a:cubicBezTo>
                  <a:cubicBezTo>
                    <a:pt x="128588" y="267662"/>
                    <a:pt x="176327" y="267062"/>
                    <a:pt x="176327" y="267367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690E2614-C7DC-BCCA-52A6-BB582D89B7A0}"/>
              </a:ext>
            </a:extLst>
          </p:cNvPr>
          <p:cNvGrpSpPr/>
          <p:nvPr/>
        </p:nvGrpSpPr>
        <p:grpSpPr>
          <a:xfrm>
            <a:off x="1218874" y="3134853"/>
            <a:ext cx="4394883" cy="1304934"/>
            <a:chOff x="1218874" y="3134853"/>
            <a:chExt cx="4394883" cy="1304934"/>
          </a:xfrm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C98399BC-DC7F-B25B-C17A-F4341D7DFC95}"/>
                </a:ext>
              </a:extLst>
            </p:cNvPr>
            <p:cNvSpPr/>
            <p:nvPr/>
          </p:nvSpPr>
          <p:spPr>
            <a:xfrm>
              <a:off x="1218874" y="3134853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7FF6106-0583-E2E7-61EF-A9E308DA7C9D}"/>
                </a:ext>
              </a:extLst>
            </p:cNvPr>
            <p:cNvSpPr/>
            <p:nvPr/>
          </p:nvSpPr>
          <p:spPr>
            <a:xfrm>
              <a:off x="1358514" y="3274494"/>
              <a:ext cx="359485" cy="359485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106680" y="259080"/>
                  </a:moveTo>
                  <a:lnTo>
                    <a:pt x="30480" y="259080"/>
                  </a:lnTo>
                  <a:cubicBezTo>
                    <a:pt x="13649" y="259080"/>
                    <a:pt x="0" y="245431"/>
                    <a:pt x="0" y="228600"/>
                  </a:cubicBezTo>
                  <a:lnTo>
                    <a:pt x="0" y="228600"/>
                  </a:lnTo>
                  <a:lnTo>
                    <a:pt x="0" y="30480"/>
                  </a:lnTo>
                  <a:cubicBezTo>
                    <a:pt x="0" y="13716"/>
                    <a:pt x="13716" y="0"/>
                    <a:pt x="30480" y="0"/>
                  </a:cubicBezTo>
                  <a:lnTo>
                    <a:pt x="274320" y="0"/>
                  </a:lnTo>
                  <a:cubicBezTo>
                    <a:pt x="291151" y="0"/>
                    <a:pt x="304800" y="13649"/>
                    <a:pt x="304800" y="30480"/>
                  </a:cubicBezTo>
                  <a:lnTo>
                    <a:pt x="304800" y="30480"/>
                  </a:lnTo>
                  <a:lnTo>
                    <a:pt x="304800" y="228600"/>
                  </a:lnTo>
                  <a:cubicBezTo>
                    <a:pt x="304800" y="245431"/>
                    <a:pt x="291151" y="259080"/>
                    <a:pt x="274320" y="259080"/>
                  </a:cubicBezTo>
                  <a:lnTo>
                    <a:pt x="274320" y="259080"/>
                  </a:lnTo>
                  <a:lnTo>
                    <a:pt x="198120" y="259080"/>
                  </a:lnTo>
                  <a:lnTo>
                    <a:pt x="259080" y="289560"/>
                  </a:lnTo>
                  <a:lnTo>
                    <a:pt x="259080" y="304800"/>
                  </a:lnTo>
                  <a:lnTo>
                    <a:pt x="45720" y="304800"/>
                  </a:lnTo>
                  <a:lnTo>
                    <a:pt x="45720" y="289560"/>
                  </a:lnTo>
                  <a:lnTo>
                    <a:pt x="106680" y="259080"/>
                  </a:lnTo>
                  <a:close/>
                  <a:moveTo>
                    <a:pt x="30480" y="30480"/>
                  </a:moveTo>
                  <a:lnTo>
                    <a:pt x="30480" y="198120"/>
                  </a:lnTo>
                  <a:lnTo>
                    <a:pt x="274320" y="198120"/>
                  </a:lnTo>
                  <a:lnTo>
                    <a:pt x="274320" y="30480"/>
                  </a:lnTo>
                  <a:lnTo>
                    <a:pt x="30480" y="3048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CC49F274-AD24-A50D-FBAA-4F3702DD7EE6}"/>
                </a:ext>
              </a:extLst>
            </p:cNvPr>
            <p:cNvSpPr txBox="1"/>
            <p:nvPr/>
          </p:nvSpPr>
          <p:spPr>
            <a:xfrm>
              <a:off x="1218874" y="3737604"/>
              <a:ext cx="4394883" cy="702183"/>
            </a:xfrm>
            <a:prstGeom prst="rect">
              <a:avLst/>
            </a:prstGeom>
            <a:ln/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数据库表包括学生表、课程表、成绩表等。</a:t>
              </a:r>
            </a:p>
          </p:txBody>
        </p:sp>
      </p:grpSp>
      <p:grpSp>
        <p:nvGrpSpPr>
          <p:cNvPr id="10" name="Group 10">
            <a:extLst>
              <a:ext uri="{FF2B5EF4-FFF2-40B4-BE49-F238E27FC236}">
                <a16:creationId xmlns:a16="http://schemas.microsoft.com/office/drawing/2014/main" id="{36FAE74C-7F3D-C329-65F6-509FC33B4DEF}"/>
              </a:ext>
            </a:extLst>
          </p:cNvPr>
          <p:cNvGrpSpPr/>
          <p:nvPr/>
        </p:nvGrpSpPr>
        <p:grpSpPr>
          <a:xfrm>
            <a:off x="1218874" y="4878843"/>
            <a:ext cx="4394883" cy="1316184"/>
            <a:chOff x="1218874" y="4878843"/>
            <a:chExt cx="4394883" cy="1316184"/>
          </a:xfrm>
        </p:grpSpPr>
        <p:sp>
          <p:nvSpPr>
            <p:cNvPr id="11" name="AutoShape 11">
              <a:extLst>
                <a:ext uri="{FF2B5EF4-FFF2-40B4-BE49-F238E27FC236}">
                  <a16:creationId xmlns:a16="http://schemas.microsoft.com/office/drawing/2014/main" id="{62BCF5B7-727D-9079-BF31-A99D0C6E5331}"/>
                </a:ext>
              </a:extLst>
            </p:cNvPr>
            <p:cNvSpPr/>
            <p:nvPr/>
          </p:nvSpPr>
          <p:spPr>
            <a:xfrm>
              <a:off x="1218874" y="4878843"/>
              <a:ext cx="638766" cy="638766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DE282A45-CEDC-E02F-D146-B8E2848ECE51}"/>
                </a:ext>
              </a:extLst>
            </p:cNvPr>
            <p:cNvSpPr/>
            <p:nvPr/>
          </p:nvSpPr>
          <p:spPr>
            <a:xfrm>
              <a:off x="1372678" y="5037742"/>
              <a:ext cx="331158" cy="320969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91440"/>
                  </a:moveTo>
                  <a:lnTo>
                    <a:pt x="152400" y="0"/>
                  </a:lnTo>
                  <a:lnTo>
                    <a:pt x="304800" y="91440"/>
                  </a:lnTo>
                  <a:lnTo>
                    <a:pt x="304800" y="121920"/>
                  </a:lnTo>
                  <a:lnTo>
                    <a:pt x="0" y="121920"/>
                  </a:lnTo>
                  <a:lnTo>
                    <a:pt x="0" y="91440"/>
                  </a:lnTo>
                  <a:close/>
                  <a:moveTo>
                    <a:pt x="0" y="274320"/>
                  </a:moveTo>
                  <a:lnTo>
                    <a:pt x="304800" y="274320"/>
                  </a:lnTo>
                  <a:lnTo>
                    <a:pt x="304800" y="304800"/>
                  </a:lnTo>
                  <a:lnTo>
                    <a:pt x="0" y="304800"/>
                  </a:lnTo>
                  <a:lnTo>
                    <a:pt x="0" y="274320"/>
                  </a:lnTo>
                  <a:close/>
                  <a:moveTo>
                    <a:pt x="30480" y="243840"/>
                  </a:moveTo>
                  <a:lnTo>
                    <a:pt x="274320" y="243840"/>
                  </a:lnTo>
                  <a:lnTo>
                    <a:pt x="274320" y="274320"/>
                  </a:lnTo>
                  <a:lnTo>
                    <a:pt x="30480" y="274320"/>
                  </a:lnTo>
                  <a:lnTo>
                    <a:pt x="30480" y="243840"/>
                  </a:lnTo>
                  <a:close/>
                  <a:moveTo>
                    <a:pt x="30480" y="121920"/>
                  </a:moveTo>
                  <a:lnTo>
                    <a:pt x="91440" y="121920"/>
                  </a:lnTo>
                  <a:lnTo>
                    <a:pt x="91440" y="243840"/>
                  </a:lnTo>
                  <a:lnTo>
                    <a:pt x="30480" y="243840"/>
                  </a:lnTo>
                  <a:lnTo>
                    <a:pt x="30480" y="121920"/>
                  </a:lnTo>
                  <a:close/>
                  <a:moveTo>
                    <a:pt x="121920" y="121920"/>
                  </a:moveTo>
                  <a:lnTo>
                    <a:pt x="182880" y="121920"/>
                  </a:lnTo>
                  <a:lnTo>
                    <a:pt x="182880" y="243840"/>
                  </a:lnTo>
                  <a:lnTo>
                    <a:pt x="121920" y="243840"/>
                  </a:lnTo>
                  <a:lnTo>
                    <a:pt x="121920" y="121920"/>
                  </a:lnTo>
                  <a:close/>
                  <a:moveTo>
                    <a:pt x="213360" y="121920"/>
                  </a:moveTo>
                  <a:lnTo>
                    <a:pt x="274320" y="121920"/>
                  </a:lnTo>
                  <a:lnTo>
                    <a:pt x="274320" y="243840"/>
                  </a:lnTo>
                  <a:lnTo>
                    <a:pt x="213360" y="243840"/>
                  </a:lnTo>
                  <a:lnTo>
                    <a:pt x="213360" y="12192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DD29295A-41A9-33B2-D220-BBD11B9DC2EE}"/>
                </a:ext>
              </a:extLst>
            </p:cNvPr>
            <p:cNvSpPr txBox="1"/>
            <p:nvPr/>
          </p:nvSpPr>
          <p:spPr>
            <a:xfrm>
              <a:off x="1218874" y="5492844"/>
              <a:ext cx="4394883" cy="702183"/>
            </a:xfrm>
            <a:prstGeom prst="rect">
              <a:avLst/>
            </a:prstGeom>
            <a:ln/>
          </p:spPr>
          <p:txBody>
            <a:bodyPr vert="horz" wrap="square" lIns="114300" tIns="57150" rIns="114300" bIns="57150" rtlCol="0" anchor="t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500">
                  <a:solidFill>
                    <a:schemeClr val="dk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视图包括学生基本信息视图、课程名称视图、成绩统计视图等。</a:t>
              </a:r>
            </a:p>
          </p:txBody>
        </p:sp>
      </p:grpSp>
      <p:pic>
        <p:nvPicPr>
          <p:cNvPr id="14" name="Picture 14">
            <a:extLst>
              <a:ext uri="{FF2B5EF4-FFF2-40B4-BE49-F238E27FC236}">
                <a16:creationId xmlns:a16="http://schemas.microsoft.com/office/drawing/2014/main" id="{017C4274-E0D3-4D82-2E49-3C97646CD4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000" r="10000"/>
          <a:stretch>
            <a:fillRect/>
          </a:stretch>
        </p:blipFill>
        <p:spPr>
          <a:xfrm>
            <a:off x="6603343" y="1773672"/>
            <a:ext cx="4619078" cy="4619078"/>
          </a:xfrm>
          <a:prstGeom prst="ellipse">
            <a:avLst/>
          </a:prstGeom>
        </p:spPr>
      </p:pic>
      <p:pic>
        <p:nvPicPr>
          <p:cNvPr id="15" name="Picture 15">
            <a:extLst>
              <a:ext uri="{FF2B5EF4-FFF2-40B4-BE49-F238E27FC236}">
                <a16:creationId xmlns:a16="http://schemas.microsoft.com/office/drawing/2014/main" id="{5E5C11D4-CD97-A161-5BB2-DE10BB696A7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92" r="6292"/>
          <a:stretch>
            <a:fillRect/>
          </a:stretch>
        </p:blipFill>
        <p:spPr>
          <a:xfrm>
            <a:off x="9353197" y="779822"/>
            <a:ext cx="2231507" cy="2231507"/>
          </a:xfrm>
          <a:prstGeom prst="ellipse">
            <a:avLst/>
          </a:prstGeom>
        </p:spPr>
      </p:pic>
      <p:grpSp>
        <p:nvGrpSpPr>
          <p:cNvPr id="16" name="Group 16">
            <a:extLst>
              <a:ext uri="{FF2B5EF4-FFF2-40B4-BE49-F238E27FC236}">
                <a16:creationId xmlns:a16="http://schemas.microsoft.com/office/drawing/2014/main" id="{D7283ABA-CF54-44CF-B93E-ABD81368A644}"/>
              </a:ext>
            </a:extLst>
          </p:cNvPr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>
              <a:extLst>
                <a:ext uri="{FF2B5EF4-FFF2-40B4-BE49-F238E27FC236}">
                  <a16:creationId xmlns:a16="http://schemas.microsoft.com/office/drawing/2014/main" id="{EAADA0A7-4729-E965-5A75-EE10C3C3BE16}"/>
                </a:ext>
              </a:extLst>
            </p:cNvPr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>
              <a:extLst>
                <a:ext uri="{FF2B5EF4-FFF2-40B4-BE49-F238E27FC236}">
                  <a16:creationId xmlns:a16="http://schemas.microsoft.com/office/drawing/2014/main" id="{49ABAE75-23F6-7C3F-2270-2CCF63BE290E}"/>
                </a:ext>
              </a:extLst>
            </p:cNvPr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>
              <a:extLst>
                <a:ext uri="{FF2B5EF4-FFF2-40B4-BE49-F238E27FC236}">
                  <a16:creationId xmlns:a16="http://schemas.microsoft.com/office/drawing/2014/main" id="{270ABBF5-6B5E-25FC-D732-43F501E7966A}"/>
                </a:ext>
              </a:extLst>
            </p:cNvPr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>
              <a:extLst>
                <a:ext uri="{FF2B5EF4-FFF2-40B4-BE49-F238E27FC236}">
                  <a16:creationId xmlns:a16="http://schemas.microsoft.com/office/drawing/2014/main" id="{9C4EC602-E779-3A04-3E81-F9236631B62C}"/>
                </a:ext>
              </a:extLst>
            </p:cNvPr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>
              <a:extLst>
                <a:ext uri="{FF2B5EF4-FFF2-40B4-BE49-F238E27FC236}">
                  <a16:creationId xmlns:a16="http://schemas.microsoft.com/office/drawing/2014/main" id="{518D2EEC-32CF-F31C-06AB-B9623BEA7857}"/>
                </a:ext>
              </a:extLst>
            </p:cNvPr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>
              <a:extLst>
                <a:ext uri="{FF2B5EF4-FFF2-40B4-BE49-F238E27FC236}">
                  <a16:creationId xmlns:a16="http://schemas.microsoft.com/office/drawing/2014/main" id="{A5B3DAD7-EAD3-A0B8-17D6-E5F686B02559}"/>
                </a:ext>
              </a:extLst>
            </p:cNvPr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>
              <a:extLst>
                <a:ext uri="{FF2B5EF4-FFF2-40B4-BE49-F238E27FC236}">
                  <a16:creationId xmlns:a16="http://schemas.microsoft.com/office/drawing/2014/main" id="{EBC75F3D-EA34-EF9F-51B3-53600DD767E9}"/>
                </a:ext>
              </a:extLst>
            </p:cNvPr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>
              <a:extLst>
                <a:ext uri="{FF2B5EF4-FFF2-40B4-BE49-F238E27FC236}">
                  <a16:creationId xmlns:a16="http://schemas.microsoft.com/office/drawing/2014/main" id="{8B238D84-6C72-775F-B6E6-8431B9C4154A}"/>
                </a:ext>
              </a:extLst>
            </p:cNvPr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>
              <a:extLst>
                <a:ext uri="{FF2B5EF4-FFF2-40B4-BE49-F238E27FC236}">
                  <a16:creationId xmlns:a16="http://schemas.microsoft.com/office/drawing/2014/main" id="{B7862873-D5AE-9446-11A8-6AB97F2A5A76}"/>
                </a:ext>
              </a:extLst>
            </p:cNvPr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>
              <a:extLst>
                <a:ext uri="{FF2B5EF4-FFF2-40B4-BE49-F238E27FC236}">
                  <a16:creationId xmlns:a16="http://schemas.microsoft.com/office/drawing/2014/main" id="{49393ECD-53EC-D3D2-AC32-26A7FFE17A7C}"/>
                </a:ext>
              </a:extLst>
            </p:cNvPr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AutoShape 27">
              <a:extLst>
                <a:ext uri="{FF2B5EF4-FFF2-40B4-BE49-F238E27FC236}">
                  <a16:creationId xmlns:a16="http://schemas.microsoft.com/office/drawing/2014/main" id="{6778AD83-578A-C950-F136-D499CC886EE9}"/>
                </a:ext>
              </a:extLst>
            </p:cNvPr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>
              <a:extLst>
                <a:ext uri="{FF2B5EF4-FFF2-40B4-BE49-F238E27FC236}">
                  <a16:creationId xmlns:a16="http://schemas.microsoft.com/office/drawing/2014/main" id="{2DE35FE7-B2B9-3980-48BF-A001DA2B90FE}"/>
                </a:ext>
              </a:extLst>
            </p:cNvPr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>
              <a:extLst>
                <a:ext uri="{FF2B5EF4-FFF2-40B4-BE49-F238E27FC236}">
                  <a16:creationId xmlns:a16="http://schemas.microsoft.com/office/drawing/2014/main" id="{D1280469-5E18-8134-ED4C-B179EA7F6901}"/>
                </a:ext>
              </a:extLst>
            </p:cNvPr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>
              <a:extLst>
                <a:ext uri="{FF2B5EF4-FFF2-40B4-BE49-F238E27FC236}">
                  <a16:creationId xmlns:a16="http://schemas.microsoft.com/office/drawing/2014/main" id="{22BA6621-F1D4-F839-16BB-1B690A9E0ADC}"/>
                </a:ext>
              </a:extLst>
            </p:cNvPr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>
              <a:extLst>
                <a:ext uri="{FF2B5EF4-FFF2-40B4-BE49-F238E27FC236}">
                  <a16:creationId xmlns:a16="http://schemas.microsoft.com/office/drawing/2014/main" id="{473D9E76-99AB-6BA3-84BB-6A0E5EC55787}"/>
                </a:ext>
              </a:extLst>
            </p:cNvPr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AutoShape 32">
              <a:extLst>
                <a:ext uri="{FF2B5EF4-FFF2-40B4-BE49-F238E27FC236}">
                  <a16:creationId xmlns:a16="http://schemas.microsoft.com/office/drawing/2014/main" id="{069A2843-5FFF-8EBA-9FDD-E2FD9484ADBA}"/>
                </a:ext>
              </a:extLst>
            </p:cNvPr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3" name="AutoShape 33">
              <a:extLst>
                <a:ext uri="{FF2B5EF4-FFF2-40B4-BE49-F238E27FC236}">
                  <a16:creationId xmlns:a16="http://schemas.microsoft.com/office/drawing/2014/main" id="{271DA23C-9713-CCA4-4EFC-41133E79973C}"/>
                </a:ext>
              </a:extLst>
            </p:cNvPr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4" name="AutoShape 34">
              <a:extLst>
                <a:ext uri="{FF2B5EF4-FFF2-40B4-BE49-F238E27FC236}">
                  <a16:creationId xmlns:a16="http://schemas.microsoft.com/office/drawing/2014/main" id="{EB591A13-0677-1609-7A74-1CB991ECA826}"/>
                </a:ext>
              </a:extLst>
            </p:cNvPr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5" name="AutoShape 35">
              <a:extLst>
                <a:ext uri="{FF2B5EF4-FFF2-40B4-BE49-F238E27FC236}">
                  <a16:creationId xmlns:a16="http://schemas.microsoft.com/office/drawing/2014/main" id="{8B585026-A496-ECC2-5030-C46AB2D66D1A}"/>
                </a:ext>
              </a:extLst>
            </p:cNvPr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6" name="AutoShape 36">
              <a:extLst>
                <a:ext uri="{FF2B5EF4-FFF2-40B4-BE49-F238E27FC236}">
                  <a16:creationId xmlns:a16="http://schemas.microsoft.com/office/drawing/2014/main" id="{8EEAB263-E1D5-CA3D-41BD-683DFD9B6953}"/>
                </a:ext>
              </a:extLst>
            </p:cNvPr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7" name="TextBox 37">
              <a:extLst>
                <a:ext uri="{FF2B5EF4-FFF2-40B4-BE49-F238E27FC236}">
                  <a16:creationId xmlns:a16="http://schemas.microsoft.com/office/drawing/2014/main" id="{D6DE933B-BCF4-388B-62DA-AAA09A29D4FD}"/>
                </a:ext>
              </a:extLst>
            </p:cNvPr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数据库架构设计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3628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1165346"/>
            <a:ext cx="5016408" cy="5733525"/>
          </a:xfrm>
          <a:prstGeom prst="parallelogram">
            <a:avLst/>
          </a:prstGeom>
          <a:solidFill>
            <a:schemeClr val="accent2">
              <a:alpha val="100000"/>
            </a:schemeClr>
          </a:solidFill>
          <a:ln/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12500" r="12500"/>
          <a:stretch>
            <a:fillRect/>
          </a:stretch>
        </p:blipFill>
        <p:spPr>
          <a:xfrm>
            <a:off x="161995" y="1165346"/>
            <a:ext cx="4300144" cy="5733525"/>
          </a:xfrm>
          <a:prstGeom prst="parallelogram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908867" y="1360418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5" name="AutoShape 5"/>
          <p:cNvSpPr/>
          <p:nvPr/>
        </p:nvSpPr>
        <p:spPr>
          <a:xfrm>
            <a:off x="4351619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6" name="AutoShape 6"/>
          <p:cNvSpPr/>
          <p:nvPr/>
        </p:nvSpPr>
        <p:spPr>
          <a:xfrm>
            <a:off x="3633815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7" name="TextBox 7"/>
          <p:cNvSpPr txBox="1"/>
          <p:nvPr/>
        </p:nvSpPr>
        <p:spPr>
          <a:xfrm>
            <a:off x="3810637" y="1233134"/>
            <a:ext cx="799698" cy="7924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85808" y="1193510"/>
            <a:ext cx="6124237" cy="88392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本项目涉及11个数据库表和3个视图。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3469283" y="3099207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0" name="AutoShape 10"/>
          <p:cNvSpPr/>
          <p:nvPr/>
        </p:nvSpPr>
        <p:spPr>
          <a:xfrm>
            <a:off x="3912035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1" name="AutoShape 11"/>
          <p:cNvSpPr/>
          <p:nvPr/>
        </p:nvSpPr>
        <p:spPr>
          <a:xfrm>
            <a:off x="3194231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2" name="TextBox 12"/>
          <p:cNvSpPr txBox="1"/>
          <p:nvPr/>
        </p:nvSpPr>
        <p:spPr>
          <a:xfrm>
            <a:off x="3249042" y="2971923"/>
            <a:ext cx="1102577" cy="7924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805461" y="2932299"/>
            <a:ext cx="6124237" cy="88392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数据库表包括学生表、课程表、成绩表等。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3068208" y="4837996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5" name="AutoShape 15"/>
          <p:cNvSpPr/>
          <p:nvPr/>
        </p:nvSpPr>
        <p:spPr>
          <a:xfrm>
            <a:off x="3510960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6" name="AutoShape 16"/>
          <p:cNvSpPr/>
          <p:nvPr/>
        </p:nvSpPr>
        <p:spPr>
          <a:xfrm>
            <a:off x="2793156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7" name="TextBox 17"/>
          <p:cNvSpPr txBox="1"/>
          <p:nvPr/>
        </p:nvSpPr>
        <p:spPr>
          <a:xfrm>
            <a:off x="2841924" y="4710712"/>
            <a:ext cx="1115711" cy="7924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462139" y="4671088"/>
            <a:ext cx="6124237" cy="88392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视图包括学生基本信息视图、课程名称视图、成绩统计视图等。创建名为music_recommendation的数据库，然后设计各个数据库表的结构，具体说明如下。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数据库结构的设计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79498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6072323" y="1774071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4" name="TextBox 4"/>
          <p:cNvSpPr txBox="1"/>
          <p:nvPr/>
        </p:nvSpPr>
        <p:spPr>
          <a:xfrm>
            <a:off x="5004127" y="2472562"/>
            <a:ext cx="2762250" cy="125730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(1) 歌曲收藏表(collection)用于保存用户的收藏信息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046100" y="4806368"/>
            <a:ext cx="2657475" cy="125730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(2) 歌曲下载记录表(download)用于保存用户下载歌曲的信息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99110" y="4817651"/>
            <a:ext cx="2762250" cy="125730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(3) 歌曲推荐表a(reca)用于保存为用户推荐的a版歌曲信息</a:t>
            </a:r>
          </a:p>
        </p:txBody>
      </p:sp>
      <p:sp>
        <p:nvSpPr>
          <p:cNvPr id="7" name="AutoShape 7"/>
          <p:cNvSpPr/>
          <p:nvPr/>
        </p:nvSpPr>
        <p:spPr>
          <a:xfrm>
            <a:off x="6072323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8" name="Freeform 8"/>
          <p:cNvSpPr/>
          <p:nvPr/>
        </p:nvSpPr>
        <p:spPr>
          <a:xfrm>
            <a:off x="6244501" y="4282317"/>
            <a:ext cx="280981" cy="2809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9" name="Freeform 9"/>
          <p:cNvSpPr/>
          <p:nvPr/>
        </p:nvSpPr>
        <p:spPr>
          <a:xfrm>
            <a:off x="6249635" y="1942726"/>
            <a:ext cx="246922" cy="2469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10" name="Freeform 10"/>
          <p:cNvSpPr/>
          <p:nvPr/>
        </p:nvSpPr>
        <p:spPr>
          <a:xfrm>
            <a:off x="9758054" y="4300887"/>
            <a:ext cx="243840" cy="2438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770541" y="1481576"/>
            <a:ext cx="2313273" cy="2313273"/>
          </a:xfrm>
          <a:prstGeom prst="round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l="4032" r="4032"/>
          <a:stretch>
            <a:fillRect/>
          </a:stretch>
        </p:blipFill>
        <p:spPr>
          <a:xfrm>
            <a:off x="454963" y="1481576"/>
            <a:ext cx="4240298" cy="4612191"/>
          </a:xfrm>
          <a:prstGeom prst="round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数据库结构的设计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  <a:ln/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数据库结构的设计</a:t>
              </a:r>
            </a:p>
          </p:txBody>
        </p:sp>
      </p:grpSp>
      <p:sp>
        <p:nvSpPr>
          <p:cNvPr id="28" name="AutoShape 28"/>
          <p:cNvSpPr/>
          <p:nvPr/>
        </p:nvSpPr>
        <p:spPr>
          <a:xfrm>
            <a:off x="5784437" y="1687163"/>
            <a:ext cx="4496144" cy="56581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29" name="TextBox 29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784437" y="2262505"/>
            <a:ext cx="4496144" cy="82053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(4) 歌曲推荐表b(reca)用于保存为用户推荐的b版歌曲信息</a:t>
            </a:r>
          </a:p>
        </p:txBody>
      </p:sp>
      <p:sp>
        <p:nvSpPr>
          <p:cNvPr id="31" name="AutoShape 31"/>
          <p:cNvSpPr/>
          <p:nvPr/>
        </p:nvSpPr>
        <p:spPr>
          <a:xfrm>
            <a:off x="5784437" y="3120755"/>
            <a:ext cx="4496144" cy="565817"/>
          </a:xfrm>
          <a:prstGeom prst="rect">
            <a:avLst/>
          </a:prstGeom>
          <a:solidFill>
            <a:schemeClr val="accent1">
              <a:lumMod val="50000"/>
              <a:alpha val="100000"/>
            </a:schemeClr>
          </a:solidFill>
          <a:ln/>
        </p:spPr>
      </p:sp>
      <p:sp>
        <p:nvSpPr>
          <p:cNvPr id="32" name="TextBox 32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5784437" y="3715147"/>
            <a:ext cx="4496144" cy="82053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(5) 歌曲评论表(review)用于保存用户为某歌曲发布的评论信息</a:t>
            </a:r>
          </a:p>
        </p:txBody>
      </p:sp>
      <p:sp>
        <p:nvSpPr>
          <p:cNvPr id="34" name="AutoShape 34"/>
          <p:cNvSpPr/>
          <p:nvPr/>
        </p:nvSpPr>
        <p:spPr>
          <a:xfrm>
            <a:off x="5784437" y="4609991"/>
            <a:ext cx="4496144" cy="565817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35" name="TextBox 35"/>
          <p:cNvSpPr txBox="1"/>
          <p:nvPr/>
        </p:nvSpPr>
        <p:spPr>
          <a:xfrm>
            <a:off x="5784437" y="5204382"/>
            <a:ext cx="4496144" cy="82053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(6) 用户信息表(user)用于保存系统内的用户信息，包括普通会员和管理员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28F4C-890B-5608-7B10-7F9E4E007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项目开发实战群二维码">
            <a:extLst>
              <a:ext uri="{FF2B5EF4-FFF2-40B4-BE49-F238E27FC236}">
                <a16:creationId xmlns:a16="http://schemas.microsoft.com/office/drawing/2014/main" id="{4C4432C3-BD59-E6F2-AAB1-2AC1B5B7A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9366"/>
            <a:ext cx="2748915" cy="3527425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5743A2E-3019-81E1-C035-9D3027336834}"/>
              </a:ext>
            </a:extLst>
          </p:cNvPr>
          <p:cNvSpPr txBox="1"/>
          <p:nvPr/>
        </p:nvSpPr>
        <p:spPr>
          <a:xfrm>
            <a:off x="4637567" y="1752600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95C16D-ECAC-B59F-B2A1-C52FBBB0C207}"/>
              </a:ext>
            </a:extLst>
          </p:cNvPr>
          <p:cNvSpPr txBox="1"/>
          <p:nvPr/>
        </p:nvSpPr>
        <p:spPr>
          <a:xfrm>
            <a:off x="3581400" y="4332030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62A096-350B-2B2F-9A1A-7F0364A87C45}"/>
              </a:ext>
            </a:extLst>
          </p:cNvPr>
          <p:cNvSpPr txBox="1"/>
          <p:nvPr/>
        </p:nvSpPr>
        <p:spPr>
          <a:xfrm>
            <a:off x="4991100" y="5019660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807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 l="24292" r="24292"/>
          <a:stretch>
            <a:fillRect/>
          </a:stretch>
        </p:blipFill>
        <p:spPr>
          <a:xfrm>
            <a:off x="7092557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(7) 用户权限信息表(role)用于保存系统内用户的权限信息，如果roleId值是1，表示这是管理员。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(8) 用户角色信息表(userrole)用于保存系统内的用户角色信息，设置每一位用户的权限。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(9) 音乐详情信息表(song)用于保存系统内的音乐信息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数据库结构的设计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07874" y="6318935"/>
            <a:ext cx="701468" cy="122998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454963" y="6318935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4" name="AutoShape 4"/>
          <p:cNvSpPr/>
          <p:nvPr/>
        </p:nvSpPr>
        <p:spPr>
          <a:xfrm>
            <a:off x="1137715" y="6318935"/>
            <a:ext cx="122998" cy="122998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cxnSp>
        <p:nvCxnSpPr>
          <p:cNvPr id="5" name="Connector 5"/>
          <p:cNvCxnSpPr/>
          <p:nvPr/>
        </p:nvCxnSpPr>
        <p:spPr>
          <a:xfrm>
            <a:off x="1209343" y="6393165"/>
            <a:ext cx="10991852" cy="0"/>
          </a:xfrm>
          <a:prstGeom prst="line">
            <a:avLst/>
          </a:prstGeom>
          <a:ln w="14288">
            <a:solidFill>
              <a:schemeClr val="accent2"/>
            </a:solidFill>
            <a:prstDash val="dash"/>
            <a:headEnd type="none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6" name="AutoShape 6"/>
          <p:cNvSpPr/>
          <p:nvPr/>
        </p:nvSpPr>
        <p:spPr>
          <a:xfrm>
            <a:off x="904945" y="1398355"/>
            <a:ext cx="2590123" cy="1506389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7" name="AutoShape 7"/>
          <p:cNvSpPr/>
          <p:nvPr/>
        </p:nvSpPr>
        <p:spPr>
          <a:xfrm>
            <a:off x="1218874" y="2592503"/>
            <a:ext cx="2871893" cy="314282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</p:sp>
      <p:sp>
        <p:nvSpPr>
          <p:cNvPr id="8" name="AutoShape 8"/>
          <p:cNvSpPr/>
          <p:nvPr/>
        </p:nvSpPr>
        <p:spPr>
          <a:xfrm>
            <a:off x="4503089" y="1424901"/>
            <a:ext cx="2590123" cy="1506389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4817018" y="2619049"/>
            <a:ext cx="2871893" cy="3142827"/>
          </a:xfrm>
          <a:prstGeom prst="round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9050">
            <a:solidFill>
              <a:schemeClr val="accent1">
                <a:alpha val="90000"/>
              </a:schemeClr>
            </a:solidFill>
            <a:prstDash val="solid"/>
          </a:ln>
        </p:spPr>
      </p:sp>
      <p:sp>
        <p:nvSpPr>
          <p:cNvPr id="10" name="AutoShape 10"/>
          <p:cNvSpPr/>
          <p:nvPr/>
        </p:nvSpPr>
        <p:spPr>
          <a:xfrm>
            <a:off x="8201329" y="1424901"/>
            <a:ext cx="2590123" cy="1506389"/>
          </a:xfrm>
          <a:prstGeom prst="round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1" name="AutoShape 11"/>
          <p:cNvSpPr/>
          <p:nvPr/>
        </p:nvSpPr>
        <p:spPr>
          <a:xfrm>
            <a:off x="8515258" y="2619049"/>
            <a:ext cx="2871893" cy="3142827"/>
          </a:xfrm>
          <a:prstGeom prst="round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 w="19050">
            <a:solidFill>
              <a:schemeClr val="accent2">
                <a:alpha val="90000"/>
              </a:schemeClr>
            </a:solidFill>
            <a:prstDash val="solid"/>
          </a:ln>
        </p:spPr>
      </p:sp>
      <p:sp>
        <p:nvSpPr>
          <p:cNvPr id="12" name="TextBox 12"/>
          <p:cNvSpPr txBox="1"/>
          <p:nvPr/>
        </p:nvSpPr>
        <p:spPr>
          <a:xfrm>
            <a:off x="1414251" y="2980276"/>
            <a:ext cx="2505075" cy="249555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071D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(10) 音乐播放记录信息表(play)用于保存系统内音乐的播放信息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999835" y="2980276"/>
            <a:ext cx="2506259" cy="248412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071D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(11) 用户点赞信息表(liking)用于保存系统内用户对指定音乐的点赞信息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731942" y="2980276"/>
            <a:ext cx="2506259" cy="248412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071D4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(12) 系统会根据统计用户的播放记录，按周为单位进行排行，并将排行信息保存到视图weekranking中。</a:t>
            </a:r>
          </a:p>
        </p:txBody>
      </p:sp>
      <p:sp>
        <p:nvSpPr>
          <p:cNvPr id="15" name="Freeform 15"/>
          <p:cNvSpPr/>
          <p:nvPr/>
        </p:nvSpPr>
        <p:spPr>
          <a:xfrm>
            <a:off x="3734987" y="1845395"/>
            <a:ext cx="509355" cy="50935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16" name="Freeform 16"/>
          <p:cNvSpPr/>
          <p:nvPr/>
        </p:nvSpPr>
        <p:spPr>
          <a:xfrm>
            <a:off x="7434234" y="1784900"/>
            <a:ext cx="509355" cy="509355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17" name="TextBox 17"/>
          <p:cNvSpPr txBox="1"/>
          <p:nvPr/>
        </p:nvSpPr>
        <p:spPr>
          <a:xfrm>
            <a:off x="1081380" y="1191768"/>
            <a:ext cx="2180333" cy="184404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743558" y="1252051"/>
            <a:ext cx="2109185" cy="184404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349305" y="1215599"/>
            <a:ext cx="2294171" cy="184404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74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数据库结构的设计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73227" y="1168478"/>
            <a:ext cx="455409" cy="20692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428750" y="0"/>
                </a:lnTo>
                <a:lnTo>
                  <a:pt x="1905000" y="1905000"/>
                </a:lnTo>
                <a:lnTo>
                  <a:pt x="476250" y="1905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  <a:alpha val="83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472404" y="1375400"/>
            <a:ext cx="11247191" cy="4699510"/>
          </a:xfrm>
          <a:prstGeom prst="rect">
            <a:avLst/>
          </a:prstGeom>
          <a:solidFill>
            <a:schemeClr val="accent1">
              <a:alpha val="80000"/>
            </a:schemeClr>
          </a:solidFill>
          <a:ln/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70000"/>
          </a:blip>
          <a:srcRect l="27496" r="27496"/>
          <a:stretch>
            <a:fillRect/>
          </a:stretch>
        </p:blipFill>
        <p:spPr>
          <a:xfrm>
            <a:off x="740688" y="1168478"/>
            <a:ext cx="3679823" cy="4906431"/>
          </a:xfrm>
          <a:prstGeom prst="parallelogram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2499430" y="6236295"/>
            <a:ext cx="9220165" cy="67345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6" name="AutoShape 6"/>
          <p:cNvSpPr/>
          <p:nvPr/>
        </p:nvSpPr>
        <p:spPr>
          <a:xfrm>
            <a:off x="483810" y="6236295"/>
            <a:ext cx="740059" cy="67345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7" name="AutoShape 7"/>
          <p:cNvSpPr/>
          <p:nvPr/>
        </p:nvSpPr>
        <p:spPr>
          <a:xfrm>
            <a:off x="1375876" y="6200641"/>
            <a:ext cx="158719" cy="158719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1607200" y="6207253"/>
            <a:ext cx="147382" cy="147382"/>
          </a:xfrm>
          <a:prstGeom prst="ellipse">
            <a:avLst/>
          </a:prstGeom>
          <a:solidFill>
            <a:schemeClr val="accent2">
              <a:alpha val="8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1827186" y="6213864"/>
            <a:ext cx="136045" cy="136045"/>
          </a:xfrm>
          <a:prstGeom prst="ellipse">
            <a:avLst/>
          </a:prstGeom>
          <a:solidFill>
            <a:schemeClr val="accent2">
              <a:alpha val="60000"/>
            </a:schemeClr>
          </a:solidFill>
          <a:ln/>
        </p:spPr>
      </p:sp>
      <p:sp>
        <p:nvSpPr>
          <p:cNvPr id="10" name="AutoShape 10"/>
          <p:cNvSpPr/>
          <p:nvPr/>
        </p:nvSpPr>
        <p:spPr>
          <a:xfrm>
            <a:off x="2027323" y="6220476"/>
            <a:ext cx="124708" cy="124708"/>
          </a:xfrm>
          <a:prstGeom prst="ellipse">
            <a:avLst/>
          </a:prstGeom>
          <a:solidFill>
            <a:schemeClr val="accent2">
              <a:alpha val="40000"/>
            </a:schemeClr>
          </a:solidFill>
          <a:ln/>
        </p:spPr>
      </p:sp>
      <p:sp>
        <p:nvSpPr>
          <p:cNvPr id="11" name="AutoShape 11"/>
          <p:cNvSpPr/>
          <p:nvPr/>
        </p:nvSpPr>
        <p:spPr>
          <a:xfrm>
            <a:off x="2224635" y="6214895"/>
            <a:ext cx="113371" cy="113371"/>
          </a:xfrm>
          <a:prstGeom prst="ellipse">
            <a:avLst/>
          </a:prstGeom>
          <a:solidFill>
            <a:schemeClr val="accent2">
              <a:alpha val="20000"/>
            </a:schemeClr>
          </a:solidFill>
          <a:ln/>
        </p:spPr>
      </p:sp>
      <p:sp>
        <p:nvSpPr>
          <p:cNvPr id="12" name="TextBox 12"/>
          <p:cNvSpPr txBox="1"/>
          <p:nvPr/>
        </p:nvSpPr>
        <p:spPr>
          <a:xfrm>
            <a:off x="4754880" y="2140956"/>
            <a:ext cx="6240618" cy="120396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(13) 系统会根据统计用户的播放记录，按月为单位进行排行，将排行信息保存到视图monthranking中。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754880" y="4124309"/>
            <a:ext cx="6240618" cy="120396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(14) 系统会将一些热门歌曲推荐给用户，这些推荐歌曲是根据歌曲的播放量、用户的评论量等数据进行综合分析得出的，将热门歌曲信息保存到视图trending中。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数据库结构的设计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  <a:ln/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用户管理模块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用户注册</a:t>
              </a:r>
            </a:p>
          </p:txBody>
        </p:sp>
      </p:grpSp>
      <p:sp>
        <p:nvSpPr>
          <p:cNvPr id="24" name="AutoShape 24"/>
          <p:cNvSpPr/>
          <p:nvPr/>
        </p:nvSpPr>
        <p:spPr>
          <a:xfrm>
            <a:off x="681109" y="1708762"/>
            <a:ext cx="10869366" cy="947043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25" name="AutoShape 25"/>
          <p:cNvSpPr/>
          <p:nvPr/>
        </p:nvSpPr>
        <p:spPr>
          <a:xfrm flipV="1">
            <a:off x="1778347" y="2746375"/>
            <a:ext cx="406400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26" name="AutoShape 26"/>
          <p:cNvSpPr/>
          <p:nvPr/>
        </p:nvSpPr>
        <p:spPr>
          <a:xfrm flipV="1">
            <a:off x="4544026" y="2746375"/>
            <a:ext cx="406400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27" name="AutoShape 27"/>
          <p:cNvSpPr/>
          <p:nvPr/>
        </p:nvSpPr>
        <p:spPr>
          <a:xfrm flipV="1">
            <a:off x="7298211" y="2746375"/>
            <a:ext cx="404283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28" name="AutoShape 28"/>
          <p:cNvSpPr/>
          <p:nvPr/>
        </p:nvSpPr>
        <p:spPr>
          <a:xfrm flipV="1">
            <a:off x="10037975" y="2746375"/>
            <a:ext cx="406400" cy="349251"/>
          </a:xfrm>
          <a:prstGeom prst="triangl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29" name="AutoShape 29"/>
          <p:cNvSpPr/>
          <p:nvPr/>
        </p:nvSpPr>
        <p:spPr>
          <a:xfrm>
            <a:off x="681109" y="3095626"/>
            <a:ext cx="2600876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30" name="AutoShape 30"/>
          <p:cNvSpPr/>
          <p:nvPr/>
        </p:nvSpPr>
        <p:spPr>
          <a:xfrm>
            <a:off x="3413726" y="3095626"/>
            <a:ext cx="2667000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31" name="AutoShape 31"/>
          <p:cNvSpPr/>
          <p:nvPr/>
        </p:nvSpPr>
        <p:spPr>
          <a:xfrm>
            <a:off x="6199915" y="3095626"/>
            <a:ext cx="2600876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32" name="AutoShape 32"/>
          <p:cNvSpPr/>
          <p:nvPr/>
        </p:nvSpPr>
        <p:spPr>
          <a:xfrm>
            <a:off x="8931875" y="3095626"/>
            <a:ext cx="2618599" cy="50331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33" name="TextBox 33"/>
          <p:cNvSpPr txBox="1"/>
          <p:nvPr/>
        </p:nvSpPr>
        <p:spPr>
          <a:xfrm>
            <a:off x="681109" y="3095626"/>
            <a:ext cx="2600876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681109" y="3729400"/>
            <a:ext cx="2600876" cy="2374592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编写文件RegisterController.java，功能是获取用户的邮箱账号信息、验证码信息和密码信息，如果合法则注册成功。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3446788" y="3095626"/>
            <a:ext cx="2600876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3446788" y="3729400"/>
            <a:ext cx="2600876" cy="2374592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用户注册时会向用户的邮箱中发送验证码，编写文件MailService.java实现发送验证码功能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199915" y="3095626"/>
            <a:ext cx="2600876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199915" y="3729400"/>
            <a:ext cx="2600876" cy="2374592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用户注册成功后，系统会将注册信息添加到数据库中。为了提高系统的安全性，将密码信息使用MD5技术加密。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8940736" y="3095626"/>
            <a:ext cx="2600876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1725" b="1">
                <a:solidFill>
                  <a:srgbClr val="FFFDFD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8940736" y="3729400"/>
            <a:ext cx="2600876" cy="2374592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文件MD5Util.java用于实现密码加密功能</a:t>
            </a:r>
          </a:p>
        </p:txBody>
      </p:sp>
      <p:sp>
        <p:nvSpPr>
          <p:cNvPr id="41" name="Freeform 41"/>
          <p:cNvSpPr/>
          <p:nvPr/>
        </p:nvSpPr>
        <p:spPr>
          <a:xfrm>
            <a:off x="4484918" y="1906059"/>
            <a:ext cx="552450" cy="5524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68228" y="304800"/>
                  <a:pt x="0" y="236572"/>
                  <a:pt x="0" y="152400"/>
                </a:cubicBezTo>
                <a:cubicBezTo>
                  <a:pt x="0" y="68228"/>
                  <a:pt x="68228" y="0"/>
                  <a:pt x="152400" y="0"/>
                </a:cubicBezTo>
                <a:lnTo>
                  <a:pt x="152400" y="0"/>
                </a:lnTo>
                <a:cubicBezTo>
                  <a:pt x="236572" y="0"/>
                  <a:pt x="304800" y="68228"/>
                  <a:pt x="304800" y="152400"/>
                </a:cubicBezTo>
                <a:cubicBezTo>
                  <a:pt x="304800" y="236572"/>
                  <a:pt x="236572" y="304800"/>
                  <a:pt x="152400" y="304800"/>
                </a:cubicBezTo>
                <a:lnTo>
                  <a:pt x="152400" y="304800"/>
                </a:lnTo>
                <a:close/>
                <a:moveTo>
                  <a:pt x="167640" y="228600"/>
                </a:moveTo>
                <a:lnTo>
                  <a:pt x="182880" y="228600"/>
                </a:lnTo>
                <a:cubicBezTo>
                  <a:pt x="208131" y="228600"/>
                  <a:pt x="228600" y="208131"/>
                  <a:pt x="228600" y="182880"/>
                </a:cubicBezTo>
                <a:cubicBezTo>
                  <a:pt x="228600" y="157629"/>
                  <a:pt x="208131" y="137160"/>
                  <a:pt x="182880" y="137160"/>
                </a:cubicBezTo>
                <a:lnTo>
                  <a:pt x="182880" y="137160"/>
                </a:lnTo>
                <a:lnTo>
                  <a:pt x="121768" y="137160"/>
                </a:lnTo>
                <a:cubicBezTo>
                  <a:pt x="113348" y="137160"/>
                  <a:pt x="106528" y="130340"/>
                  <a:pt x="106528" y="121920"/>
                </a:cubicBezTo>
                <a:cubicBezTo>
                  <a:pt x="106528" y="113500"/>
                  <a:pt x="113348" y="106680"/>
                  <a:pt x="121768" y="106680"/>
                </a:cubicBezTo>
                <a:lnTo>
                  <a:pt x="121768" y="106680"/>
                </a:lnTo>
                <a:lnTo>
                  <a:pt x="213360" y="106680"/>
                </a:lnTo>
                <a:lnTo>
                  <a:pt x="213360" y="76200"/>
                </a:lnTo>
                <a:lnTo>
                  <a:pt x="167640" y="76200"/>
                </a:lnTo>
                <a:lnTo>
                  <a:pt x="167640" y="45720"/>
                </a:lnTo>
                <a:lnTo>
                  <a:pt x="137160" y="45720"/>
                </a:lnTo>
                <a:lnTo>
                  <a:pt x="137160" y="76200"/>
                </a:lnTo>
                <a:lnTo>
                  <a:pt x="121920" y="76200"/>
                </a:lnTo>
                <a:cubicBezTo>
                  <a:pt x="96669" y="76200"/>
                  <a:pt x="76200" y="96669"/>
                  <a:pt x="76200" y="121920"/>
                </a:cubicBezTo>
                <a:cubicBezTo>
                  <a:pt x="76200" y="147171"/>
                  <a:pt x="96669" y="167640"/>
                  <a:pt x="121920" y="167640"/>
                </a:cubicBezTo>
                <a:lnTo>
                  <a:pt x="121920" y="167640"/>
                </a:lnTo>
                <a:lnTo>
                  <a:pt x="182880" y="167640"/>
                </a:lnTo>
                <a:cubicBezTo>
                  <a:pt x="191300" y="167640"/>
                  <a:pt x="198120" y="174460"/>
                  <a:pt x="198120" y="182880"/>
                </a:cubicBezTo>
                <a:cubicBezTo>
                  <a:pt x="198120" y="191300"/>
                  <a:pt x="191300" y="198120"/>
                  <a:pt x="182880" y="198120"/>
                </a:cubicBezTo>
                <a:lnTo>
                  <a:pt x="182880" y="198120"/>
                </a:lnTo>
                <a:lnTo>
                  <a:pt x="91440" y="198120"/>
                </a:lnTo>
                <a:lnTo>
                  <a:pt x="91440" y="228600"/>
                </a:lnTo>
                <a:lnTo>
                  <a:pt x="137160" y="228600"/>
                </a:lnTo>
                <a:lnTo>
                  <a:pt x="137160" y="259080"/>
                </a:lnTo>
                <a:lnTo>
                  <a:pt x="167640" y="259080"/>
                </a:lnTo>
                <a:lnTo>
                  <a:pt x="167640" y="2286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42" name="Freeform 42"/>
          <p:cNvSpPr/>
          <p:nvPr/>
        </p:nvSpPr>
        <p:spPr>
          <a:xfrm>
            <a:off x="1714477" y="1915213"/>
            <a:ext cx="534141" cy="53414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21920" y="28651"/>
                </a:moveTo>
                <a:lnTo>
                  <a:pt x="121920" y="0"/>
                </a:lnTo>
                <a:lnTo>
                  <a:pt x="152400" y="0"/>
                </a:lnTo>
                <a:lnTo>
                  <a:pt x="152400" y="243840"/>
                </a:lnTo>
                <a:lnTo>
                  <a:pt x="304800" y="243840"/>
                </a:lnTo>
                <a:lnTo>
                  <a:pt x="243840" y="304800"/>
                </a:lnTo>
                <a:lnTo>
                  <a:pt x="30480" y="304800"/>
                </a:lnTo>
                <a:lnTo>
                  <a:pt x="0" y="243840"/>
                </a:lnTo>
                <a:lnTo>
                  <a:pt x="121920" y="243840"/>
                </a:lnTo>
                <a:lnTo>
                  <a:pt x="121920" y="213360"/>
                </a:lnTo>
                <a:lnTo>
                  <a:pt x="0" y="213360"/>
                </a:lnTo>
                <a:lnTo>
                  <a:pt x="0" y="209398"/>
                </a:lnTo>
                <a:cubicBezTo>
                  <a:pt x="56940" y="163544"/>
                  <a:pt x="99498" y="101956"/>
                  <a:pt x="121234" y="31242"/>
                </a:cubicBezTo>
                <a:lnTo>
                  <a:pt x="121920" y="28651"/>
                </a:lnTo>
                <a:close/>
                <a:moveTo>
                  <a:pt x="304343" y="213360"/>
                </a:moveTo>
                <a:lnTo>
                  <a:pt x="152400" y="213360"/>
                </a:lnTo>
                <a:lnTo>
                  <a:pt x="152400" y="207874"/>
                </a:lnTo>
                <a:cubicBezTo>
                  <a:pt x="171650" y="179451"/>
                  <a:pt x="183137" y="144409"/>
                  <a:pt x="183137" y="106680"/>
                </a:cubicBezTo>
                <a:cubicBezTo>
                  <a:pt x="183137" y="68951"/>
                  <a:pt x="171660" y="33909"/>
                  <a:pt x="151990" y="4848"/>
                </a:cubicBezTo>
                <a:lnTo>
                  <a:pt x="152400" y="5486"/>
                </a:lnTo>
                <a:lnTo>
                  <a:pt x="152400" y="2438"/>
                </a:lnTo>
                <a:cubicBezTo>
                  <a:pt x="237877" y="37719"/>
                  <a:pt x="298180" y="117796"/>
                  <a:pt x="304305" y="212646"/>
                </a:cubicBezTo>
                <a:lnTo>
                  <a:pt x="304343" y="2133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43" name="Freeform 43"/>
          <p:cNvSpPr/>
          <p:nvPr/>
        </p:nvSpPr>
        <p:spPr>
          <a:xfrm>
            <a:off x="7238256" y="1920187"/>
            <a:ext cx="524192" cy="52419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44" name="Freeform 44"/>
          <p:cNvSpPr/>
          <p:nvPr/>
        </p:nvSpPr>
        <p:spPr>
          <a:xfrm>
            <a:off x="9979078" y="1920187"/>
            <a:ext cx="524192" cy="52419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用户登录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2215756" y="2976816"/>
            <a:ext cx="2043577" cy="266384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25" name="Freeform 25"/>
          <p:cNvSpPr/>
          <p:nvPr/>
        </p:nvSpPr>
        <p:spPr>
          <a:xfrm>
            <a:off x="2215756" y="4343931"/>
            <a:ext cx="2043577" cy="268329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grpSp>
        <p:nvGrpSpPr>
          <p:cNvPr id="26" name="Group 26"/>
          <p:cNvGrpSpPr/>
          <p:nvPr/>
        </p:nvGrpSpPr>
        <p:grpSpPr>
          <a:xfrm>
            <a:off x="2215756" y="1566343"/>
            <a:ext cx="2043574" cy="4455417"/>
            <a:chOff x="2215756" y="1566343"/>
            <a:chExt cx="2043574" cy="4455417"/>
          </a:xfrm>
        </p:grpSpPr>
        <p:sp>
          <p:nvSpPr>
            <p:cNvPr id="27" name="Freeform 27"/>
            <p:cNvSpPr/>
            <p:nvPr/>
          </p:nvSpPr>
          <p:spPr>
            <a:xfrm>
              <a:off x="2215756" y="1789944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8">
                  <a:moveTo>
                    <a:pt x="669" y="182"/>
                  </a:moveTo>
                  <a:cubicBezTo>
                    <a:pt x="415" y="431"/>
                    <a:pt x="256" y="778"/>
                    <a:pt x="256" y="1160"/>
                  </a:cubicBezTo>
                  <a:lnTo>
                    <a:pt x="256" y="5308"/>
                  </a:lnTo>
                  <a:lnTo>
                    <a:pt x="0" y="5308"/>
                  </a:lnTo>
                  <a:lnTo>
                    <a:pt x="0" y="1148"/>
                  </a:lnTo>
                  <a:cubicBezTo>
                    <a:pt x="0" y="699"/>
                    <a:pt x="187" y="292"/>
                    <a:pt x="486" y="0"/>
                  </a:cubicBezTo>
                  <a:lnTo>
                    <a:pt x="669" y="18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Freeform 28"/>
            <p:cNvSpPr/>
            <p:nvPr/>
          </p:nvSpPr>
          <p:spPr>
            <a:xfrm>
              <a:off x="2346029" y="1566343"/>
              <a:ext cx="1913301" cy="272217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75"/>
                  </a:moveTo>
                  <a:lnTo>
                    <a:pt x="6279" y="0"/>
                  </a:lnTo>
                  <a:lnTo>
                    <a:pt x="7145" y="499"/>
                  </a:lnTo>
                  <a:lnTo>
                    <a:pt x="6279" y="997"/>
                  </a:lnTo>
                  <a:lnTo>
                    <a:pt x="6397" y="623"/>
                  </a:lnTo>
                  <a:lnTo>
                    <a:pt x="1140" y="623"/>
                  </a:lnTo>
                  <a:cubicBezTo>
                    <a:pt x="769" y="623"/>
                    <a:pt x="430" y="773"/>
                    <a:pt x="183" y="1015"/>
                  </a:cubicBezTo>
                  <a:lnTo>
                    <a:pt x="0" y="833"/>
                  </a:lnTo>
                  <a:cubicBezTo>
                    <a:pt x="290" y="550"/>
                    <a:pt x="686" y="375"/>
                    <a:pt x="1120" y="375"/>
                  </a:cubicBezTo>
                  <a:lnTo>
                    <a:pt x="6397" y="375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9" name="Freeform 29"/>
            <p:cNvSpPr/>
            <p:nvPr/>
          </p:nvSpPr>
          <p:spPr>
            <a:xfrm>
              <a:off x="2215756" y="4372893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9">
                  <a:moveTo>
                    <a:pt x="256" y="0"/>
                  </a:moveTo>
                  <a:lnTo>
                    <a:pt x="256" y="4149"/>
                  </a:lnTo>
                  <a:cubicBezTo>
                    <a:pt x="256" y="4531"/>
                    <a:pt x="415" y="4878"/>
                    <a:pt x="669" y="5127"/>
                  </a:cubicBezTo>
                  <a:lnTo>
                    <a:pt x="486" y="5309"/>
                  </a:lnTo>
                  <a:cubicBezTo>
                    <a:pt x="187" y="5017"/>
                    <a:pt x="0" y="4610"/>
                    <a:pt x="0" y="4161"/>
                  </a:cubicBezTo>
                  <a:lnTo>
                    <a:pt x="0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0" name="Freeform 30"/>
            <p:cNvSpPr/>
            <p:nvPr/>
          </p:nvSpPr>
          <p:spPr>
            <a:xfrm>
              <a:off x="2346029" y="5747599"/>
              <a:ext cx="1913301" cy="274161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92"/>
                  </a:moveTo>
                  <a:lnTo>
                    <a:pt x="6279" y="18"/>
                  </a:lnTo>
                  <a:lnTo>
                    <a:pt x="7145" y="516"/>
                  </a:lnTo>
                  <a:lnTo>
                    <a:pt x="6279" y="1015"/>
                  </a:lnTo>
                  <a:lnTo>
                    <a:pt x="6397" y="640"/>
                  </a:lnTo>
                  <a:lnTo>
                    <a:pt x="1120" y="640"/>
                  </a:lnTo>
                  <a:cubicBezTo>
                    <a:pt x="686" y="640"/>
                    <a:pt x="290" y="465"/>
                    <a:pt x="0" y="182"/>
                  </a:cubicBezTo>
                  <a:lnTo>
                    <a:pt x="183" y="0"/>
                  </a:lnTo>
                  <a:cubicBezTo>
                    <a:pt x="430" y="242"/>
                    <a:pt x="769" y="392"/>
                    <a:pt x="1140" y="392"/>
                  </a:cubicBezTo>
                  <a:lnTo>
                    <a:pt x="6397" y="39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</p:grpSp>
      <p:sp>
        <p:nvSpPr>
          <p:cNvPr id="31" name="AutoShape 31"/>
          <p:cNvSpPr/>
          <p:nvPr/>
        </p:nvSpPr>
        <p:spPr>
          <a:xfrm>
            <a:off x="1171292" y="2749588"/>
            <a:ext cx="2088928" cy="2088928"/>
          </a:xfrm>
          <a:prstGeom prst="ellipse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grpSp>
        <p:nvGrpSpPr>
          <p:cNvPr id="32" name="Group 32"/>
          <p:cNvGrpSpPr/>
          <p:nvPr/>
        </p:nvGrpSpPr>
        <p:grpSpPr>
          <a:xfrm>
            <a:off x="1797656" y="3303419"/>
            <a:ext cx="931450" cy="924116"/>
            <a:chOff x="1797656" y="3303419"/>
            <a:chExt cx="931450" cy="924116"/>
          </a:xfrm>
        </p:grpSpPr>
        <p:sp>
          <p:nvSpPr>
            <p:cNvPr id="33" name="Freeform 33"/>
            <p:cNvSpPr/>
            <p:nvPr/>
          </p:nvSpPr>
          <p:spPr>
            <a:xfrm>
              <a:off x="1978060" y="3564785"/>
              <a:ext cx="482346" cy="478631"/>
            </a:xfrm>
            <a:custGeom>
              <a:avLst/>
              <a:gdLst/>
              <a:ahLst/>
              <a:cxnLst/>
              <a:rect l="l" t="t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4" name="Freeform 34"/>
            <p:cNvSpPr/>
            <p:nvPr/>
          </p:nvSpPr>
          <p:spPr>
            <a:xfrm>
              <a:off x="2147414" y="3730520"/>
              <a:ext cx="154591" cy="147257"/>
            </a:xfrm>
            <a:custGeom>
              <a:avLst/>
              <a:gdLst/>
              <a:ahLst/>
              <a:cxnLst/>
              <a:rect l="l" t="t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5" name="Freeform 35"/>
            <p:cNvSpPr/>
            <p:nvPr/>
          </p:nvSpPr>
          <p:spPr>
            <a:xfrm>
              <a:off x="1797656" y="3380762"/>
              <a:ext cx="854202" cy="846773"/>
            </a:xfrm>
            <a:custGeom>
              <a:avLst/>
              <a:gdLst/>
              <a:ahLst/>
              <a:cxnLst/>
              <a:rect l="l" t="t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6" name="Freeform 36"/>
            <p:cNvSpPr/>
            <p:nvPr/>
          </p:nvSpPr>
          <p:spPr>
            <a:xfrm>
              <a:off x="2224757" y="3303419"/>
              <a:ext cx="504349" cy="497015"/>
            </a:xfrm>
            <a:custGeom>
              <a:avLst/>
              <a:gdLst/>
              <a:ahLst/>
              <a:cxnLst/>
              <a:rect l="l" t="t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</p:grpSp>
      <p:sp>
        <p:nvSpPr>
          <p:cNvPr id="37" name="AutoShape 37"/>
          <p:cNvSpPr/>
          <p:nvPr/>
        </p:nvSpPr>
        <p:spPr>
          <a:xfrm>
            <a:off x="4435504" y="1548259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38" name="AutoShape 38"/>
          <p:cNvSpPr/>
          <p:nvPr/>
        </p:nvSpPr>
        <p:spPr>
          <a:xfrm>
            <a:off x="4435504" y="1110481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sp>
        <p:nvSpPr>
          <p:cNvPr id="39" name="TextBox 39"/>
          <p:cNvSpPr txBox="1"/>
          <p:nvPr/>
        </p:nvSpPr>
        <p:spPr>
          <a:xfrm>
            <a:off x="4594260" y="1108803"/>
            <a:ext cx="5820489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94260" y="1548259"/>
            <a:ext cx="5909681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编写文件LoginController.java，功能是获取用户的登录信息，如果合法则登录成功。</a:t>
            </a:r>
          </a:p>
        </p:txBody>
      </p:sp>
      <p:sp>
        <p:nvSpPr>
          <p:cNvPr id="41" name="AutoShape 41"/>
          <p:cNvSpPr/>
          <p:nvPr/>
        </p:nvSpPr>
        <p:spPr>
          <a:xfrm>
            <a:off x="4435504" y="2916347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42" name="AutoShape 42"/>
          <p:cNvSpPr/>
          <p:nvPr/>
        </p:nvSpPr>
        <p:spPr>
          <a:xfrm>
            <a:off x="4435504" y="2478570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sp>
        <p:nvSpPr>
          <p:cNvPr id="43" name="TextBox 43"/>
          <p:cNvSpPr txBox="1"/>
          <p:nvPr/>
        </p:nvSpPr>
        <p:spPr>
          <a:xfrm>
            <a:off x="4594260" y="2476892"/>
            <a:ext cx="5820489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594260" y="2916347"/>
            <a:ext cx="5909681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在LoginController.java中，您需要定义一个处理用户登录请求的控制器类。</a:t>
            </a:r>
          </a:p>
        </p:txBody>
      </p:sp>
      <p:sp>
        <p:nvSpPr>
          <p:cNvPr id="45" name="AutoShape 45"/>
          <p:cNvSpPr/>
          <p:nvPr/>
        </p:nvSpPr>
        <p:spPr>
          <a:xfrm>
            <a:off x="4435504" y="4284435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46" name="AutoShape 46"/>
          <p:cNvSpPr/>
          <p:nvPr/>
        </p:nvSpPr>
        <p:spPr>
          <a:xfrm>
            <a:off x="4435504" y="3846658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sp>
        <p:nvSpPr>
          <p:cNvPr id="47" name="TextBox 47"/>
          <p:cNvSpPr txBox="1"/>
          <p:nvPr/>
        </p:nvSpPr>
        <p:spPr>
          <a:xfrm>
            <a:off x="4594260" y="3844980"/>
            <a:ext cx="5820489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594260" y="4284435"/>
            <a:ext cx="5909681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在控制器类中，您需要实现一个处理用户输入的逻辑，该逻辑将检查用户输入的登录信息是否合法。</a:t>
            </a:r>
          </a:p>
        </p:txBody>
      </p:sp>
      <p:sp>
        <p:nvSpPr>
          <p:cNvPr id="49" name="AutoShape 49"/>
          <p:cNvSpPr/>
          <p:nvPr/>
        </p:nvSpPr>
        <p:spPr>
          <a:xfrm>
            <a:off x="4435504" y="5652523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50" name="AutoShape 50"/>
          <p:cNvSpPr/>
          <p:nvPr/>
        </p:nvSpPr>
        <p:spPr>
          <a:xfrm>
            <a:off x="4435504" y="5214746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sp>
        <p:nvSpPr>
          <p:cNvPr id="51" name="TextBox 51"/>
          <p:cNvSpPr txBox="1"/>
          <p:nvPr/>
        </p:nvSpPr>
        <p:spPr>
          <a:xfrm>
            <a:off x="4594260" y="5213068"/>
            <a:ext cx="5820489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4594260" y="5652523"/>
            <a:ext cx="5909681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如果用户输入的登录信息合法，则登录成功，否则提示用户输入错误的密码或帐户信息。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27474" y="2630710"/>
            <a:ext cx="2226278" cy="222627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cxnSp>
        <p:nvCxnSpPr>
          <p:cNvPr id="3" name="Connector 3"/>
          <p:cNvCxnSpPr/>
          <p:nvPr/>
        </p:nvCxnSpPr>
        <p:spPr>
          <a:xfrm>
            <a:off x="3728313" y="2422931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Connector 4"/>
          <p:cNvCxnSpPr/>
          <p:nvPr/>
        </p:nvCxnSpPr>
        <p:spPr>
          <a:xfrm>
            <a:off x="4309187" y="3726659"/>
            <a:ext cx="665253" cy="0"/>
          </a:xfrm>
          <a:prstGeom prst="line">
            <a:avLst/>
          </a:prstGeom>
          <a:ln w="12700">
            <a:solidFill>
              <a:schemeClr val="accent4"/>
            </a:solidFill>
            <a:prstDash val="dash"/>
            <a:headEnd type="none"/>
            <a:tailEnd type="oval"/>
          </a:ln>
        </p:spPr>
        <p:style>
          <a:lnRef idx="0">
            <a:schemeClr val="accent4"/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cxnSp>
      <p:cxnSp>
        <p:nvCxnSpPr>
          <p:cNvPr id="5" name="Connector 5"/>
          <p:cNvCxnSpPr/>
          <p:nvPr/>
        </p:nvCxnSpPr>
        <p:spPr>
          <a:xfrm>
            <a:off x="3728313" y="5030388"/>
            <a:ext cx="1246133" cy="0"/>
          </a:xfrm>
          <a:prstGeom prst="line">
            <a:avLst/>
          </a:prstGeom>
          <a:ln w="12700">
            <a:solidFill>
              <a:schemeClr val="accent1"/>
            </a:solidFill>
            <a:prstDash val="dash"/>
            <a:headEnd type="none"/>
            <a:tailEnd type="oval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AutoShape 6"/>
          <p:cNvSpPr/>
          <p:nvPr/>
        </p:nvSpPr>
        <p:spPr>
          <a:xfrm>
            <a:off x="3098006" y="4715256"/>
            <a:ext cx="630365" cy="63026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grpSp>
        <p:nvGrpSpPr>
          <p:cNvPr id="7" name="Group 7"/>
          <p:cNvGrpSpPr/>
          <p:nvPr/>
        </p:nvGrpSpPr>
        <p:grpSpPr>
          <a:xfrm>
            <a:off x="3242405" y="4895659"/>
            <a:ext cx="352711" cy="269463"/>
            <a:chOff x="3242405" y="4895659"/>
            <a:chExt cx="352711" cy="269463"/>
          </a:xfrm>
        </p:grpSpPr>
        <p:sp>
          <p:nvSpPr>
            <p:cNvPr id="8" name="Freeform 8"/>
            <p:cNvSpPr/>
            <p:nvPr/>
          </p:nvSpPr>
          <p:spPr>
            <a:xfrm>
              <a:off x="3242405" y="4895659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9" name="Freeform 9"/>
            <p:cNvSpPr/>
            <p:nvPr/>
          </p:nvSpPr>
          <p:spPr>
            <a:xfrm>
              <a:off x="3371564" y="4966240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grpSp>
        <p:nvGrpSpPr>
          <p:cNvPr id="10" name="Group 10"/>
          <p:cNvGrpSpPr/>
          <p:nvPr/>
        </p:nvGrpSpPr>
        <p:grpSpPr>
          <a:xfrm>
            <a:off x="3098006" y="2107787"/>
            <a:ext cx="630365" cy="630269"/>
            <a:chOff x="3098006" y="2107787"/>
            <a:chExt cx="630365" cy="630269"/>
          </a:xfrm>
        </p:grpSpPr>
        <p:sp>
          <p:nvSpPr>
            <p:cNvPr id="11" name="AutoShape 11"/>
            <p:cNvSpPr/>
            <p:nvPr/>
          </p:nvSpPr>
          <p:spPr>
            <a:xfrm>
              <a:off x="3098006" y="2107787"/>
              <a:ext cx="630365" cy="630269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2" name="Freeform 12"/>
            <p:cNvSpPr/>
            <p:nvPr/>
          </p:nvSpPr>
          <p:spPr>
            <a:xfrm>
              <a:off x="3310033" y="225532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sp>
        <p:nvSpPr>
          <p:cNvPr id="13" name="AutoShape 13"/>
          <p:cNvSpPr/>
          <p:nvPr/>
        </p:nvSpPr>
        <p:spPr>
          <a:xfrm>
            <a:off x="3678841" y="3411474"/>
            <a:ext cx="630365" cy="630269"/>
          </a:xfrm>
          <a:prstGeom prst="ellipse">
            <a:avLst/>
          </a:prstGeom>
          <a:solidFill>
            <a:schemeClr val="accent4">
              <a:alpha val="100000"/>
            </a:schemeClr>
          </a:solidFill>
          <a:ln/>
        </p:spPr>
      </p:sp>
      <p:grpSp>
        <p:nvGrpSpPr>
          <p:cNvPr id="14" name="Group 14"/>
          <p:cNvGrpSpPr/>
          <p:nvPr/>
        </p:nvGrpSpPr>
        <p:grpSpPr>
          <a:xfrm>
            <a:off x="3842099" y="3569779"/>
            <a:ext cx="313754" cy="313849"/>
            <a:chOff x="3842099" y="3569779"/>
            <a:chExt cx="313754" cy="313849"/>
          </a:xfrm>
        </p:grpSpPr>
        <p:sp>
          <p:nvSpPr>
            <p:cNvPr id="15" name="Freeform 15"/>
            <p:cNvSpPr/>
            <p:nvPr/>
          </p:nvSpPr>
          <p:spPr>
            <a:xfrm>
              <a:off x="3842099" y="3598926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6" name="Freeform 16"/>
            <p:cNvSpPr/>
            <p:nvPr/>
          </p:nvSpPr>
          <p:spPr>
            <a:xfrm>
              <a:off x="3914965" y="3671697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7" name="Freeform 17"/>
            <p:cNvSpPr/>
            <p:nvPr/>
          </p:nvSpPr>
          <p:spPr>
            <a:xfrm>
              <a:off x="3998309" y="3569779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sp>
        <p:nvSpPr>
          <p:cNvPr id="18" name="Freeform 18"/>
          <p:cNvSpPr/>
          <p:nvPr/>
        </p:nvSpPr>
        <p:spPr>
          <a:xfrm rot="16200000" flipH="1">
            <a:off x="7464743" y="-536734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19" name="Freeform 19"/>
          <p:cNvSpPr/>
          <p:nvPr/>
        </p:nvSpPr>
        <p:spPr>
          <a:xfrm rot="16200000" flipH="1">
            <a:off x="4751927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20" name="Freeform 20"/>
          <p:cNvSpPr/>
          <p:nvPr/>
        </p:nvSpPr>
        <p:spPr>
          <a:xfrm rot="5400000">
            <a:off x="10177558" y="2176082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21" name="TextBox 21"/>
          <p:cNvSpPr txBox="1"/>
          <p:nvPr/>
        </p:nvSpPr>
        <p:spPr>
          <a:xfrm>
            <a:off x="5650706" y="2152763"/>
            <a:ext cx="542925" cy="542925"/>
          </a:xfrm>
          <a:prstGeom prst="rect">
            <a:avLst/>
          </a:prstGeom>
          <a:ln/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22" name="Freeform 22"/>
          <p:cNvSpPr/>
          <p:nvPr/>
        </p:nvSpPr>
        <p:spPr>
          <a:xfrm rot="16200000" flipH="1">
            <a:off x="7464743" y="766953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  <a:alpha val="100000"/>
            </a:schemeClr>
          </a:solidFill>
          <a:ln/>
        </p:spPr>
      </p:sp>
      <p:sp>
        <p:nvSpPr>
          <p:cNvPr id="23" name="Freeform 23"/>
          <p:cNvSpPr/>
          <p:nvPr/>
        </p:nvSpPr>
        <p:spPr>
          <a:xfrm rot="16200000" flipH="1">
            <a:off x="4751927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  <a:ln/>
        </p:spPr>
      </p:sp>
      <p:sp>
        <p:nvSpPr>
          <p:cNvPr id="24" name="Freeform 24"/>
          <p:cNvSpPr/>
          <p:nvPr/>
        </p:nvSpPr>
        <p:spPr>
          <a:xfrm rot="5400000">
            <a:off x="10177558" y="3479768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  <a:ln/>
        </p:spPr>
      </p:sp>
      <p:sp>
        <p:nvSpPr>
          <p:cNvPr id="25" name="TextBox 25"/>
          <p:cNvSpPr txBox="1"/>
          <p:nvPr/>
        </p:nvSpPr>
        <p:spPr>
          <a:xfrm>
            <a:off x="5650706" y="3472386"/>
            <a:ext cx="542925" cy="542925"/>
          </a:xfrm>
          <a:prstGeom prst="rect">
            <a:avLst/>
          </a:prstGeom>
          <a:ln/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26" name="Freeform 26"/>
          <p:cNvSpPr/>
          <p:nvPr/>
        </p:nvSpPr>
        <p:spPr>
          <a:xfrm rot="16200000" flipH="1">
            <a:off x="7464743" y="2070735"/>
            <a:ext cx="1203293" cy="5919311"/>
          </a:xfrm>
          <a:custGeom>
            <a:avLst/>
            <a:gdLst/>
            <a:ahLst/>
            <a:cxnLst/>
            <a:rect l="l" t="t" r="r" b="b"/>
            <a:pathLst>
              <a:path w="1632490" h="8030341">
                <a:moveTo>
                  <a:pt x="1632490" y="7785467"/>
                </a:moveTo>
                <a:lnTo>
                  <a:pt x="1632490" y="244875"/>
                </a:lnTo>
                <a:lnTo>
                  <a:pt x="816246" y="0"/>
                </a:lnTo>
                <a:lnTo>
                  <a:pt x="1" y="244875"/>
                </a:lnTo>
                <a:lnTo>
                  <a:pt x="1" y="6297784"/>
                </a:lnTo>
                <a:lnTo>
                  <a:pt x="0" y="6297785"/>
                </a:lnTo>
                <a:lnTo>
                  <a:pt x="1" y="6297785"/>
                </a:lnTo>
                <a:lnTo>
                  <a:pt x="1" y="6297785"/>
                </a:lnTo>
                <a:lnTo>
                  <a:pt x="0" y="6297785"/>
                </a:lnTo>
                <a:lnTo>
                  <a:pt x="0" y="7785468"/>
                </a:lnTo>
                <a:lnTo>
                  <a:pt x="816246" y="8030341"/>
                </a:lnTo>
                <a:lnTo>
                  <a:pt x="1632490" y="7785468"/>
                </a:lnTo>
                <a:lnTo>
                  <a:pt x="1632490" y="77854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27" name="Freeform 27"/>
          <p:cNvSpPr/>
          <p:nvPr/>
        </p:nvSpPr>
        <p:spPr>
          <a:xfrm rot="16200000" flipH="1">
            <a:off x="4751927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28" name="Freeform 28"/>
          <p:cNvSpPr/>
          <p:nvPr/>
        </p:nvSpPr>
        <p:spPr>
          <a:xfrm rot="5400000">
            <a:off x="10177558" y="4783550"/>
            <a:ext cx="1203293" cy="493681"/>
          </a:xfrm>
          <a:custGeom>
            <a:avLst/>
            <a:gdLst/>
            <a:ahLst/>
            <a:cxnLst/>
            <a:rect l="l" t="t" r="r" b="b"/>
            <a:pathLst>
              <a:path w="1632489" h="669748">
                <a:moveTo>
                  <a:pt x="1632489" y="244873"/>
                </a:moveTo>
                <a:lnTo>
                  <a:pt x="816245" y="0"/>
                </a:lnTo>
                <a:lnTo>
                  <a:pt x="0" y="244873"/>
                </a:lnTo>
                <a:close/>
                <a:moveTo>
                  <a:pt x="1632489" y="648921"/>
                </a:moveTo>
                <a:lnTo>
                  <a:pt x="1632489" y="244874"/>
                </a:lnTo>
                <a:lnTo>
                  <a:pt x="0" y="244874"/>
                </a:lnTo>
                <a:lnTo>
                  <a:pt x="0" y="648921"/>
                </a:lnTo>
                <a:lnTo>
                  <a:pt x="816246" y="404048"/>
                </a:lnTo>
                <a:close/>
                <a:moveTo>
                  <a:pt x="1632489" y="669748"/>
                </a:moveTo>
                <a:lnTo>
                  <a:pt x="1632489" y="669747"/>
                </a:lnTo>
                <a:lnTo>
                  <a:pt x="0" y="669747"/>
                </a:lnTo>
                <a:lnTo>
                  <a:pt x="0" y="66974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29" name="TextBox 29"/>
          <p:cNvSpPr txBox="1"/>
          <p:nvPr/>
        </p:nvSpPr>
        <p:spPr>
          <a:xfrm>
            <a:off x="5650706" y="4802600"/>
            <a:ext cx="542925" cy="542925"/>
          </a:xfrm>
          <a:prstGeom prst="rect">
            <a:avLst/>
          </a:prstGeom>
          <a:ln/>
        </p:spPr>
        <p:txBody>
          <a:bodyPr vert="horz" wrap="none" lIns="0" tIns="0" rIns="0" bIns="0" rtlCol="0" anchor="t" anchorCtr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675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30" name="Freeform 30"/>
          <p:cNvSpPr/>
          <p:nvPr/>
        </p:nvSpPr>
        <p:spPr>
          <a:xfrm>
            <a:off x="1877711" y="3429001"/>
            <a:ext cx="725805" cy="725805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  <a:ln/>
        </p:spPr>
      </p:sp>
      <p:sp>
        <p:nvSpPr>
          <p:cNvPr id="31" name="AutoShape 31"/>
          <p:cNvSpPr/>
          <p:nvPr/>
        </p:nvSpPr>
        <p:spPr>
          <a:xfrm>
            <a:off x="6342361" y="1913983"/>
            <a:ext cx="4203080" cy="1017878"/>
          </a:xfrm>
          <a:prstGeom prst="rect">
            <a:avLst/>
          </a:prstGeom>
          <a:noFill/>
          <a:ln/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当用户登录系统后，可以随时收藏喜欢的歌曲。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329284" y="3234910"/>
            <a:ext cx="4203080" cy="1017878"/>
          </a:xfrm>
          <a:prstGeom prst="rect">
            <a:avLst/>
          </a:prstGeom>
          <a:noFill/>
          <a:ln/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编写文件CollectionController.java，实现收藏业务逻辑。</a:t>
            </a: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6329284" y="4521452"/>
            <a:ext cx="4203080" cy="1017878"/>
          </a:xfrm>
          <a:prstGeom prst="rect">
            <a:avLst/>
          </a:prstGeom>
          <a:noFill/>
          <a:ln/>
        </p:spPr>
        <p:txBody>
          <a:bodyPr vert="horz" wrap="square" lIns="68770" tIns="68770" rIns="34385" bIns="68770" rtlCol="0" anchor="ctr" anchorCtr="1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500">
                <a:solidFill>
                  <a:srgbClr val="000404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编写文件CollectionServiceImpl.java，实现具体的收藏功能。</a:t>
            </a:r>
            <a:endParaRPr lang="en-US" sz="1100"/>
          </a:p>
        </p:txBody>
      </p:sp>
      <p:grpSp>
        <p:nvGrpSpPr>
          <p:cNvPr id="34" name="Group 3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5" name="AutoShape 3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9" name="AutoShape 3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0" name="AutoShape 4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41" name="AutoShape 4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42" name="AutoShape 4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43" name="AutoShape 4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44" name="AutoShape 4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5" name="AutoShape 4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46" name="AutoShape 4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47" name="AutoShape 4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48" name="AutoShape 4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49" name="AutoShape 4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50" name="AutoShape 5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51" name="AutoShape 5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52" name="AutoShape 5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53" name="AutoShape 5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54" name="AutoShape 5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55" name="TextBox 5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收藏歌曲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41061" y="1169291"/>
            <a:ext cx="2281112" cy="2281112"/>
          </a:xfrm>
          <a:prstGeom prst="ellipse">
            <a:avLst/>
          </a:prstGeom>
          <a:solidFill>
            <a:schemeClr val="accent2">
              <a:lumMod val="75000"/>
              <a:alpha val="100000"/>
            </a:schemeClr>
          </a:solidFill>
          <a:ln/>
        </p:spPr>
      </p:sp>
      <p:sp>
        <p:nvSpPr>
          <p:cNvPr id="3" name="Freeform 3"/>
          <p:cNvSpPr/>
          <p:nvPr/>
        </p:nvSpPr>
        <p:spPr>
          <a:xfrm>
            <a:off x="6177468" y="1976779"/>
            <a:ext cx="608297" cy="60829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4" name="AutoShape 4"/>
          <p:cNvSpPr/>
          <p:nvPr/>
        </p:nvSpPr>
        <p:spPr>
          <a:xfrm>
            <a:off x="4569827" y="2585076"/>
            <a:ext cx="1911789" cy="1911789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  <a:ln/>
        </p:spPr>
      </p:sp>
      <p:sp>
        <p:nvSpPr>
          <p:cNvPr id="5" name="Freeform 5"/>
          <p:cNvSpPr/>
          <p:nvPr/>
        </p:nvSpPr>
        <p:spPr>
          <a:xfrm>
            <a:off x="5156399" y="3235877"/>
            <a:ext cx="738646" cy="6101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6" name="AutoShape 6"/>
          <p:cNvSpPr/>
          <p:nvPr/>
        </p:nvSpPr>
        <p:spPr>
          <a:xfrm>
            <a:off x="5905908" y="3792072"/>
            <a:ext cx="1520741" cy="152074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7" name="Freeform 7"/>
          <p:cNvSpPr/>
          <p:nvPr/>
        </p:nvSpPr>
        <p:spPr>
          <a:xfrm>
            <a:off x="6301722" y="4207073"/>
            <a:ext cx="729113" cy="69073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5227005" y="4767462"/>
            <a:ext cx="1336080" cy="1336080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  <a:ln/>
        </p:spPr>
      </p:sp>
      <p:sp>
        <p:nvSpPr>
          <p:cNvPr id="9" name="Freeform 9"/>
          <p:cNvSpPr/>
          <p:nvPr/>
        </p:nvSpPr>
        <p:spPr>
          <a:xfrm>
            <a:off x="5633397" y="5196504"/>
            <a:ext cx="523295" cy="4779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5750" y="171450"/>
                </a:moveTo>
                <a:lnTo>
                  <a:pt x="266700" y="171450"/>
                </a:lnTo>
                <a:lnTo>
                  <a:pt x="266700" y="133350"/>
                </a:lnTo>
                <a:cubicBezTo>
                  <a:pt x="266700" y="70247"/>
                  <a:pt x="215503" y="19050"/>
                  <a:pt x="152400" y="19050"/>
                </a:cubicBezTo>
                <a:cubicBezTo>
                  <a:pt x="89297" y="19050"/>
                  <a:pt x="38100" y="70247"/>
                  <a:pt x="38100" y="133350"/>
                </a:cubicBezTo>
                <a:lnTo>
                  <a:pt x="38100" y="171450"/>
                </a:lnTo>
                <a:lnTo>
                  <a:pt x="19050" y="171450"/>
                </a:lnTo>
                <a:cubicBezTo>
                  <a:pt x="8525" y="171450"/>
                  <a:pt x="0" y="179975"/>
                  <a:pt x="0" y="190500"/>
                </a:cubicBezTo>
                <a:lnTo>
                  <a:pt x="0" y="266700"/>
                </a:lnTo>
                <a:cubicBezTo>
                  <a:pt x="0" y="277225"/>
                  <a:pt x="8525" y="285750"/>
                  <a:pt x="19050" y="285750"/>
                </a:cubicBezTo>
                <a:lnTo>
                  <a:pt x="76200" y="285750"/>
                </a:lnTo>
                <a:lnTo>
                  <a:pt x="76200" y="133350"/>
                </a:lnTo>
                <a:cubicBezTo>
                  <a:pt x="76200" y="91307"/>
                  <a:pt x="110357" y="57150"/>
                  <a:pt x="152400" y="57150"/>
                </a:cubicBezTo>
                <a:cubicBezTo>
                  <a:pt x="194443" y="57150"/>
                  <a:pt x="228600" y="91307"/>
                  <a:pt x="228600" y="133350"/>
                </a:cubicBezTo>
                <a:lnTo>
                  <a:pt x="228600" y="285750"/>
                </a:lnTo>
                <a:lnTo>
                  <a:pt x="285750" y="285750"/>
                </a:lnTo>
                <a:cubicBezTo>
                  <a:pt x="296275" y="285750"/>
                  <a:pt x="304800" y="277225"/>
                  <a:pt x="304800" y="266700"/>
                </a:cubicBezTo>
                <a:lnTo>
                  <a:pt x="304800" y="190500"/>
                </a:lnTo>
                <a:cubicBezTo>
                  <a:pt x="304800" y="179975"/>
                  <a:pt x="296275" y="171450"/>
                  <a:pt x="285750" y="1714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10" name="TextBox 10"/>
          <p:cNvSpPr txBox="1"/>
          <p:nvPr/>
        </p:nvSpPr>
        <p:spPr>
          <a:xfrm>
            <a:off x="7879079" y="1866934"/>
            <a:ext cx="3905250" cy="8858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编写文件ReviewController.java，实现用户评论功能。可以在表单中发布评论，发布成功后将评论添加到数据库中。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22173" y="4109530"/>
            <a:ext cx="4029075" cy="8858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编写文件RecordPlayController.java，记录用户的音乐播放信息，并将播放记录添加到数据库中。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53186" y="4992590"/>
            <a:ext cx="4343400" cy="8858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编写文件DownloadController.java，实现音乐下载功能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4963" y="3098058"/>
            <a:ext cx="3924300" cy="8858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编写文件ReviewServiceImpl.java，实现用户点赞功能。首先获取用户的点赞列表，然后将点赞的信息添加到列表中。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用户评论和点赞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700000" flipV="1">
            <a:off x="8223978" y="1744645"/>
            <a:ext cx="2833772" cy="730493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 rot="-2700000">
            <a:off x="10515259" y="-2241425"/>
            <a:ext cx="2982918" cy="429668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  <a:ln/>
        </p:spPr>
      </p:sp>
      <p:sp>
        <p:nvSpPr>
          <p:cNvPr id="4" name="TextBox 4"/>
          <p:cNvSpPr txBox="1"/>
          <p:nvPr/>
        </p:nvSpPr>
        <p:spPr>
          <a:xfrm>
            <a:off x="580034" y="1812537"/>
            <a:ext cx="5095875" cy="9715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系统管理员登录系统后，可以管理系统内的数据信息，包括用户查找、用户删除、音乐上传、评论查询、评论删除、歌曲查询、歌曲删除等功能。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80034" y="3100507"/>
            <a:ext cx="5095875" cy="9715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编写文件SearchController.java，实现信息搜索功能，包括音乐搜索、用户搜索和评论搜索；并且可以进一步对这些信息进行管理，例如删除操作。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5973" y="4402320"/>
            <a:ext cx="5095875" cy="9715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编写文件SearchServiceImpl.java，处理搜索结果</a:t>
            </a:r>
          </a:p>
        </p:txBody>
      </p:sp>
      <p:sp>
        <p:nvSpPr>
          <p:cNvPr id="7" name="AutoShape 7"/>
          <p:cNvSpPr/>
          <p:nvPr/>
        </p:nvSpPr>
        <p:spPr>
          <a:xfrm>
            <a:off x="454963" y="195259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465958" y="323855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465958" y="4541391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t="711" b="711"/>
          <a:stretch>
            <a:fillRect/>
          </a:stretch>
        </p:blipFill>
        <p:spPr>
          <a:xfrm>
            <a:off x="6774259" y="1242134"/>
            <a:ext cx="5232459" cy="5087504"/>
          </a:xfrm>
          <a:prstGeom prst="diamond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管理员管理模块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287219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3" name="TextBox 3"/>
          <p:cNvSpPr txBox="1"/>
          <p:nvPr/>
        </p:nvSpPr>
        <p:spPr>
          <a:xfrm>
            <a:off x="1304547" y="1787738"/>
            <a:ext cx="9582906" cy="120396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8.6.2  用户管理</a:t>
            </a:r>
          </a:p>
        </p:txBody>
      </p:sp>
      <p:sp>
        <p:nvSpPr>
          <p:cNvPr id="4" name="AutoShape 4"/>
          <p:cNvSpPr/>
          <p:nvPr/>
        </p:nvSpPr>
        <p:spPr>
          <a:xfrm>
            <a:off x="866575" y="3830586"/>
            <a:ext cx="10458850" cy="2286677"/>
          </a:xfrm>
          <a:prstGeom prst="roundRect">
            <a:avLst/>
          </a:prstGeom>
          <a:solidFill>
            <a:schemeClr val="accent1">
              <a:alpha val="15000"/>
            </a:schemeClr>
          </a:solidFill>
          <a:ln/>
        </p:spPr>
      </p:sp>
      <p:sp>
        <p:nvSpPr>
          <p:cNvPr id="5" name="TextBox 5"/>
          <p:cNvSpPr txBox="1"/>
          <p:nvPr/>
        </p:nvSpPr>
        <p:spPr>
          <a:xfrm>
            <a:off x="1218874" y="4371944"/>
            <a:ext cx="9582150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编写文件UserController.java，实现用户管理功能，管理员可以删除系统内的某个用户。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管理员管理模块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7491" y="810388"/>
            <a:ext cx="5298183" cy="5298183"/>
          </a:xfrm>
          <a:prstGeom prst="ellipse">
            <a:avLst/>
          </a:prstGeom>
          <a:solidFill>
            <a:schemeClr val="accent1">
              <a:alpha val="14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938400" y="1451298"/>
            <a:ext cx="4016365" cy="401636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4" name="TextBox 4"/>
          <p:cNvSpPr txBox="1"/>
          <p:nvPr/>
        </p:nvSpPr>
        <p:spPr>
          <a:xfrm>
            <a:off x="1231235" y="2407957"/>
            <a:ext cx="3626990" cy="252374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目录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01923" y="2066581"/>
            <a:ext cx="3089320" cy="104165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contents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22569" y="1019175"/>
            <a:ext cx="5810250" cy="481965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背景介绍</a:t>
            </a:r>
          </a:p>
          <a:p>
            <a:pPr marL="203200" lvl="0" indent="-203200">
              <a:lnSpc>
                <a:spcPct val="150000"/>
              </a:lnSpc>
              <a:buFont typeface="Arial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系统分析</a:t>
            </a:r>
          </a:p>
          <a:p>
            <a:pPr marL="203200" lvl="0" indent="-203200">
              <a:lnSpc>
                <a:spcPct val="150000"/>
              </a:lnSpc>
              <a:buFont typeface="Arial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系统架构分析</a:t>
            </a:r>
          </a:p>
          <a:p>
            <a:pPr marL="203200" lvl="0" indent="-203200">
              <a:lnSpc>
                <a:spcPct val="150000"/>
              </a:lnSpc>
              <a:buFont typeface="Arial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数据库设计</a:t>
            </a:r>
          </a:p>
          <a:p>
            <a:pPr marL="203200" lvl="0" indent="-203200">
              <a:lnSpc>
                <a:spcPct val="150000"/>
              </a:lnSpc>
              <a:buFont typeface="Arial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用户管理模块</a:t>
            </a:r>
          </a:p>
        </p:txBody>
      </p:sp>
      <p:sp>
        <p:nvSpPr>
          <p:cNvPr id="7" name="AutoShape 7"/>
          <p:cNvSpPr/>
          <p:nvPr/>
        </p:nvSpPr>
        <p:spPr>
          <a:xfrm>
            <a:off x="11307391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11736478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11346376" y="332232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0" name="AutoShape 10"/>
          <p:cNvSpPr/>
          <p:nvPr/>
        </p:nvSpPr>
        <p:spPr>
          <a:xfrm>
            <a:off x="11307391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1" name="AutoShape 11"/>
          <p:cNvSpPr/>
          <p:nvPr/>
        </p:nvSpPr>
        <p:spPr>
          <a:xfrm>
            <a:off x="11736478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2" name="AutoShape 12"/>
          <p:cNvSpPr/>
          <p:nvPr/>
        </p:nvSpPr>
        <p:spPr>
          <a:xfrm>
            <a:off x="11346376" y="508550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3" name="AutoShape 13"/>
          <p:cNvSpPr/>
          <p:nvPr/>
        </p:nvSpPr>
        <p:spPr>
          <a:xfrm>
            <a:off x="11307391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4" name="AutoShape 14"/>
          <p:cNvSpPr/>
          <p:nvPr/>
        </p:nvSpPr>
        <p:spPr>
          <a:xfrm>
            <a:off x="11736478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5" name="AutoShape 15"/>
          <p:cNvSpPr/>
          <p:nvPr/>
        </p:nvSpPr>
        <p:spPr>
          <a:xfrm>
            <a:off x="11346376" y="684869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  <a:ln/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735871" y="3829054"/>
            <a:ext cx="2692926" cy="1017715"/>
          </a:xfrm>
          <a:prstGeom prst="rect">
            <a:avLst/>
          </a:prstGeom>
          <a:noFill/>
          <a:ln/>
        </p:spPr>
      </p:sp>
      <p:sp>
        <p:nvSpPr>
          <p:cNvPr id="3" name="Freeform 3"/>
          <p:cNvSpPr/>
          <p:nvPr/>
        </p:nvSpPr>
        <p:spPr>
          <a:xfrm flipH="1">
            <a:off x="4749975" y="1385888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4" name="Freeform 4"/>
          <p:cNvSpPr/>
          <p:nvPr/>
        </p:nvSpPr>
        <p:spPr>
          <a:xfrm>
            <a:off x="6096005" y="2522220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3">
              <a:alpha val="100000"/>
            </a:schemeClr>
          </a:solidFill>
          <a:ln/>
        </p:spPr>
      </p:sp>
      <p:sp>
        <p:nvSpPr>
          <p:cNvPr id="5" name="Freeform 5"/>
          <p:cNvSpPr/>
          <p:nvPr/>
        </p:nvSpPr>
        <p:spPr>
          <a:xfrm flipH="1">
            <a:off x="4749975" y="3648265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6" name="Freeform 6"/>
          <p:cNvSpPr/>
          <p:nvPr/>
        </p:nvSpPr>
        <p:spPr>
          <a:xfrm>
            <a:off x="6096005" y="4778693"/>
            <a:ext cx="1346030" cy="1346030"/>
          </a:xfrm>
          <a:custGeom>
            <a:avLst/>
            <a:gdLst/>
            <a:ahLst/>
            <a:cxnLst/>
            <a:rect l="l" t="t" r="r" b="b"/>
            <a:pathLst>
              <a:path w="1346030" h="1346030">
                <a:moveTo>
                  <a:pt x="673015" y="0"/>
                </a:moveTo>
                <a:cubicBezTo>
                  <a:pt x="1044712" y="0"/>
                  <a:pt x="1346030" y="301318"/>
                  <a:pt x="1346030" y="673015"/>
                </a:cubicBezTo>
                <a:cubicBezTo>
                  <a:pt x="1346030" y="1044712"/>
                  <a:pt x="1044712" y="1346030"/>
                  <a:pt x="673015" y="1346030"/>
                </a:cubicBezTo>
                <a:lnTo>
                  <a:pt x="669306" y="1345656"/>
                </a:lnTo>
                <a:lnTo>
                  <a:pt x="669306" y="1346030"/>
                </a:lnTo>
                <a:lnTo>
                  <a:pt x="0" y="1346030"/>
                </a:lnTo>
                <a:lnTo>
                  <a:pt x="0" y="1133481"/>
                </a:lnTo>
                <a:lnTo>
                  <a:pt x="194385" y="1133481"/>
                </a:lnTo>
                <a:lnTo>
                  <a:pt x="287636" y="1133481"/>
                </a:lnTo>
                <a:lnTo>
                  <a:pt x="290174" y="1133481"/>
                </a:lnTo>
                <a:lnTo>
                  <a:pt x="652313" y="1133481"/>
                </a:lnTo>
                <a:lnTo>
                  <a:pt x="652313" y="1133225"/>
                </a:lnTo>
                <a:lnTo>
                  <a:pt x="654851" y="1133481"/>
                </a:lnTo>
                <a:cubicBezTo>
                  <a:pt x="909159" y="1133481"/>
                  <a:pt x="1115316" y="927324"/>
                  <a:pt x="1115316" y="673015"/>
                </a:cubicBezTo>
                <a:cubicBezTo>
                  <a:pt x="1115316" y="418706"/>
                  <a:pt x="909159" y="212549"/>
                  <a:pt x="654851" y="212549"/>
                </a:cubicBezTo>
                <a:cubicBezTo>
                  <a:pt x="652114" y="212549"/>
                  <a:pt x="649381" y="212573"/>
                  <a:pt x="646668" y="213374"/>
                </a:cubicBezTo>
                <a:lnTo>
                  <a:pt x="298357" y="213374"/>
                </a:lnTo>
                <a:lnTo>
                  <a:pt x="290174" y="212549"/>
                </a:lnTo>
                <a:cubicBezTo>
                  <a:pt x="287437" y="212549"/>
                  <a:pt x="284704" y="212573"/>
                  <a:pt x="281991" y="213374"/>
                </a:cubicBezTo>
                <a:lnTo>
                  <a:pt x="194385" y="213374"/>
                </a:lnTo>
                <a:lnTo>
                  <a:pt x="0" y="213374"/>
                </a:lnTo>
                <a:lnTo>
                  <a:pt x="0" y="1206"/>
                </a:lnTo>
                <a:lnTo>
                  <a:pt x="661055" y="1206"/>
                </a:lnTo>
                <a:cubicBezTo>
                  <a:pt x="665021" y="34"/>
                  <a:pt x="669015" y="0"/>
                  <a:pt x="673015" y="0"/>
                </a:cubicBezTo>
                <a:close/>
              </a:path>
            </a:pathLst>
          </a:custGeom>
          <a:solidFill>
            <a:schemeClr val="accent3">
              <a:alpha val="100000"/>
            </a:schemeClr>
          </a:solidFill>
          <a:ln/>
        </p:spPr>
      </p:sp>
      <p:grpSp>
        <p:nvGrpSpPr>
          <p:cNvPr id="7" name="Group 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8" name="AutoShape 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1" name="AutoShape 1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8" name="TextBox 2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管理员管理模块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463704" y="1448856"/>
            <a:ext cx="3286271" cy="165484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8.6.3 音乐管理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463704" y="3727865"/>
            <a:ext cx="3286271" cy="165484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编写文件SongServiceImpl.java，功能是验证上传歌曲的合法性，如果合法则将信息添加到数据库。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550760" y="2585189"/>
            <a:ext cx="3286271" cy="165484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编写文件SongController.java，实现音乐管理功能，管理员可以向系统中添加新的音乐信息，也可以删除已经存在的音乐信息。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605123" y="4841661"/>
            <a:ext cx="3286271" cy="1654845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在删除指定歌曲信息时，系统不但要删除数据库中的信息，而且要删除已经上传的音频文件和歌词文件。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596324" y="1798767"/>
            <a:ext cx="2754316" cy="646984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2642414" y="1798767"/>
            <a:ext cx="2708226" cy="646984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810403" y="1798767"/>
            <a:ext cx="559947" cy="562395"/>
          </a:xfrm>
          <a:custGeom>
            <a:avLst/>
            <a:gdLst/>
            <a:ahLst/>
            <a:cxnLst/>
            <a:rect l="l" t="t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5" name="AutoShape 5"/>
          <p:cNvSpPr/>
          <p:nvPr/>
        </p:nvSpPr>
        <p:spPr>
          <a:xfrm>
            <a:off x="2642414" y="2932252"/>
            <a:ext cx="2753936" cy="64514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6" name="AutoShape 6"/>
          <p:cNvSpPr/>
          <p:nvPr/>
        </p:nvSpPr>
        <p:spPr>
          <a:xfrm>
            <a:off x="2654004" y="4055207"/>
            <a:ext cx="2752792" cy="644697"/>
          </a:xfrm>
          <a:prstGeom prst="roundRect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7" name="Freeform 7"/>
          <p:cNvSpPr/>
          <p:nvPr/>
        </p:nvSpPr>
        <p:spPr>
          <a:xfrm>
            <a:off x="1781996" y="4110075"/>
            <a:ext cx="644511" cy="521244"/>
          </a:xfrm>
          <a:custGeom>
            <a:avLst/>
            <a:gdLst/>
            <a:ahLst/>
            <a:cxnLst/>
            <a:rect l="l" t="t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2619378" y="5177711"/>
            <a:ext cx="2754121" cy="647099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9" name="Freeform 9"/>
          <p:cNvSpPr/>
          <p:nvPr/>
        </p:nvSpPr>
        <p:spPr>
          <a:xfrm>
            <a:off x="1776120" y="5179997"/>
            <a:ext cx="628513" cy="649269"/>
          </a:xfrm>
          <a:custGeom>
            <a:avLst/>
            <a:gdLst/>
            <a:ahLst/>
            <a:cxnLst/>
            <a:rect l="l" t="t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sp>
        <p:nvSpPr>
          <p:cNvPr id="10" name="AutoShape 10"/>
          <p:cNvSpPr/>
          <p:nvPr/>
        </p:nvSpPr>
        <p:spPr>
          <a:xfrm>
            <a:off x="5590556" y="2936787"/>
            <a:ext cx="5364583" cy="582295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获取数据库数据，编写文件RankingPageDao.java，功能是获取数据库中的周排行榜和月排行榜数据。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5590556" y="4059741"/>
            <a:ext cx="5364583" cy="582295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展示排行榜数据，编写文件RankingPageServiceImpl.java，功能是根据用户的选择展示对应的信息。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5590556" y="5182247"/>
            <a:ext cx="5364583" cy="582295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单击“周榜”链接显示周排行榜信息，单击“月榜”链接显示月排行榜信息。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590556" y="1803301"/>
            <a:ext cx="5364583" cy="582295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本系统提供了热歌排行榜功能，包括周榜排行和月榜排行，分别表示当周和当月播放量最高的歌曲推荐。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2642414" y="2923559"/>
            <a:ext cx="2708226" cy="646984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2642414" y="4055207"/>
            <a:ext cx="2708226" cy="646984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2642414" y="5177711"/>
            <a:ext cx="2708226" cy="646984"/>
          </a:xfrm>
          <a:prstGeom prst="rect">
            <a:avLst/>
          </a:prstGeom>
          <a:noFill/>
          <a:ln/>
        </p:spPr>
        <p:txBody>
          <a:bodyPr vert="horz" wrap="square" lIns="91345" tIns="45720" rIns="91345" bIns="45720" rtlCol="0" anchor="ctr" anchorCtr="0">
            <a:noAutofit/>
          </a:bodyPr>
          <a:lstStyle/>
          <a:p>
            <a:pPr algn="ctr">
              <a:spcBef>
                <a:spcPts val="270"/>
              </a:spcBef>
              <a:defRPr/>
            </a:pPr>
            <a:r>
              <a:rPr lang="en-US" sz="30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1810403" y="2932252"/>
            <a:ext cx="568288" cy="56828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47650" y="38100"/>
                </a:moveTo>
                <a:lnTo>
                  <a:pt x="247650" y="57598"/>
                </a:lnTo>
                <a:cubicBezTo>
                  <a:pt x="247650" y="78657"/>
                  <a:pt x="230610" y="95698"/>
                  <a:pt x="209550" y="95698"/>
                </a:cubicBezTo>
                <a:cubicBezTo>
                  <a:pt x="188490" y="95698"/>
                  <a:pt x="171450" y="78657"/>
                  <a:pt x="171450" y="57598"/>
                </a:cubicBezTo>
                <a:lnTo>
                  <a:pt x="171450" y="38100"/>
                </a:lnTo>
                <a:lnTo>
                  <a:pt x="133350" y="38100"/>
                </a:lnTo>
                <a:lnTo>
                  <a:pt x="133350" y="57598"/>
                </a:lnTo>
                <a:cubicBezTo>
                  <a:pt x="133350" y="78657"/>
                  <a:pt x="116310" y="95698"/>
                  <a:pt x="95250" y="95698"/>
                </a:cubicBezTo>
                <a:cubicBezTo>
                  <a:pt x="74190" y="95698"/>
                  <a:pt x="57150" y="78657"/>
                  <a:pt x="57150" y="57598"/>
                </a:cubicBezTo>
                <a:lnTo>
                  <a:pt x="57150" y="38100"/>
                </a:lnTo>
                <a:lnTo>
                  <a:pt x="0" y="38100"/>
                </a:lnTo>
                <a:lnTo>
                  <a:pt x="0" y="304800"/>
                </a:lnTo>
                <a:lnTo>
                  <a:pt x="304800" y="304800"/>
                </a:lnTo>
                <a:lnTo>
                  <a:pt x="304800" y="38100"/>
                </a:lnTo>
                <a:lnTo>
                  <a:pt x="247650" y="38100"/>
                </a:lnTo>
                <a:close/>
                <a:moveTo>
                  <a:pt x="95250" y="266700"/>
                </a:moveTo>
                <a:lnTo>
                  <a:pt x="57150" y="266700"/>
                </a:lnTo>
                <a:lnTo>
                  <a:pt x="57150" y="228600"/>
                </a:lnTo>
                <a:lnTo>
                  <a:pt x="95250" y="228600"/>
                </a:lnTo>
                <a:lnTo>
                  <a:pt x="95250" y="266700"/>
                </a:lnTo>
                <a:close/>
                <a:moveTo>
                  <a:pt x="95250" y="190500"/>
                </a:moveTo>
                <a:lnTo>
                  <a:pt x="57150" y="190500"/>
                </a:lnTo>
                <a:lnTo>
                  <a:pt x="57150" y="152400"/>
                </a:lnTo>
                <a:lnTo>
                  <a:pt x="95250" y="152400"/>
                </a:lnTo>
                <a:lnTo>
                  <a:pt x="95250" y="190500"/>
                </a:lnTo>
                <a:close/>
                <a:moveTo>
                  <a:pt x="171450" y="266700"/>
                </a:moveTo>
                <a:lnTo>
                  <a:pt x="133350" y="26670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66700"/>
                </a:lnTo>
                <a:close/>
                <a:moveTo>
                  <a:pt x="171450" y="190500"/>
                </a:moveTo>
                <a:lnTo>
                  <a:pt x="133350" y="190500"/>
                </a:lnTo>
                <a:lnTo>
                  <a:pt x="133350" y="152400"/>
                </a:lnTo>
                <a:lnTo>
                  <a:pt x="171450" y="152400"/>
                </a:lnTo>
                <a:lnTo>
                  <a:pt x="171450" y="190500"/>
                </a:lnTo>
                <a:close/>
                <a:moveTo>
                  <a:pt x="209550" y="266700"/>
                </a:moveTo>
                <a:lnTo>
                  <a:pt x="209550" y="228600"/>
                </a:lnTo>
                <a:lnTo>
                  <a:pt x="247650" y="228600"/>
                </a:lnTo>
                <a:lnTo>
                  <a:pt x="209550" y="266700"/>
                </a:lnTo>
                <a:close/>
                <a:moveTo>
                  <a:pt x="247650" y="190500"/>
                </a:moveTo>
                <a:lnTo>
                  <a:pt x="209550" y="190500"/>
                </a:lnTo>
                <a:lnTo>
                  <a:pt x="209550" y="152400"/>
                </a:lnTo>
                <a:lnTo>
                  <a:pt x="247650" y="152400"/>
                </a:lnTo>
                <a:lnTo>
                  <a:pt x="247650" y="190500"/>
                </a:lnTo>
                <a:close/>
                <a:moveTo>
                  <a:pt x="76200" y="57150"/>
                </a:moveTo>
                <a:lnTo>
                  <a:pt x="76200" y="19050"/>
                </a:lnTo>
                <a:cubicBezTo>
                  <a:pt x="76200" y="8525"/>
                  <a:pt x="84725" y="0"/>
                  <a:pt x="95250" y="0"/>
                </a:cubicBezTo>
                <a:cubicBezTo>
                  <a:pt x="105775" y="0"/>
                  <a:pt x="114300" y="8525"/>
                  <a:pt x="114300" y="19050"/>
                </a:cubicBezTo>
                <a:lnTo>
                  <a:pt x="114300" y="57150"/>
                </a:lnTo>
                <a:cubicBezTo>
                  <a:pt x="114300" y="67675"/>
                  <a:pt x="105775" y="76200"/>
                  <a:pt x="95250" y="76200"/>
                </a:cubicBezTo>
                <a:cubicBezTo>
                  <a:pt x="84725" y="76200"/>
                  <a:pt x="76200" y="67675"/>
                  <a:pt x="76200" y="57150"/>
                </a:cubicBezTo>
                <a:close/>
                <a:moveTo>
                  <a:pt x="190500" y="57150"/>
                </a:moveTo>
                <a:lnTo>
                  <a:pt x="190500" y="19050"/>
                </a:lnTo>
                <a:cubicBezTo>
                  <a:pt x="190500" y="8525"/>
                  <a:pt x="199025" y="0"/>
                  <a:pt x="209550" y="0"/>
                </a:cubicBezTo>
                <a:cubicBezTo>
                  <a:pt x="220075" y="0"/>
                  <a:pt x="228600" y="8525"/>
                  <a:pt x="228600" y="19050"/>
                </a:cubicBezTo>
                <a:lnTo>
                  <a:pt x="228600" y="57150"/>
                </a:lnTo>
                <a:cubicBezTo>
                  <a:pt x="228600" y="67675"/>
                  <a:pt x="220075" y="76200"/>
                  <a:pt x="209550" y="76200"/>
                </a:cubicBezTo>
                <a:cubicBezTo>
                  <a:pt x="199025" y="76200"/>
                  <a:pt x="190500" y="67675"/>
                  <a:pt x="190500" y="5715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  <a:ln/>
        </p:spPr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排行榜模块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637353" y="2404706"/>
            <a:ext cx="670328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271485" y="1863863"/>
            <a:ext cx="3274807" cy="3274807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4" name="AutoShape 4"/>
          <p:cNvSpPr/>
          <p:nvPr/>
        </p:nvSpPr>
        <p:spPr>
          <a:xfrm>
            <a:off x="1218543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5" name="TextBox 5"/>
          <p:cNvSpPr txBox="1"/>
          <p:nvPr/>
        </p:nvSpPr>
        <p:spPr>
          <a:xfrm>
            <a:off x="1218543" y="2152294"/>
            <a:ext cx="692012" cy="50482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6" name="AutoShape 6"/>
          <p:cNvSpPr/>
          <p:nvPr/>
        </p:nvSpPr>
        <p:spPr>
          <a:xfrm>
            <a:off x="3642991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7" name="TextBox 7"/>
          <p:cNvSpPr txBox="1"/>
          <p:nvPr/>
        </p:nvSpPr>
        <p:spPr>
          <a:xfrm>
            <a:off x="3652135" y="2152294"/>
            <a:ext cx="673724" cy="50482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8" name="AutoShape 8"/>
          <p:cNvSpPr/>
          <p:nvPr/>
        </p:nvSpPr>
        <p:spPr>
          <a:xfrm>
            <a:off x="5990360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9" name="TextBox 9"/>
          <p:cNvSpPr txBox="1"/>
          <p:nvPr/>
        </p:nvSpPr>
        <p:spPr>
          <a:xfrm>
            <a:off x="5990360" y="2105497"/>
            <a:ext cx="692012" cy="59841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7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cxnSp>
        <p:nvCxnSpPr>
          <p:cNvPr id="10" name="Connector 10"/>
          <p:cNvCxnSpPr/>
          <p:nvPr/>
        </p:nvCxnSpPr>
        <p:spPr>
          <a:xfrm>
            <a:off x="273222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518866" y="3421503"/>
            <a:ext cx="2091366" cy="139712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在本系统中，可以对播放量、用户评论量等数据进行综合分析，将得出的热门歌曲推荐给用户。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75468" y="3421503"/>
            <a:ext cx="2091366" cy="139712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编写文件TrendingRecController.java，功能是将获取的热门推荐信息展示出来。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90683" y="3421503"/>
            <a:ext cx="2091366" cy="139712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编写文件TrendingRecDaoImpl.xml，功能是获取数据库中的热门推荐信息。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 t="778" b="778"/>
          <a:stretch>
            <a:fillRect/>
          </a:stretch>
        </p:blipFill>
        <p:spPr>
          <a:xfrm>
            <a:off x="8376853" y="1993076"/>
            <a:ext cx="3064070" cy="3016380"/>
          </a:xfrm>
          <a:prstGeom prst="ellipse">
            <a:avLst/>
          </a:prstGeom>
        </p:spPr>
      </p:pic>
      <p:cxnSp>
        <p:nvCxnSpPr>
          <p:cNvPr id="15" name="Connector 15"/>
          <p:cNvCxnSpPr/>
          <p:nvPr/>
        </p:nvCxnSpPr>
        <p:spPr>
          <a:xfrm>
            <a:off x="510061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热门推荐模块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973956" y="1990742"/>
            <a:ext cx="4527074" cy="3691885"/>
            <a:chOff x="6973956" y="1990742"/>
            <a:chExt cx="4527074" cy="3691885"/>
          </a:xfrm>
        </p:grpSpPr>
        <p:sp>
          <p:nvSpPr>
            <p:cNvPr id="3" name="Freeform 3"/>
            <p:cNvSpPr/>
            <p:nvPr/>
          </p:nvSpPr>
          <p:spPr>
            <a:xfrm>
              <a:off x="6973956" y="1990742"/>
              <a:ext cx="4527074" cy="2746982"/>
            </a:xfrm>
            <a:custGeom>
              <a:avLst/>
              <a:gdLst/>
              <a:ahLst/>
              <a:cxnLst/>
              <a:rect l="l" t="t" r="r" b="b"/>
              <a:pathLst>
                <a:path w="1214" h="735">
                  <a:moveTo>
                    <a:pt x="0" y="735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1186" y="0"/>
                    <a:pt x="1186" y="0"/>
                    <a:pt x="1186" y="0"/>
                  </a:cubicBezTo>
                  <a:cubicBezTo>
                    <a:pt x="1201" y="0"/>
                    <a:pt x="1214" y="12"/>
                    <a:pt x="1214" y="27"/>
                  </a:cubicBezTo>
                  <a:cubicBezTo>
                    <a:pt x="1214" y="735"/>
                    <a:pt x="1214" y="735"/>
                    <a:pt x="1214" y="735"/>
                  </a:cubicBezTo>
                  <a:lnTo>
                    <a:pt x="0" y="735"/>
                  </a:lnTo>
                  <a:close/>
                </a:path>
              </a:pathLst>
            </a:custGeom>
            <a:solidFill>
              <a:schemeClr val="dk1">
                <a:lumMod val="75000"/>
                <a:lumOff val="25000"/>
                <a:alpha val="100000"/>
              </a:schemeClr>
            </a:solidFill>
            <a:ln/>
          </p:spPr>
        </p:sp>
        <p:sp>
          <p:nvSpPr>
            <p:cNvPr id="4" name="Freeform 4"/>
            <p:cNvSpPr/>
            <p:nvPr/>
          </p:nvSpPr>
          <p:spPr>
            <a:xfrm>
              <a:off x="6973956" y="4737724"/>
              <a:ext cx="4527074" cy="412125"/>
            </a:xfrm>
            <a:custGeom>
              <a:avLst/>
              <a:gdLst/>
              <a:ahLst/>
              <a:cxnLst/>
              <a:rect l="l" t="t" r="r" b="b"/>
              <a:pathLst>
                <a:path w="1214" h="110">
                  <a:moveTo>
                    <a:pt x="1186" y="110"/>
                  </a:moveTo>
                  <a:cubicBezTo>
                    <a:pt x="27" y="110"/>
                    <a:pt x="27" y="110"/>
                    <a:pt x="27" y="110"/>
                  </a:cubicBezTo>
                  <a:cubicBezTo>
                    <a:pt x="12" y="110"/>
                    <a:pt x="0" y="97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14" y="82"/>
                    <a:pt x="1214" y="82"/>
                    <a:pt x="1214" y="82"/>
                  </a:cubicBezTo>
                  <a:cubicBezTo>
                    <a:pt x="1214" y="97"/>
                    <a:pt x="1201" y="110"/>
                    <a:pt x="1186" y="110"/>
                  </a:cubicBezTo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5" name="Freeform 5"/>
            <p:cNvSpPr/>
            <p:nvPr/>
          </p:nvSpPr>
          <p:spPr>
            <a:xfrm>
              <a:off x="8514176" y="5133938"/>
              <a:ext cx="1516796" cy="548689"/>
            </a:xfrm>
            <a:custGeom>
              <a:avLst/>
              <a:gdLst/>
              <a:ahLst/>
              <a:cxnLst/>
              <a:rect l="l" t="t" r="r" b="b"/>
              <a:pathLst>
                <a:path w="962" h="348">
                  <a:moveTo>
                    <a:pt x="0" y="348"/>
                  </a:moveTo>
                  <a:lnTo>
                    <a:pt x="0" y="313"/>
                  </a:lnTo>
                  <a:lnTo>
                    <a:pt x="113" y="299"/>
                  </a:lnTo>
                  <a:lnTo>
                    <a:pt x="191" y="0"/>
                  </a:lnTo>
                  <a:lnTo>
                    <a:pt x="770" y="0"/>
                  </a:lnTo>
                  <a:lnTo>
                    <a:pt x="851" y="299"/>
                  </a:lnTo>
                  <a:lnTo>
                    <a:pt x="962" y="313"/>
                  </a:lnTo>
                  <a:lnTo>
                    <a:pt x="962" y="348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6" name="AutoShape 6"/>
            <p:cNvSpPr/>
            <p:nvPr/>
          </p:nvSpPr>
          <p:spPr>
            <a:xfrm>
              <a:off x="9255116" y="2055267"/>
              <a:ext cx="48505" cy="47731"/>
            </a:xfrm>
            <a:prstGeom prst="ellipse">
              <a:avLst/>
            </a:prstGeom>
            <a:solidFill>
              <a:srgbClr val="E9E9E9">
                <a:alpha val="100000"/>
              </a:srgbClr>
            </a:solidFill>
            <a:ln/>
          </p:spPr>
        </p:sp>
        <p:sp>
          <p:nvSpPr>
            <p:cNvPr id="7" name="AutoShape 7"/>
            <p:cNvSpPr/>
            <p:nvPr/>
          </p:nvSpPr>
          <p:spPr>
            <a:xfrm>
              <a:off x="7112068" y="2169955"/>
              <a:ext cx="4245879" cy="2389218"/>
            </a:xfrm>
            <a:prstGeom prst="rect">
              <a:avLst/>
            </a:prstGeom>
            <a:solidFill>
              <a:srgbClr val="89C9E5">
                <a:alpha val="100000"/>
              </a:srgbClr>
            </a:solidFill>
            <a:ln/>
          </p:spPr>
        </p:sp>
        <p:sp>
          <p:nvSpPr>
            <p:cNvPr id="8" name="Freeform 8"/>
            <p:cNvSpPr/>
            <p:nvPr/>
          </p:nvSpPr>
          <p:spPr>
            <a:xfrm>
              <a:off x="8801337" y="5133938"/>
              <a:ext cx="945898" cy="87176"/>
            </a:xfrm>
            <a:custGeom>
              <a:avLst/>
              <a:gdLst/>
              <a:ahLst/>
              <a:cxnLst/>
              <a:rect l="l" t="t" r="r" b="b"/>
              <a:pathLst>
                <a:path w="600" h="55">
                  <a:moveTo>
                    <a:pt x="588" y="0"/>
                  </a:moveTo>
                  <a:lnTo>
                    <a:pt x="9" y="0"/>
                  </a:lnTo>
                  <a:lnTo>
                    <a:pt x="0" y="55"/>
                  </a:lnTo>
                  <a:lnTo>
                    <a:pt x="600" y="55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/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t="6292" b="6292"/>
          <a:stretch>
            <a:fillRect/>
          </a:stretch>
        </p:blipFill>
        <p:spPr>
          <a:xfrm>
            <a:off x="7091924" y="2105681"/>
            <a:ext cx="4259472" cy="2482298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个性化推荐模块</a:t>
              </a: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347399" y="1572262"/>
            <a:ext cx="5034045" cy="1219287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系统为每位用户提供个性化推荐模块，使用深度学习框架TensorFlow和Deeplearning4j实现精准个性化推荐功能。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347399" y="3211011"/>
            <a:ext cx="4970070" cy="1179792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展示个性化推荐信息，编写文件PersonalRecController.java，功能是展示针对登录用户的个性化推荐信息。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347399" y="4787788"/>
            <a:ext cx="5034045" cy="1187300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实现ServiceImpl类，编写文件PersonalRecServiceImpl.java，实现个性化推荐的ServiceImpl类，具体流程如下。</a:t>
            </a:r>
          </a:p>
        </p:txBody>
      </p:sp>
      <p:sp>
        <p:nvSpPr>
          <p:cNvPr id="35" name="Freeform 35"/>
          <p:cNvSpPr/>
          <p:nvPr/>
        </p:nvSpPr>
        <p:spPr>
          <a:xfrm rot="5400000">
            <a:off x="824389" y="1982405"/>
            <a:ext cx="399002" cy="399002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36" name="Freeform 36"/>
          <p:cNvSpPr/>
          <p:nvPr/>
        </p:nvSpPr>
        <p:spPr>
          <a:xfrm rot="5400000">
            <a:off x="824389" y="3601405"/>
            <a:ext cx="399002" cy="399002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</p:sp>
      <p:sp>
        <p:nvSpPr>
          <p:cNvPr id="37" name="Freeform 37"/>
          <p:cNvSpPr/>
          <p:nvPr/>
        </p:nvSpPr>
        <p:spPr>
          <a:xfrm rot="5400000">
            <a:off x="824389" y="5181937"/>
            <a:ext cx="399002" cy="399002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accent3">
              <a:alpha val="100000"/>
            </a:schemeClr>
          </a:solidFill>
          <a:ln/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44001" y="1600152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2079755" y="160015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4" name="AutoShape 4"/>
          <p:cNvSpPr/>
          <p:nvPr/>
        </p:nvSpPr>
        <p:spPr>
          <a:xfrm>
            <a:off x="2079755" y="3212750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5" name="AutoShape 5"/>
          <p:cNvSpPr/>
          <p:nvPr/>
        </p:nvSpPr>
        <p:spPr>
          <a:xfrm>
            <a:off x="8439820" y="301220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6" name="AutoShape 6"/>
          <p:cNvSpPr/>
          <p:nvPr/>
        </p:nvSpPr>
        <p:spPr>
          <a:xfrm>
            <a:off x="3444001" y="4825344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7" name="AutoShape 7"/>
          <p:cNvSpPr/>
          <p:nvPr/>
        </p:nvSpPr>
        <p:spPr>
          <a:xfrm>
            <a:off x="2079755" y="4424248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  <a:ln/>
        </p:spPr>
      </p:sp>
      <p:grpSp>
        <p:nvGrpSpPr>
          <p:cNvPr id="8" name="Group 8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个性化推荐模块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2600086" y="1951546"/>
            <a:ext cx="843915" cy="860108"/>
          </a:xfrm>
          <a:custGeom>
            <a:avLst/>
            <a:gdLst/>
            <a:ahLst/>
            <a:cxnLst/>
            <a:rect l="l" t="t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31" name="Freeform 31"/>
          <p:cNvSpPr/>
          <p:nvPr/>
        </p:nvSpPr>
        <p:spPr>
          <a:xfrm>
            <a:off x="8998349" y="3304525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32" name="Freeform 32"/>
          <p:cNvSpPr/>
          <p:nvPr/>
        </p:nvSpPr>
        <p:spPr>
          <a:xfrm>
            <a:off x="2648637" y="4816650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81229" y="194615"/>
                </a:moveTo>
                <a:cubicBezTo>
                  <a:pt x="74981" y="196987"/>
                  <a:pt x="67751" y="198358"/>
                  <a:pt x="60208" y="198358"/>
                </a:cubicBezTo>
                <a:cubicBezTo>
                  <a:pt x="26537" y="198358"/>
                  <a:pt x="-752" y="171069"/>
                  <a:pt x="-752" y="137398"/>
                </a:cubicBezTo>
                <a:cubicBezTo>
                  <a:pt x="-752" y="108871"/>
                  <a:pt x="18840" y="84925"/>
                  <a:pt x="45301" y="78276"/>
                </a:cubicBezTo>
                <a:lnTo>
                  <a:pt x="45720" y="78191"/>
                </a:lnTo>
                <a:lnTo>
                  <a:pt x="45720" y="76210"/>
                </a:lnTo>
                <a:cubicBezTo>
                  <a:pt x="45720" y="76190"/>
                  <a:pt x="45720" y="76171"/>
                  <a:pt x="45720" y="76152"/>
                </a:cubicBezTo>
                <a:cubicBezTo>
                  <a:pt x="45720" y="42481"/>
                  <a:pt x="73009" y="15192"/>
                  <a:pt x="106680" y="15192"/>
                </a:cubicBezTo>
                <a:cubicBezTo>
                  <a:pt x="116148" y="15192"/>
                  <a:pt x="125111" y="17355"/>
                  <a:pt x="133102" y="21203"/>
                </a:cubicBezTo>
                <a:lnTo>
                  <a:pt x="132740" y="21041"/>
                </a:lnTo>
                <a:cubicBezTo>
                  <a:pt x="142580" y="8153"/>
                  <a:pt x="157953" y="-86"/>
                  <a:pt x="175250" y="-86"/>
                </a:cubicBezTo>
                <a:cubicBezTo>
                  <a:pt x="202273" y="-86"/>
                  <a:pt x="224600" y="20002"/>
                  <a:pt x="228114" y="46063"/>
                </a:cubicBezTo>
                <a:lnTo>
                  <a:pt x="228143" y="46339"/>
                </a:lnTo>
                <a:cubicBezTo>
                  <a:pt x="243964" y="49454"/>
                  <a:pt x="256127" y="62036"/>
                  <a:pt x="258594" y="77819"/>
                </a:cubicBezTo>
                <a:lnTo>
                  <a:pt x="258623" y="78038"/>
                </a:lnTo>
                <a:cubicBezTo>
                  <a:pt x="285255" y="84953"/>
                  <a:pt x="304610" y="108785"/>
                  <a:pt x="304610" y="137131"/>
                </a:cubicBezTo>
                <a:cubicBezTo>
                  <a:pt x="304610" y="170802"/>
                  <a:pt x="277320" y="198091"/>
                  <a:pt x="243649" y="198091"/>
                </a:cubicBezTo>
                <a:cubicBezTo>
                  <a:pt x="234134" y="198091"/>
                  <a:pt x="225133" y="195910"/>
                  <a:pt x="217113" y="192024"/>
                </a:cubicBezTo>
                <a:lnTo>
                  <a:pt x="217475" y="192186"/>
                </a:lnTo>
                <a:cubicBezTo>
                  <a:pt x="209226" y="205435"/>
                  <a:pt x="197406" y="215779"/>
                  <a:pt x="183366" y="222018"/>
                </a:cubicBezTo>
                <a:lnTo>
                  <a:pt x="182880" y="222209"/>
                </a:lnTo>
                <a:lnTo>
                  <a:pt x="182880" y="274330"/>
                </a:lnTo>
                <a:lnTo>
                  <a:pt x="213360" y="289570"/>
                </a:lnTo>
                <a:lnTo>
                  <a:pt x="213360" y="304810"/>
                </a:lnTo>
                <a:lnTo>
                  <a:pt x="91440" y="304810"/>
                </a:lnTo>
                <a:lnTo>
                  <a:pt x="91440" y="289570"/>
                </a:lnTo>
                <a:lnTo>
                  <a:pt x="121920" y="274330"/>
                </a:lnTo>
                <a:lnTo>
                  <a:pt x="121920" y="228610"/>
                </a:lnTo>
                <a:lnTo>
                  <a:pt x="81229" y="194624"/>
                </a:lnTo>
                <a:close/>
                <a:moveTo>
                  <a:pt x="76200" y="152400"/>
                </a:moveTo>
                <a:lnTo>
                  <a:pt x="121920" y="198120"/>
                </a:lnTo>
                <a:lnTo>
                  <a:pt x="121920" y="152400"/>
                </a:lnTo>
                <a:lnTo>
                  <a:pt x="7620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33" name="TextBox 33"/>
          <p:cNvSpPr txBox="1"/>
          <p:nvPr/>
        </p:nvSpPr>
        <p:spPr>
          <a:xfrm>
            <a:off x="4068198" y="1804533"/>
            <a:ext cx="6294397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编写方法getPersonalDailyRecWithCollectionFlag()，功能是获取当前用户的个性化推荐列表。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102790" y="3417125"/>
            <a:ext cx="6294397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编写方法selectPersonalRec()，功能是每天早上6点更新个性化推荐列表，并从更新后的表中读取记录信息。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025566" y="5029724"/>
            <a:ext cx="6294397" cy="80274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编写方法initializePersonalRecList()，功能是初始化个性推荐信息。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77205" y="4863179"/>
            <a:ext cx="8993373" cy="1238250"/>
            <a:chOff x="2377205" y="4863179"/>
            <a:chExt cx="8993373" cy="1238250"/>
          </a:xfrm>
        </p:grpSpPr>
        <p:sp>
          <p:nvSpPr>
            <p:cNvPr id="3" name="Freeform 3"/>
            <p:cNvSpPr/>
            <p:nvPr/>
          </p:nvSpPr>
          <p:spPr>
            <a:xfrm rot="10800000">
              <a:off x="9159730" y="4863179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  <a:ln/>
          </p:spPr>
        </p:sp>
        <p:sp>
          <p:nvSpPr>
            <p:cNvPr id="4" name="AutoShape 4"/>
            <p:cNvSpPr/>
            <p:nvPr/>
          </p:nvSpPr>
          <p:spPr>
            <a:xfrm>
              <a:off x="2377205" y="4863179"/>
              <a:ext cx="8305833" cy="12382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  <a:ln/>
          </p:spPr>
        </p:sp>
      </p:grpSp>
      <p:sp>
        <p:nvSpPr>
          <p:cNvPr id="5" name="Freeform 5"/>
          <p:cNvSpPr/>
          <p:nvPr/>
        </p:nvSpPr>
        <p:spPr>
          <a:xfrm rot="10800000">
            <a:off x="1070238" y="3116485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sp>
        <p:nvSpPr>
          <p:cNvPr id="6" name="AutoShape 6"/>
          <p:cNvSpPr/>
          <p:nvPr/>
        </p:nvSpPr>
        <p:spPr>
          <a:xfrm>
            <a:off x="1959322" y="3116485"/>
            <a:ext cx="8305833" cy="1238250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  <a:ln/>
        </p:spPr>
      </p:sp>
      <p:grpSp>
        <p:nvGrpSpPr>
          <p:cNvPr id="7" name="Group 7"/>
          <p:cNvGrpSpPr/>
          <p:nvPr/>
        </p:nvGrpSpPr>
        <p:grpSpPr>
          <a:xfrm>
            <a:off x="2377205" y="1384839"/>
            <a:ext cx="8993373" cy="1238250"/>
            <a:chOff x="2377205" y="1384839"/>
            <a:chExt cx="8993373" cy="1238250"/>
          </a:xfrm>
        </p:grpSpPr>
        <p:sp>
          <p:nvSpPr>
            <p:cNvPr id="8" name="Freeform 8"/>
            <p:cNvSpPr/>
            <p:nvPr/>
          </p:nvSpPr>
          <p:spPr>
            <a:xfrm rot="10800000">
              <a:off x="9159730" y="1384839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  <a:ln/>
          </p:spPr>
        </p:sp>
        <p:sp>
          <p:nvSpPr>
            <p:cNvPr id="9" name="AutoShape 9"/>
            <p:cNvSpPr/>
            <p:nvPr/>
          </p:nvSpPr>
          <p:spPr>
            <a:xfrm>
              <a:off x="2377205" y="1384839"/>
              <a:ext cx="8305833" cy="12382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  <a:ln/>
          </p:spPr>
        </p:sp>
      </p:grpSp>
      <p:sp>
        <p:nvSpPr>
          <p:cNvPr id="10" name="Freeform 10"/>
          <p:cNvSpPr/>
          <p:nvPr/>
        </p:nvSpPr>
        <p:spPr>
          <a:xfrm rot="10800000">
            <a:off x="1103852" y="1384839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11" name="Freeform 11"/>
          <p:cNvSpPr/>
          <p:nvPr/>
        </p:nvSpPr>
        <p:spPr>
          <a:xfrm>
            <a:off x="1935480" y="1735788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12" name="Freeform 12"/>
          <p:cNvSpPr/>
          <p:nvPr/>
        </p:nvSpPr>
        <p:spPr>
          <a:xfrm rot="10800000">
            <a:off x="1103852" y="4863179"/>
            <a:ext cx="2210848" cy="1222613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13" name="Freeform 13"/>
          <p:cNvSpPr/>
          <p:nvPr/>
        </p:nvSpPr>
        <p:spPr>
          <a:xfrm rot="10800000">
            <a:off x="9159730" y="3116485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grpSp>
        <p:nvGrpSpPr>
          <p:cNvPr id="14" name="Group 14"/>
          <p:cNvGrpSpPr/>
          <p:nvPr/>
        </p:nvGrpSpPr>
        <p:grpSpPr>
          <a:xfrm>
            <a:off x="9936399" y="3300698"/>
            <a:ext cx="685705" cy="695706"/>
            <a:chOff x="9936399" y="3300698"/>
            <a:chExt cx="685705" cy="695706"/>
          </a:xfrm>
        </p:grpSpPr>
        <p:sp>
          <p:nvSpPr>
            <p:cNvPr id="15" name="Freeform 15"/>
            <p:cNvSpPr/>
            <p:nvPr/>
          </p:nvSpPr>
          <p:spPr>
            <a:xfrm>
              <a:off x="9973356" y="3747897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6" name="Freeform 16"/>
            <p:cNvSpPr/>
            <p:nvPr/>
          </p:nvSpPr>
          <p:spPr>
            <a:xfrm>
              <a:off x="10116326" y="3658076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7" name="Freeform 17"/>
            <p:cNvSpPr/>
            <p:nvPr/>
          </p:nvSpPr>
          <p:spPr>
            <a:xfrm>
              <a:off x="10259296" y="3658076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8" name="Freeform 18"/>
            <p:cNvSpPr/>
            <p:nvPr/>
          </p:nvSpPr>
          <p:spPr>
            <a:xfrm>
              <a:off x="10399028" y="3571494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19" name="Freeform 19"/>
            <p:cNvSpPr/>
            <p:nvPr/>
          </p:nvSpPr>
          <p:spPr>
            <a:xfrm>
              <a:off x="9950591" y="3418332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  <p:sp>
          <p:nvSpPr>
            <p:cNvPr id="20" name="Freeform 20"/>
            <p:cNvSpPr/>
            <p:nvPr/>
          </p:nvSpPr>
          <p:spPr>
            <a:xfrm>
              <a:off x="9936399" y="3300698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/>
          </p:spPr>
        </p:sp>
      </p:grpSp>
      <p:sp>
        <p:nvSpPr>
          <p:cNvPr id="21" name="Freeform 21"/>
          <p:cNvSpPr/>
          <p:nvPr/>
        </p:nvSpPr>
        <p:spPr>
          <a:xfrm>
            <a:off x="1975414" y="5167551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个性化推荐模块</a:t>
              </a:r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3456760" y="1414870"/>
            <a:ext cx="7382690" cy="1197239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74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编写方法updatePersonalRecIntoA()和updatePersonalRecIntoB()，功能是分别更新歌曲推荐数据库表a 和b的信息。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777855" y="3129799"/>
            <a:ext cx="7382690" cy="1197239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随机梯度下降算法，编写文件SGD.java，功能是使用随机梯度下降算法实现个性化推荐。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437710" y="4876970"/>
            <a:ext cx="7382690" cy="1197239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K近邻分类算法，编写文件UserKNN.java，功能是使用K近邻分类算法(KNN)实现个性化推荐。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8879" y="2054050"/>
            <a:ext cx="2842964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3" name="Freeform 3"/>
          <p:cNvSpPr/>
          <p:nvPr/>
        </p:nvSpPr>
        <p:spPr>
          <a:xfrm>
            <a:off x="3501311" y="2054050"/>
            <a:ext cx="2842964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2">
              <a:alpha val="100000"/>
            </a:schemeClr>
          </a:solidFill>
          <a:ln/>
        </p:spPr>
      </p:sp>
      <p:sp>
        <p:nvSpPr>
          <p:cNvPr id="4" name="Freeform 4"/>
          <p:cNvSpPr/>
          <p:nvPr/>
        </p:nvSpPr>
        <p:spPr>
          <a:xfrm>
            <a:off x="5863744" y="2060400"/>
            <a:ext cx="2840846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chemeClr val="accent3">
              <a:alpha val="100000"/>
            </a:schemeClr>
          </a:solidFill>
          <a:ln/>
        </p:spPr>
      </p:sp>
      <p:sp>
        <p:nvSpPr>
          <p:cNvPr id="5" name="Freeform 5"/>
          <p:cNvSpPr/>
          <p:nvPr/>
        </p:nvSpPr>
        <p:spPr>
          <a:xfrm>
            <a:off x="8228294" y="2054050"/>
            <a:ext cx="2840846" cy="1134645"/>
          </a:xfrm>
          <a:custGeom>
            <a:avLst/>
            <a:gdLst/>
            <a:ahLst/>
            <a:cxnLst/>
            <a:rect l="l" t="t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chemeClr val="accent4">
              <a:alpha val="100000"/>
            </a:schemeClr>
          </a:solidFill>
          <a:ln/>
        </p:spPr>
      </p:sp>
      <p:sp>
        <p:nvSpPr>
          <p:cNvPr id="6" name="Freeform 6"/>
          <p:cNvSpPr/>
          <p:nvPr/>
        </p:nvSpPr>
        <p:spPr>
          <a:xfrm>
            <a:off x="2307394" y="2308075"/>
            <a:ext cx="611778" cy="541920"/>
          </a:xfrm>
          <a:custGeom>
            <a:avLst/>
            <a:gdLst/>
            <a:ahLst/>
            <a:cxnLst/>
            <a:rect l="l" t="t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rgbClr val="FFFEFE">
              <a:alpha val="100000"/>
            </a:srgbClr>
          </a:solidFill>
          <a:ln/>
        </p:spPr>
      </p:sp>
      <p:sp>
        <p:nvSpPr>
          <p:cNvPr id="7" name="Freeform 7"/>
          <p:cNvSpPr/>
          <p:nvPr/>
        </p:nvSpPr>
        <p:spPr>
          <a:xfrm>
            <a:off x="4773554" y="2339827"/>
            <a:ext cx="514400" cy="556739"/>
          </a:xfrm>
          <a:custGeom>
            <a:avLst/>
            <a:gdLst/>
            <a:ahLst/>
            <a:cxnLst/>
            <a:rect l="l" t="t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  <a:ln/>
        </p:spPr>
      </p:sp>
      <p:sp>
        <p:nvSpPr>
          <p:cNvPr id="8" name="Freeform 8"/>
          <p:cNvSpPr/>
          <p:nvPr/>
        </p:nvSpPr>
        <p:spPr>
          <a:xfrm>
            <a:off x="7011090" y="2360996"/>
            <a:ext cx="535570" cy="535570"/>
          </a:xfrm>
          <a:custGeom>
            <a:avLst/>
            <a:gdLst/>
            <a:ahLst/>
            <a:cxnLst/>
            <a:rect l="l" t="t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  <a:ln/>
        </p:spPr>
      </p:sp>
      <p:sp>
        <p:nvSpPr>
          <p:cNvPr id="9" name="Freeform 9"/>
          <p:cNvSpPr/>
          <p:nvPr/>
        </p:nvSpPr>
        <p:spPr>
          <a:xfrm>
            <a:off x="9341770" y="2416035"/>
            <a:ext cx="544036" cy="419141"/>
          </a:xfrm>
          <a:custGeom>
            <a:avLst/>
            <a:gdLst/>
            <a:ahLst/>
            <a:cxnLst/>
            <a:rect l="l" t="t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EFE">
              <a:alpha val="100000"/>
            </a:srgbClr>
          </a:solidFill>
          <a:ln/>
        </p:spPr>
      </p:sp>
      <p:sp>
        <p:nvSpPr>
          <p:cNvPr id="10" name="TextBox 10"/>
          <p:cNvSpPr txBox="1"/>
          <p:nvPr/>
        </p:nvSpPr>
        <p:spPr>
          <a:xfrm>
            <a:off x="1238051" y="3697646"/>
            <a:ext cx="2085975" cy="2124075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8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协同过滤算法，编写文件CollaborativeFiltering.java，功能是基于userKNN的协同过滤算法实现个性化推荐。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704211" y="3697646"/>
            <a:ext cx="2085975" cy="2124075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8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数据转换，编写文件DataTranslate.java，实现数据转换功能，将用户相关信息和歌曲信息转换为矩阵。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115964" y="3697646"/>
            <a:ext cx="2085975" cy="2124075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8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对某些系统而言，是不可能获取到用户对某些项目评分的，那么可以利用用户的行为习惯来反映用户的“评分”。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544445" y="3697646"/>
            <a:ext cx="2085975" cy="2124075"/>
          </a:xfrm>
          <a:prstGeom prst="rect">
            <a:avLst/>
          </a:prstGeom>
          <a:ln/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8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一个用户常常收听某一首歌，那么我们可以推断该用户喜欢该歌曲的可能性很大。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个性化推荐模块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827317" y="1652939"/>
            <a:ext cx="4178137" cy="994791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进行项目测试时，我遇到了许多挑战和困难。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5303897" y="1500306"/>
            <a:ext cx="1289643" cy="4453160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5" name="TextBox 5"/>
          <p:cNvSpPr txBox="1"/>
          <p:nvPr/>
        </p:nvSpPr>
        <p:spPr>
          <a:xfrm>
            <a:off x="6827317" y="3205107"/>
            <a:ext cx="4178137" cy="994791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需求不明确、项目进度紧张、团队协作不够紧密，导致我无法顺利完成任务。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27317" y="4795486"/>
            <a:ext cx="4178137" cy="994791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遇到问题时，我通过与团队成员沟通协作，不断调整和优化，最终成功完成了项目测试。</a:t>
            </a:r>
          </a:p>
        </p:txBody>
      </p:sp>
      <p:sp>
        <p:nvSpPr>
          <p:cNvPr id="7" name="Freeform 7"/>
          <p:cNvSpPr/>
          <p:nvPr/>
        </p:nvSpPr>
        <p:spPr>
          <a:xfrm>
            <a:off x="5682324" y="1976969"/>
            <a:ext cx="532790" cy="43525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8" name="Freeform 8"/>
          <p:cNvSpPr/>
          <p:nvPr/>
        </p:nvSpPr>
        <p:spPr>
          <a:xfrm>
            <a:off x="5751818" y="3549091"/>
            <a:ext cx="381610" cy="3816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9" name="Freeform 9"/>
          <p:cNvSpPr/>
          <p:nvPr/>
        </p:nvSpPr>
        <p:spPr>
          <a:xfrm>
            <a:off x="5738407" y="5059127"/>
            <a:ext cx="396240" cy="38404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项目测试</a:t>
              </a:r>
            </a:p>
          </p:txBody>
        </p:sp>
      </p:grpSp>
      <p:pic>
        <p:nvPicPr>
          <p:cNvPr id="3074" name="图片 1">
            <a:extLst>
              <a:ext uri="{FF2B5EF4-FFF2-40B4-BE49-F238E27FC236}">
                <a16:creationId xmlns:a16="http://schemas.microsoft.com/office/drawing/2014/main" id="{E0514C98-DEBA-6232-7B3B-61670C627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" y="2141474"/>
            <a:ext cx="5670197" cy="301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24000" y="659965"/>
            <a:ext cx="8755798" cy="16097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10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pic>
        <p:nvPicPr>
          <p:cNvPr id="4" name="图片 3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958975"/>
            <a:ext cx="2748915" cy="3527425"/>
          </a:xfrm>
          <a:prstGeom prst="rect">
            <a:avLst/>
          </a:prstGeom>
        </p:spPr>
      </p:pic>
      <p:sp>
        <p:nvSpPr>
          <p:cNvPr id="5" name="TextBox 3"/>
          <p:cNvSpPr txBox="1"/>
          <p:nvPr/>
        </p:nvSpPr>
        <p:spPr>
          <a:xfrm>
            <a:off x="2357438" y="2133600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9457" y="5828703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  <a:ln/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背景介绍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4963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517634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cxnSp>
        <p:nvCxnSpPr>
          <p:cNvPr id="4" name="Connector 4"/>
          <p:cNvCxnSpPr/>
          <p:nvPr/>
        </p:nvCxnSpPr>
        <p:spPr>
          <a:xfrm>
            <a:off x="676483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Freeform 5"/>
          <p:cNvSpPr/>
          <p:nvPr/>
        </p:nvSpPr>
        <p:spPr>
          <a:xfrm rot="-5400000">
            <a:off x="921706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</p:sp>
      <p:sp>
        <p:nvSpPr>
          <p:cNvPr id="6" name="Freeform 6"/>
          <p:cNvSpPr/>
          <p:nvPr/>
        </p:nvSpPr>
        <p:spPr>
          <a:xfrm rot="-5400000">
            <a:off x="921706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/>
        </p:spPr>
      </p:sp>
      <p:sp>
        <p:nvSpPr>
          <p:cNvPr id="7" name="TextBox 7"/>
          <p:cNvSpPr txBox="1"/>
          <p:nvPr/>
        </p:nvSpPr>
        <p:spPr>
          <a:xfrm>
            <a:off x="852233" y="2291273"/>
            <a:ext cx="2325536" cy="303618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信息技术的普及和发展改变了人们的生活方式，人们对娱乐的需求越来越强烈。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3290712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</p:sp>
      <p:sp>
        <p:nvSpPr>
          <p:cNvPr id="9" name="AutoShape 9"/>
          <p:cNvSpPr/>
          <p:nvPr/>
        </p:nvSpPr>
        <p:spPr>
          <a:xfrm>
            <a:off x="3353383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cxnSp>
        <p:nvCxnSpPr>
          <p:cNvPr id="10" name="Connector 10"/>
          <p:cNvCxnSpPr/>
          <p:nvPr/>
        </p:nvCxnSpPr>
        <p:spPr>
          <a:xfrm>
            <a:off x="3512232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Freeform 11"/>
          <p:cNvSpPr/>
          <p:nvPr/>
        </p:nvSpPr>
        <p:spPr>
          <a:xfrm rot="-5400000">
            <a:off x="3757455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</p:sp>
      <p:sp>
        <p:nvSpPr>
          <p:cNvPr id="12" name="Freeform 12"/>
          <p:cNvSpPr/>
          <p:nvPr/>
        </p:nvSpPr>
        <p:spPr>
          <a:xfrm rot="-5400000">
            <a:off x="3757455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/>
        </p:spPr>
      </p:sp>
      <p:sp>
        <p:nvSpPr>
          <p:cNvPr id="13" name="TextBox 13"/>
          <p:cNvSpPr txBox="1"/>
          <p:nvPr/>
        </p:nvSpPr>
        <p:spPr>
          <a:xfrm>
            <a:off x="3765111" y="2291273"/>
            <a:ext cx="2325536" cy="303618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各种音乐推荐系统应运而生，信息技术与互联网技术相结合的音乐网站，其便利性、数据存储安全性、共享性、数据容量等明显优于传统的磁带与CD。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126461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</p:sp>
      <p:sp>
        <p:nvSpPr>
          <p:cNvPr id="15" name="AutoShape 15"/>
          <p:cNvSpPr/>
          <p:nvPr/>
        </p:nvSpPr>
        <p:spPr>
          <a:xfrm>
            <a:off x="6189132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cxnSp>
        <p:nvCxnSpPr>
          <p:cNvPr id="16" name="Connector 16"/>
          <p:cNvCxnSpPr/>
          <p:nvPr/>
        </p:nvCxnSpPr>
        <p:spPr>
          <a:xfrm>
            <a:off x="6347981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Freeform 17"/>
          <p:cNvSpPr/>
          <p:nvPr/>
        </p:nvSpPr>
        <p:spPr>
          <a:xfrm rot="-5400000">
            <a:off x="6593205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</p:sp>
      <p:sp>
        <p:nvSpPr>
          <p:cNvPr id="18" name="Freeform 18"/>
          <p:cNvSpPr/>
          <p:nvPr/>
        </p:nvSpPr>
        <p:spPr>
          <a:xfrm rot="-5400000">
            <a:off x="6593205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/>
        </p:spPr>
      </p:sp>
      <p:sp>
        <p:nvSpPr>
          <p:cNvPr id="19" name="TextBox 19"/>
          <p:cNvSpPr txBox="1"/>
          <p:nvPr/>
        </p:nvSpPr>
        <p:spPr>
          <a:xfrm>
            <a:off x="6600860" y="2291273"/>
            <a:ext cx="2325536" cy="303618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设计本系统的目的是改善那些原有网站的缺陷，为用户提供一个性能更好，使用更便利的在线音乐系统，并且在协调用户的偏好方面也可以做得更好。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8962210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/>
        </p:spPr>
      </p:sp>
      <p:sp>
        <p:nvSpPr>
          <p:cNvPr id="21" name="AutoShape 21"/>
          <p:cNvSpPr/>
          <p:nvPr/>
        </p:nvSpPr>
        <p:spPr>
          <a:xfrm>
            <a:off x="9024882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cxnSp>
        <p:nvCxnSpPr>
          <p:cNvPr id="22" name="Connector 22"/>
          <p:cNvCxnSpPr/>
          <p:nvPr/>
        </p:nvCxnSpPr>
        <p:spPr>
          <a:xfrm>
            <a:off x="9183730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Freeform 23"/>
          <p:cNvSpPr/>
          <p:nvPr/>
        </p:nvSpPr>
        <p:spPr>
          <a:xfrm rot="-5400000">
            <a:off x="9428954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/>
        </p:spPr>
      </p:sp>
      <p:sp>
        <p:nvSpPr>
          <p:cNvPr id="24" name="Freeform 24"/>
          <p:cNvSpPr/>
          <p:nvPr/>
        </p:nvSpPr>
        <p:spPr>
          <a:xfrm rot="-5400000">
            <a:off x="9428954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  <a:ln/>
        </p:spPr>
      </p:sp>
      <p:sp>
        <p:nvSpPr>
          <p:cNvPr id="25" name="TextBox 25"/>
          <p:cNvSpPr txBox="1"/>
          <p:nvPr/>
        </p:nvSpPr>
        <p:spPr>
          <a:xfrm>
            <a:off x="9436609" y="2291273"/>
            <a:ext cx="2325536" cy="303618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系统能提供一个清晰简明的界面，合理安排音乐分类信息，根据用户的某些特点，提供更能产生共鸣的音乐。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7" name="AutoShape 2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8" name="AutoShape 3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9" name="AutoShape 3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40" name="AutoShape 4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41" name="AutoShape 4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2" name="AutoShape 4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43" name="AutoShape 4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44" name="AutoShape 4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45" name="AutoShape 4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46" name="AutoShape 4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47" name="TextBox 4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背景介绍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  <a:ln/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系统分析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12500" r="12500"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5" name="TextBox 5"/>
          <p:cNvSpPr txBox="1"/>
          <p:nvPr/>
        </p:nvSpPr>
        <p:spPr>
          <a:xfrm>
            <a:off x="4899336" y="5251464"/>
            <a:ext cx="979144" cy="68275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74571" y="5019816"/>
            <a:ext cx="5486256" cy="97536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音乐推荐系统的目的是将用户从这项烦琐的工作中解脱出来，有效地提升用户体验，并为音乐平台创造经济收益。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8" name="TextBox 8"/>
          <p:cNvSpPr txBox="1"/>
          <p:nvPr/>
        </p:nvSpPr>
        <p:spPr>
          <a:xfrm>
            <a:off x="4926142" y="1987276"/>
            <a:ext cx="964530" cy="68275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074571" y="1819581"/>
            <a:ext cx="5486256" cy="97536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随着移动网络和数字多媒体技术的发展，数字音乐产业的共享与广泛传播得到了进一步发展。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1" name="TextBox 11"/>
          <p:cNvSpPr txBox="1"/>
          <p:nvPr/>
        </p:nvSpPr>
        <p:spPr>
          <a:xfrm>
            <a:off x="4926142" y="3625466"/>
            <a:ext cx="964530" cy="68275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96000" y="3521834"/>
            <a:ext cx="5486256" cy="97536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用户在海量的音乐库中寻找喜欢的音乐需要花费大量的时间和精力。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系统功能分析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432974"/>
            <a:ext cx="2222323" cy="35356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音乐推荐系统的目标是以个性化音乐推荐模型为基础，使用B/S架构实现个性化音乐推荐。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750373" y="2432974"/>
            <a:ext cx="2222323" cy="35356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本系统中，用户可以浏览音乐，可以收藏音乐，可以为所喜爱的音乐点赞，同时还可以进行用户登录和注册。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83168" y="2432974"/>
            <a:ext cx="2222323" cy="35356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管理员除了可以实现普通用户所具有的功能外，还可以进行音乐、评论、用户的管理。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21376" y="2432974"/>
            <a:ext cx="2222323" cy="35356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系统通过隐式收集用户操作记录，向用户推荐个性化的音乐。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595840" y="2432974"/>
            <a:ext cx="2222323" cy="353568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该系统还具有排行榜、热门推荐等普通音乐网站所具有的功能，其中排行榜分为周榜和月榜，热门推荐是将当天用户点击量最高的50首歌曲推荐给用户。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578634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8" name="TextBox 8"/>
          <p:cNvSpPr txBox="1"/>
          <p:nvPr/>
        </p:nvSpPr>
        <p:spPr>
          <a:xfrm>
            <a:off x="831040" y="1645074"/>
            <a:ext cx="1112660" cy="73132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4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9" name="AutoShape 9"/>
          <p:cNvSpPr/>
          <p:nvPr/>
        </p:nvSpPr>
        <p:spPr>
          <a:xfrm>
            <a:off x="2918687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0" name="TextBox 10"/>
          <p:cNvSpPr txBox="1"/>
          <p:nvPr/>
        </p:nvSpPr>
        <p:spPr>
          <a:xfrm>
            <a:off x="3171093" y="1645074"/>
            <a:ext cx="1112660" cy="73132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4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251482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2" name="TextBox 12"/>
          <p:cNvSpPr txBox="1"/>
          <p:nvPr/>
        </p:nvSpPr>
        <p:spPr>
          <a:xfrm>
            <a:off x="5503888" y="1645074"/>
            <a:ext cx="1112660" cy="73132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4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489690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4" name="TextBox 14"/>
          <p:cNvSpPr txBox="1"/>
          <p:nvPr/>
        </p:nvSpPr>
        <p:spPr>
          <a:xfrm>
            <a:off x="7742096" y="1645074"/>
            <a:ext cx="1112660" cy="73132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4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15" name="AutoShape 15"/>
          <p:cNvSpPr/>
          <p:nvPr/>
        </p:nvSpPr>
        <p:spPr>
          <a:xfrm>
            <a:off x="9764154" y="1691037"/>
            <a:ext cx="1885696" cy="639403"/>
          </a:xfrm>
          <a:prstGeom prst="homePlate">
            <a:avLst>
              <a:gd name="adj" fmla="val 50000"/>
            </a:avLst>
          </a:prstGeom>
          <a:solidFill>
            <a:schemeClr val="accent2">
              <a:alpha val="100000"/>
            </a:schemeClr>
          </a:solidFill>
          <a:ln/>
        </p:spPr>
      </p:sp>
      <p:sp>
        <p:nvSpPr>
          <p:cNvPr id="16" name="TextBox 16"/>
          <p:cNvSpPr txBox="1"/>
          <p:nvPr/>
        </p:nvSpPr>
        <p:spPr>
          <a:xfrm>
            <a:off x="10016560" y="1645074"/>
            <a:ext cx="1112660" cy="73132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14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8" name="AutoShape 1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7" name="AutoShape 3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8" name="TextBox 3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系统需求分析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992337" y="2672075"/>
            <a:ext cx="2207272" cy="220727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3" name="TextBox 3"/>
          <p:cNvSpPr txBox="1"/>
          <p:nvPr/>
        </p:nvSpPr>
        <p:spPr>
          <a:xfrm>
            <a:off x="376903" y="1099688"/>
            <a:ext cx="4352925" cy="6096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334724" y="1099688"/>
            <a:ext cx="4495800" cy="6096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4724" y="2964493"/>
            <a:ext cx="4495800" cy="6096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05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4724" y="4921535"/>
            <a:ext cx="4495800" cy="6096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06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6903" y="4921535"/>
            <a:ext cx="4410075" cy="6381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95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6903" y="2964493"/>
            <a:ext cx="4352925" cy="6096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5000"/>
              </a:lnSpc>
              <a:spcBef>
                <a:spcPts val="450"/>
              </a:spcBef>
            </a:pPr>
            <a:r>
              <a:rPr lang="en-US" sz="18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6903" y="1462400"/>
            <a:ext cx="4486275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用户管理模块包括用户注册、登录、收藏、评论、点赞、浏览历史记录、搜索音乐、播放控制音乐、音乐下载等功能。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76903" y="3348767"/>
            <a:ext cx="4486275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管理员管理模块包括用户查找、用户删除、音乐上传、评论查询、评论删除、歌曲查询、歌曲删除等功能。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76903" y="5308631"/>
            <a:ext cx="4486275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排行榜模块包括周榜排行和月榜排行，分别表示当周和当月播放量最高的歌曲推荐。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334724" y="1462400"/>
            <a:ext cx="4486275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热门推荐模块会对播放量、用户评论量等数据进行综合分析，得出一些热门歌曲推荐给用户。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34724" y="3348767"/>
            <a:ext cx="4486275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个性化推荐模块通过协同过滤推荐算法收集用户操作数据，从而进行音乐推荐；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334724" y="5308631"/>
            <a:ext cx="4486275" cy="120967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通过分析用户播放歌曲的歌词数据，结合深度学习领域相关算法对用户进行歌曲推荐。</a:t>
            </a:r>
          </a:p>
        </p:txBody>
      </p:sp>
      <p:sp>
        <p:nvSpPr>
          <p:cNvPr id="15" name="Freeform 15"/>
          <p:cNvSpPr/>
          <p:nvPr/>
        </p:nvSpPr>
        <p:spPr>
          <a:xfrm>
            <a:off x="5496912" y="3176650"/>
            <a:ext cx="1198122" cy="11981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/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/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/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/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  <a:ln/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Microsoft Yahei"/>
                  <a:ea typeface="Microsoft Yahei"/>
                  <a:cs typeface="Microsoft Yahei"/>
                </a:rPr>
                <a:t>系统模块分析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FFD"/>
      </a:lt1>
      <a:dk2>
        <a:srgbClr val="003C35"/>
      </a:dk2>
      <a:lt2>
        <a:srgbClr val="FFFFFF"/>
      </a:lt2>
      <a:accent1>
        <a:srgbClr val="00A5B2"/>
      </a:accent1>
      <a:accent2>
        <a:srgbClr val="52C6B8"/>
      </a:accent2>
      <a:accent3>
        <a:srgbClr val="00657D"/>
      </a:accent3>
      <a:accent4>
        <a:srgbClr val="58C19B"/>
      </a:accent4>
      <a:accent5>
        <a:srgbClr val="6DD690"/>
      </a:accent5>
      <a:accent6>
        <a:srgbClr val="9CCA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885</Words>
  <Application>Microsoft Office PowerPoint</Application>
  <PresentationFormat>宽屏</PresentationFormat>
  <Paragraphs>204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4" baseType="lpstr">
      <vt:lpstr>Microsoft Yahei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weiying</cp:lastModifiedBy>
  <cp:revision>7</cp:revision>
  <dcterms:created xsi:type="dcterms:W3CDTF">2006-08-16T00:00:00Z</dcterms:created>
  <dcterms:modified xsi:type="dcterms:W3CDTF">2025-02-10T07:56:06Z</dcterms:modified>
</cp:coreProperties>
</file>