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88" r:id="rId3"/>
    <p:sldId id="257" r:id="rId4"/>
    <p:sldId id="258" r:id="rId5"/>
    <p:sldId id="259" r:id="rId6"/>
    <p:sldId id="260" r:id="rId7"/>
    <p:sldId id="261" r:id="rId8"/>
    <p:sldId id="262" r:id="rId9"/>
    <p:sldId id="263" r:id="rId10"/>
    <p:sldId id="264" r:id="rId11"/>
    <p:sldId id="265" r:id="rId12"/>
    <p:sldId id="266" r:id="rId13"/>
    <p:sldId id="267" r:id="rId14"/>
    <p:sldId id="28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9" r:id="rId34"/>
    <p:sldId id="286" r:id="rId35"/>
  </p:sldIdLst>
  <p:sldSz cx="12192000" cy="6858000"/>
  <p:notesSz cx="6858000" cy="9144000"/>
  <p:custDataLst>
    <p:tags r:id="rId3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6" autoAdjust="0"/>
    <p:restoredTop sz="94622" autoAdjust="0"/>
  </p:normalViewPr>
  <p:slideViewPr>
    <p:cSldViewPr>
      <p:cViewPr varScale="1">
        <p:scale>
          <a:sx n="77" d="100"/>
          <a:sy n="77" d="100"/>
        </p:scale>
        <p:origin x="684"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t>2/10/2025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t>2/10/2025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t>2/10/2025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t>2/10/2025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t>2/10/2025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t>2/10/2025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t>2/10/2025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t>2/10/2025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t>2/10/2025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2/10/2025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2/10/2025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t>2/10/2025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1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3.jpeg"/><Relationship Id="rId7" Type="http://schemas.openxmlformats.org/officeDocument/2006/relationships/image" Target="../media/image10.jpeg"/><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15.jpeg"/></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20.jpeg"/><Relationship Id="rId4" Type="http://schemas.openxmlformats.org/officeDocument/2006/relationships/image" Target="../media/image19.jpeg"/></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7.xml"/><Relationship Id="rId1" Type="http://schemas.openxmlformats.org/officeDocument/2006/relationships/tags" Target="../tags/tag3.xml"/><Relationship Id="rId5" Type="http://schemas.openxmlformats.org/officeDocument/2006/relationships/image" Target="../media/image24.png"/><Relationship Id="rId4" Type="http://schemas.openxmlformats.org/officeDocument/2006/relationships/image" Target="../media/image23.jpeg"/></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456923" y="1752767"/>
            <a:ext cx="8305190" cy="2026285"/>
          </a:xfrm>
          <a:prstGeom prst="rect">
            <a:avLst/>
          </a:prstGeom>
        </p:spPr>
        <p:txBody>
          <a:bodyPr vert="horz" wrap="square" lIns="114300" tIns="57150" rIns="114300" bIns="57150" rtlCol="0" anchor="t" anchorCtr="0">
            <a:spAutoFit/>
          </a:bodyPr>
          <a:lstStyle/>
          <a:p>
            <a:pPr>
              <a:lnSpc>
                <a:spcPct val="120000"/>
              </a:lnSpc>
              <a:spcBef>
                <a:spcPts val="450"/>
              </a:spcBef>
            </a:pPr>
            <a:r>
              <a:rPr lang="en-US" sz="5175" b="1">
                <a:solidFill>
                  <a:schemeClr val="dk1">
                    <a:alpha val="100000"/>
                  </a:schemeClr>
                </a:solidFill>
                <a:latin typeface="微软雅黑" panose="020B0503020204020204" charset="-122"/>
                <a:ea typeface="微软雅黑" panose="020B0503020204020204" charset="-122"/>
                <a:cs typeface="微软雅黑" panose="020B0503020204020204" charset="-122"/>
              </a:rPr>
              <a:t>仿《羊了个羊》游戏(IntelliJ+Swing)</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641022" y="2505551"/>
            <a:ext cx="1169862" cy="1169862"/>
          </a:xfrm>
          <a:prstGeom prst="ellipse">
            <a:avLst/>
          </a:prstGeom>
          <a:gradFill>
            <a:gsLst>
              <a:gs pos="0">
                <a:schemeClr val="accent5">
                  <a:alpha val="100000"/>
                </a:schemeClr>
              </a:gs>
              <a:gs pos="100000">
                <a:schemeClr val="lt2">
                  <a:alpha val="100000"/>
                </a:schemeClr>
              </a:gs>
            </a:gsLst>
            <a:lin ang="4500000"/>
          </a:gradFill>
        </p:spPr>
      </p:sp>
      <p:sp>
        <p:nvSpPr>
          <p:cNvPr id="3" name="TextBox 3"/>
          <p:cNvSpPr txBox="1"/>
          <p:nvPr/>
        </p:nvSpPr>
        <p:spPr>
          <a:xfrm>
            <a:off x="2857192" y="2151175"/>
            <a:ext cx="9695079" cy="2189683"/>
          </a:xfrm>
          <a:prstGeom prst="rect">
            <a:avLst/>
          </a:prstGeom>
        </p:spPr>
        <p:txBody>
          <a:bodyPr vert="horz" wrap="square" lIns="114300" tIns="57150" rIns="114300" bIns="57150" rtlCol="0" anchor="t" anchorCtr="0">
            <a:spAutoFit/>
          </a:bodyPr>
          <a:lstStyle/>
          <a:p>
            <a:pPr>
              <a:lnSpc>
                <a:spcPct val="100000"/>
              </a:lnSpc>
              <a:spcBef>
                <a:spcPts val="450"/>
              </a:spcBef>
            </a:pPr>
            <a:r>
              <a:rPr lang="en-US" sz="12300" b="1">
                <a:solidFill>
                  <a:schemeClr val="dk1">
                    <a:alpha val="100000"/>
                  </a:schemeClr>
                </a:solidFill>
                <a:latin typeface="微软雅黑" panose="020B0503020204020204" charset="-122"/>
                <a:ea typeface="微软雅黑" panose="020B0503020204020204" charset="-122"/>
                <a:cs typeface="微软雅黑" panose="020B0503020204020204" charset="-122"/>
              </a:rPr>
              <a:t>02</a:t>
            </a:r>
          </a:p>
        </p:txBody>
      </p:sp>
      <p:sp>
        <p:nvSpPr>
          <p:cNvPr id="4" name="TextBox 4"/>
          <p:cNvSpPr txBox="1"/>
          <p:nvPr/>
        </p:nvSpPr>
        <p:spPr>
          <a:xfrm>
            <a:off x="5117749" y="1980487"/>
            <a:ext cx="4354982" cy="2531059"/>
          </a:xfrm>
          <a:prstGeom prst="rect">
            <a:avLst/>
          </a:prstGeom>
        </p:spPr>
        <p:txBody>
          <a:bodyPr vert="horz" wrap="square" lIns="114300" tIns="57150" rIns="114300" bIns="57150" rtlCol="0" anchor="ctr" anchorCtr="0">
            <a:spAutoFit/>
          </a:bodyPr>
          <a:lstStyle/>
          <a:p>
            <a:pPr>
              <a:lnSpc>
                <a:spcPct val="120000"/>
              </a:lnSpc>
              <a:spcBef>
                <a:spcPts val="450"/>
              </a:spcBef>
            </a:pPr>
            <a:r>
              <a:rPr lang="en-US" sz="4200" b="1">
                <a:solidFill>
                  <a:srgbClr val="000000">
                    <a:alpha val="100000"/>
                  </a:srgbClr>
                </a:solidFill>
                <a:latin typeface="微软雅黑" panose="020B0503020204020204" charset="-122"/>
                <a:ea typeface="微软雅黑" panose="020B0503020204020204" charset="-122"/>
                <a:cs typeface="微软雅黑" panose="020B0503020204020204" charset="-122"/>
              </a:rPr>
              <a:t>项目分析</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alphaModFix amt="70000"/>
          </a:blip>
          <a:srcRect t="13500" b="13500"/>
          <a:stretch>
            <a:fillRect/>
          </a:stretch>
        </p:blipFill>
        <p:spPr>
          <a:xfrm>
            <a:off x="7092557" y="1559288"/>
            <a:ext cx="4492828" cy="4492828"/>
          </a:xfrm>
          <a:prstGeom prst="roundRect">
            <a:avLst/>
          </a:prstGeom>
        </p:spPr>
      </p:pic>
      <p:sp>
        <p:nvSpPr>
          <p:cNvPr id="3" name="Freeform 3"/>
          <p:cNvSpPr/>
          <p:nvPr/>
        </p:nvSpPr>
        <p:spPr>
          <a:xfrm>
            <a:off x="557080" y="1431615"/>
            <a:ext cx="1511760" cy="1373901"/>
          </a:xfrm>
          <a:custGeom>
            <a:avLst/>
            <a:gdLst/>
            <a:ahLst/>
            <a:cxnLst/>
            <a:rect l="l" t="t" r="r" b="b"/>
            <a:pathLst>
              <a:path w="1181062" h="1073360">
                <a:moveTo>
                  <a:pt x="0" y="0"/>
                </a:moveTo>
                <a:lnTo>
                  <a:pt x="1046892" y="0"/>
                </a:lnTo>
                <a:quadBezTo>
                  <a:pt x="1181062" y="0"/>
                  <a:pt x="1181062" y="134170"/>
                </a:quadBezTo>
                <a:lnTo>
                  <a:pt x="1181062" y="1073360"/>
                </a:lnTo>
                <a:lnTo>
                  <a:pt x="134170" y="1073360"/>
                </a:lnTo>
                <a:quadBezTo>
                  <a:pt x="0" y="1073360"/>
                  <a:pt x="0" y="939190"/>
                </a:quadBezTo>
                <a:lnTo>
                  <a:pt x="0" y="0"/>
                </a:lnTo>
                <a:close/>
              </a:path>
            </a:pathLst>
          </a:custGeom>
          <a:solidFill>
            <a:schemeClr val="accent1">
              <a:alpha val="100000"/>
            </a:schemeClr>
          </a:solidFill>
        </p:spPr>
      </p:sp>
      <p:sp>
        <p:nvSpPr>
          <p:cNvPr id="4" name="TextBox 4"/>
          <p:cNvSpPr txBox="1"/>
          <p:nvPr/>
        </p:nvSpPr>
        <p:spPr>
          <a:xfrm>
            <a:off x="720871" y="1321887"/>
            <a:ext cx="1111026" cy="1615440"/>
          </a:xfrm>
          <a:prstGeom prst="rect">
            <a:avLst/>
          </a:prstGeom>
        </p:spPr>
        <p:txBody>
          <a:bodyPr vert="horz" wrap="square" lIns="95250" tIns="95250" rIns="47625" bIns="95250" rtlCol="0" anchor="t" anchorCtr="0">
            <a:spAutoFit/>
          </a:bodyPr>
          <a:lstStyle/>
          <a:p>
            <a:pPr algn="ctr">
              <a:lnSpc>
                <a:spcPct val="150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1</a:t>
            </a:r>
          </a:p>
        </p:txBody>
      </p:sp>
      <p:sp>
        <p:nvSpPr>
          <p:cNvPr id="5" name="Freeform 5"/>
          <p:cNvSpPr/>
          <p:nvPr/>
        </p:nvSpPr>
        <p:spPr>
          <a:xfrm>
            <a:off x="539110" y="3161277"/>
            <a:ext cx="1511760" cy="1373901"/>
          </a:xfrm>
          <a:custGeom>
            <a:avLst/>
            <a:gdLst/>
            <a:ahLst/>
            <a:cxnLst/>
            <a:rect l="l" t="t" r="r" b="b"/>
            <a:pathLst>
              <a:path w="1181062" h="1073360">
                <a:moveTo>
                  <a:pt x="0" y="0"/>
                </a:moveTo>
                <a:lnTo>
                  <a:pt x="1046892" y="0"/>
                </a:lnTo>
                <a:quadBezTo>
                  <a:pt x="1181062" y="0"/>
                  <a:pt x="1181062" y="134170"/>
                </a:quadBezTo>
                <a:lnTo>
                  <a:pt x="1181062" y="1073360"/>
                </a:lnTo>
                <a:lnTo>
                  <a:pt x="134170" y="1073360"/>
                </a:lnTo>
                <a:quadBezTo>
                  <a:pt x="0" y="1073360"/>
                  <a:pt x="0" y="939190"/>
                </a:quadBezTo>
                <a:lnTo>
                  <a:pt x="0" y="0"/>
                </a:lnTo>
                <a:close/>
              </a:path>
            </a:pathLst>
          </a:custGeom>
          <a:solidFill>
            <a:schemeClr val="accent1">
              <a:alpha val="100000"/>
            </a:schemeClr>
          </a:solidFill>
        </p:spPr>
      </p:sp>
      <p:sp>
        <p:nvSpPr>
          <p:cNvPr id="6" name="TextBox 6"/>
          <p:cNvSpPr txBox="1"/>
          <p:nvPr/>
        </p:nvSpPr>
        <p:spPr>
          <a:xfrm>
            <a:off x="727285" y="3051549"/>
            <a:ext cx="1111026" cy="1615440"/>
          </a:xfrm>
          <a:prstGeom prst="rect">
            <a:avLst/>
          </a:prstGeom>
        </p:spPr>
        <p:txBody>
          <a:bodyPr vert="horz" wrap="square" lIns="95250" tIns="95250" rIns="47625" bIns="95250" rtlCol="0" anchor="t" anchorCtr="0">
            <a:spAutoFit/>
          </a:bodyPr>
          <a:lstStyle/>
          <a:p>
            <a:pPr algn="ctr">
              <a:lnSpc>
                <a:spcPct val="150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2</a:t>
            </a:r>
          </a:p>
        </p:txBody>
      </p:sp>
      <p:sp>
        <p:nvSpPr>
          <p:cNvPr id="7" name="Freeform 7"/>
          <p:cNvSpPr/>
          <p:nvPr/>
        </p:nvSpPr>
        <p:spPr>
          <a:xfrm>
            <a:off x="575049" y="4866556"/>
            <a:ext cx="1511760" cy="1373901"/>
          </a:xfrm>
          <a:custGeom>
            <a:avLst/>
            <a:gdLst/>
            <a:ahLst/>
            <a:cxnLst/>
            <a:rect l="l" t="t" r="r" b="b"/>
            <a:pathLst>
              <a:path w="1181062" h="1073360">
                <a:moveTo>
                  <a:pt x="0" y="0"/>
                </a:moveTo>
                <a:lnTo>
                  <a:pt x="1046892" y="0"/>
                </a:lnTo>
                <a:quadBezTo>
                  <a:pt x="1181062" y="0"/>
                  <a:pt x="1181062" y="134170"/>
                </a:quadBezTo>
                <a:lnTo>
                  <a:pt x="1181062" y="1073360"/>
                </a:lnTo>
                <a:lnTo>
                  <a:pt x="134170" y="1073360"/>
                </a:lnTo>
                <a:quadBezTo>
                  <a:pt x="0" y="1073360"/>
                  <a:pt x="0" y="939190"/>
                </a:quadBezTo>
                <a:lnTo>
                  <a:pt x="0" y="0"/>
                </a:lnTo>
                <a:close/>
              </a:path>
            </a:pathLst>
          </a:custGeom>
          <a:solidFill>
            <a:schemeClr val="accent1">
              <a:alpha val="100000"/>
            </a:schemeClr>
          </a:solidFill>
        </p:spPr>
      </p:sp>
      <p:sp>
        <p:nvSpPr>
          <p:cNvPr id="8" name="TextBox 8"/>
          <p:cNvSpPr txBox="1"/>
          <p:nvPr/>
        </p:nvSpPr>
        <p:spPr>
          <a:xfrm>
            <a:off x="751032" y="4756828"/>
            <a:ext cx="1111026" cy="1615440"/>
          </a:xfrm>
          <a:prstGeom prst="rect">
            <a:avLst/>
          </a:prstGeom>
        </p:spPr>
        <p:txBody>
          <a:bodyPr vert="horz" wrap="square" lIns="95250" tIns="95250" rIns="47625" bIns="95250" rtlCol="0" anchor="t" anchorCtr="0">
            <a:spAutoFit/>
          </a:bodyPr>
          <a:lstStyle/>
          <a:p>
            <a:pPr algn="ctr">
              <a:lnSpc>
                <a:spcPct val="150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3</a:t>
            </a:r>
          </a:p>
        </p:txBody>
      </p:sp>
      <p:sp>
        <p:nvSpPr>
          <p:cNvPr id="9" name="TextBox 9"/>
          <p:cNvSpPr txBox="1"/>
          <p:nvPr/>
        </p:nvSpPr>
        <p:spPr>
          <a:xfrm>
            <a:off x="2248535" y="1431615"/>
            <a:ext cx="4235703" cy="1341120"/>
          </a:xfrm>
          <a:prstGeom prst="rect">
            <a:avLst/>
          </a:prstGeom>
        </p:spPr>
        <p:txBody>
          <a:bodyPr vert="horz" wrap="square" lIns="95250" tIns="95250" rIns="47625" bIns="95250"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《羊了个羊》的游戏设置非常简单，玩家需要在多层堆叠的方块中找到三个图案一致的方块并放入下方卡槽即可消除。</a:t>
            </a:r>
          </a:p>
        </p:txBody>
      </p:sp>
      <p:sp>
        <p:nvSpPr>
          <p:cNvPr id="10" name="TextBox 10"/>
          <p:cNvSpPr txBox="1"/>
          <p:nvPr/>
        </p:nvSpPr>
        <p:spPr>
          <a:xfrm>
            <a:off x="2248535" y="3135142"/>
            <a:ext cx="4235703" cy="1341120"/>
          </a:xfrm>
          <a:prstGeom prst="rect">
            <a:avLst/>
          </a:prstGeom>
        </p:spPr>
        <p:txBody>
          <a:bodyPr vert="horz" wrap="square" lIns="95250" tIns="95250" rIns="47625" bIns="95250"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和很多休闲类小游戏不同的是，《羊了个羊》只有两关，通过第二关后当天便不能继续游戏。</a:t>
            </a:r>
          </a:p>
        </p:txBody>
      </p:sp>
      <p:sp>
        <p:nvSpPr>
          <p:cNvPr id="11" name="TextBox 11"/>
          <p:cNvSpPr txBox="1"/>
          <p:nvPr/>
        </p:nvSpPr>
        <p:spPr>
          <a:xfrm>
            <a:off x="2248535" y="4866556"/>
            <a:ext cx="4235703" cy="1341120"/>
          </a:xfrm>
          <a:prstGeom prst="rect">
            <a:avLst/>
          </a:prstGeom>
        </p:spPr>
        <p:txBody>
          <a:bodyPr vert="horz" wrap="square" lIns="95250" tIns="95250" rIns="47625" bIns="95250"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该游戏第一关难度极低，第二关难度突然飙升。</a:t>
            </a:r>
          </a:p>
        </p:txBody>
      </p:sp>
      <p:grpSp>
        <p:nvGrpSpPr>
          <p:cNvPr id="12" name="Group 12"/>
          <p:cNvGrpSpPr/>
          <p:nvPr/>
        </p:nvGrpSpPr>
        <p:grpSpPr>
          <a:xfrm>
            <a:off x="454963" y="93878"/>
            <a:ext cx="10641129" cy="914400"/>
            <a:chOff x="454963" y="93878"/>
            <a:chExt cx="10641129" cy="914400"/>
          </a:xfrm>
        </p:grpSpPr>
        <p:sp>
          <p:nvSpPr>
            <p:cNvPr id="13" name="AutoShape 13"/>
            <p:cNvSpPr/>
            <p:nvPr/>
          </p:nvSpPr>
          <p:spPr>
            <a:xfrm>
              <a:off x="454963" y="331168"/>
              <a:ext cx="84147" cy="84147"/>
            </a:xfrm>
            <a:prstGeom prst="ellipse">
              <a:avLst/>
            </a:prstGeom>
            <a:solidFill>
              <a:schemeClr val="accent1">
                <a:alpha val="100000"/>
              </a:schemeClr>
            </a:solidFill>
          </p:spPr>
        </p:sp>
        <p:sp>
          <p:nvSpPr>
            <p:cNvPr id="14" name="AutoShape 14"/>
            <p:cNvSpPr/>
            <p:nvPr/>
          </p:nvSpPr>
          <p:spPr>
            <a:xfrm>
              <a:off x="575049" y="337743"/>
              <a:ext cx="78137" cy="78137"/>
            </a:xfrm>
            <a:prstGeom prst="ellipse">
              <a:avLst/>
            </a:prstGeom>
            <a:solidFill>
              <a:schemeClr val="accent1">
                <a:alpha val="80000"/>
              </a:schemeClr>
            </a:solidFill>
          </p:spPr>
        </p:sp>
        <p:sp>
          <p:nvSpPr>
            <p:cNvPr id="15" name="AutoShape 15"/>
            <p:cNvSpPr/>
            <p:nvPr/>
          </p:nvSpPr>
          <p:spPr>
            <a:xfrm>
              <a:off x="689125" y="339460"/>
              <a:ext cx="74704" cy="74704"/>
            </a:xfrm>
            <a:prstGeom prst="ellipse">
              <a:avLst/>
            </a:prstGeom>
            <a:solidFill>
              <a:schemeClr val="accent1">
                <a:alpha val="60000"/>
              </a:schemeClr>
            </a:solidFill>
          </p:spPr>
        </p:sp>
        <p:sp>
          <p:nvSpPr>
            <p:cNvPr id="16" name="AutoShape 16"/>
            <p:cNvSpPr/>
            <p:nvPr/>
          </p:nvSpPr>
          <p:spPr>
            <a:xfrm>
              <a:off x="799768" y="348430"/>
              <a:ext cx="69238" cy="69238"/>
            </a:xfrm>
            <a:prstGeom prst="ellipse">
              <a:avLst/>
            </a:prstGeom>
            <a:solidFill>
              <a:schemeClr val="accent1">
                <a:alpha val="40000"/>
              </a:schemeClr>
            </a:solidFill>
          </p:spPr>
        </p:sp>
        <p:sp>
          <p:nvSpPr>
            <p:cNvPr id="17" name="AutoShape 17"/>
            <p:cNvSpPr/>
            <p:nvPr/>
          </p:nvSpPr>
          <p:spPr>
            <a:xfrm>
              <a:off x="904945" y="344297"/>
              <a:ext cx="65594" cy="65594"/>
            </a:xfrm>
            <a:prstGeom prst="ellipse">
              <a:avLst/>
            </a:prstGeom>
            <a:solidFill>
              <a:schemeClr val="accent1">
                <a:alpha val="20000"/>
              </a:schemeClr>
            </a:solidFill>
          </p:spPr>
        </p:sp>
        <p:sp>
          <p:nvSpPr>
            <p:cNvPr id="18" name="AutoShape 18"/>
            <p:cNvSpPr/>
            <p:nvPr/>
          </p:nvSpPr>
          <p:spPr>
            <a:xfrm>
              <a:off x="454963" y="448942"/>
              <a:ext cx="84147" cy="84147"/>
            </a:xfrm>
            <a:prstGeom prst="ellipse">
              <a:avLst/>
            </a:prstGeom>
            <a:solidFill>
              <a:schemeClr val="accent1">
                <a:alpha val="100000"/>
              </a:schemeClr>
            </a:solidFill>
          </p:spPr>
        </p:sp>
        <p:sp>
          <p:nvSpPr>
            <p:cNvPr id="19" name="AutoShape 19"/>
            <p:cNvSpPr/>
            <p:nvPr/>
          </p:nvSpPr>
          <p:spPr>
            <a:xfrm>
              <a:off x="575049" y="455517"/>
              <a:ext cx="78137" cy="78137"/>
            </a:xfrm>
            <a:prstGeom prst="ellipse">
              <a:avLst/>
            </a:prstGeom>
            <a:solidFill>
              <a:schemeClr val="accent1">
                <a:alpha val="80000"/>
              </a:schemeClr>
            </a:solidFill>
          </p:spPr>
        </p:sp>
        <p:sp>
          <p:nvSpPr>
            <p:cNvPr id="20" name="AutoShape 20"/>
            <p:cNvSpPr/>
            <p:nvPr/>
          </p:nvSpPr>
          <p:spPr>
            <a:xfrm>
              <a:off x="689125" y="457233"/>
              <a:ext cx="74704" cy="74704"/>
            </a:xfrm>
            <a:prstGeom prst="ellipse">
              <a:avLst/>
            </a:prstGeom>
            <a:solidFill>
              <a:schemeClr val="accent1">
                <a:alpha val="60000"/>
              </a:schemeClr>
            </a:solidFill>
          </p:spPr>
        </p:sp>
        <p:sp>
          <p:nvSpPr>
            <p:cNvPr id="21" name="AutoShape 21"/>
            <p:cNvSpPr/>
            <p:nvPr/>
          </p:nvSpPr>
          <p:spPr>
            <a:xfrm>
              <a:off x="799768" y="466203"/>
              <a:ext cx="69238" cy="69238"/>
            </a:xfrm>
            <a:prstGeom prst="ellipse">
              <a:avLst/>
            </a:prstGeom>
            <a:solidFill>
              <a:schemeClr val="accent1">
                <a:alpha val="40000"/>
              </a:schemeClr>
            </a:solidFill>
          </p:spPr>
        </p:sp>
        <p:sp>
          <p:nvSpPr>
            <p:cNvPr id="22" name="AutoShape 22"/>
            <p:cNvSpPr/>
            <p:nvPr/>
          </p:nvSpPr>
          <p:spPr>
            <a:xfrm>
              <a:off x="904945" y="462070"/>
              <a:ext cx="65594" cy="65594"/>
            </a:xfrm>
            <a:prstGeom prst="ellipse">
              <a:avLst/>
            </a:prstGeom>
            <a:solidFill>
              <a:schemeClr val="accent1">
                <a:alpha val="20000"/>
              </a:schemeClr>
            </a:solidFill>
          </p:spPr>
        </p:sp>
        <p:sp>
          <p:nvSpPr>
            <p:cNvPr id="23" name="AutoShape 23"/>
            <p:cNvSpPr/>
            <p:nvPr/>
          </p:nvSpPr>
          <p:spPr>
            <a:xfrm>
              <a:off x="454963" y="566715"/>
              <a:ext cx="84147" cy="84147"/>
            </a:xfrm>
            <a:prstGeom prst="ellipse">
              <a:avLst/>
            </a:prstGeom>
            <a:solidFill>
              <a:schemeClr val="accent1">
                <a:alpha val="100000"/>
              </a:schemeClr>
            </a:solidFill>
          </p:spPr>
        </p:sp>
        <p:sp>
          <p:nvSpPr>
            <p:cNvPr id="24" name="AutoShape 24"/>
            <p:cNvSpPr/>
            <p:nvPr/>
          </p:nvSpPr>
          <p:spPr>
            <a:xfrm>
              <a:off x="575049" y="573291"/>
              <a:ext cx="78137" cy="78137"/>
            </a:xfrm>
            <a:prstGeom prst="ellipse">
              <a:avLst/>
            </a:prstGeom>
            <a:solidFill>
              <a:schemeClr val="accent1">
                <a:alpha val="80000"/>
              </a:schemeClr>
            </a:solidFill>
          </p:spPr>
        </p:sp>
        <p:sp>
          <p:nvSpPr>
            <p:cNvPr id="25" name="AutoShape 25"/>
            <p:cNvSpPr/>
            <p:nvPr/>
          </p:nvSpPr>
          <p:spPr>
            <a:xfrm>
              <a:off x="689125" y="575007"/>
              <a:ext cx="74704" cy="74704"/>
            </a:xfrm>
            <a:prstGeom prst="ellipse">
              <a:avLst/>
            </a:prstGeom>
            <a:solidFill>
              <a:schemeClr val="accent1">
                <a:alpha val="60000"/>
              </a:schemeClr>
            </a:solidFill>
          </p:spPr>
        </p:sp>
        <p:sp>
          <p:nvSpPr>
            <p:cNvPr id="26" name="AutoShape 26"/>
            <p:cNvSpPr/>
            <p:nvPr/>
          </p:nvSpPr>
          <p:spPr>
            <a:xfrm>
              <a:off x="799768" y="583977"/>
              <a:ext cx="69238" cy="69238"/>
            </a:xfrm>
            <a:prstGeom prst="ellipse">
              <a:avLst/>
            </a:prstGeom>
            <a:solidFill>
              <a:schemeClr val="accent1">
                <a:alpha val="40000"/>
              </a:schemeClr>
            </a:solidFill>
          </p:spPr>
        </p:sp>
        <p:sp>
          <p:nvSpPr>
            <p:cNvPr id="27" name="AutoShape 27"/>
            <p:cNvSpPr/>
            <p:nvPr/>
          </p:nvSpPr>
          <p:spPr>
            <a:xfrm>
              <a:off x="904945" y="579844"/>
              <a:ext cx="65594" cy="65594"/>
            </a:xfrm>
            <a:prstGeom prst="ellipse">
              <a:avLst/>
            </a:prstGeom>
            <a:solidFill>
              <a:schemeClr val="accent1">
                <a:alpha val="20000"/>
              </a:schemeClr>
            </a:solidFill>
          </p:spPr>
        </p:sp>
        <p:sp>
          <p:nvSpPr>
            <p:cNvPr id="28" name="AutoShape 28"/>
            <p:cNvSpPr/>
            <p:nvPr/>
          </p:nvSpPr>
          <p:spPr>
            <a:xfrm>
              <a:off x="454963" y="684489"/>
              <a:ext cx="84147" cy="84147"/>
            </a:xfrm>
            <a:prstGeom prst="ellipse">
              <a:avLst/>
            </a:prstGeom>
            <a:solidFill>
              <a:schemeClr val="accent1">
                <a:alpha val="100000"/>
              </a:schemeClr>
            </a:solidFill>
          </p:spPr>
        </p:sp>
        <p:sp>
          <p:nvSpPr>
            <p:cNvPr id="29" name="AutoShape 29"/>
            <p:cNvSpPr/>
            <p:nvPr/>
          </p:nvSpPr>
          <p:spPr>
            <a:xfrm>
              <a:off x="575049" y="691064"/>
              <a:ext cx="78137" cy="78137"/>
            </a:xfrm>
            <a:prstGeom prst="ellipse">
              <a:avLst/>
            </a:prstGeom>
            <a:solidFill>
              <a:schemeClr val="accent1">
                <a:alpha val="80000"/>
              </a:schemeClr>
            </a:solidFill>
          </p:spPr>
        </p:sp>
        <p:sp>
          <p:nvSpPr>
            <p:cNvPr id="30" name="AutoShape 30"/>
            <p:cNvSpPr/>
            <p:nvPr/>
          </p:nvSpPr>
          <p:spPr>
            <a:xfrm>
              <a:off x="689125" y="692781"/>
              <a:ext cx="74704" cy="74704"/>
            </a:xfrm>
            <a:prstGeom prst="ellipse">
              <a:avLst/>
            </a:prstGeom>
            <a:solidFill>
              <a:schemeClr val="accent1">
                <a:alpha val="60000"/>
              </a:schemeClr>
            </a:solidFill>
          </p:spPr>
        </p:sp>
        <p:sp>
          <p:nvSpPr>
            <p:cNvPr id="31" name="AutoShape 31"/>
            <p:cNvSpPr/>
            <p:nvPr/>
          </p:nvSpPr>
          <p:spPr>
            <a:xfrm>
              <a:off x="799768" y="701751"/>
              <a:ext cx="69238" cy="69238"/>
            </a:xfrm>
            <a:prstGeom prst="ellipse">
              <a:avLst/>
            </a:prstGeom>
            <a:solidFill>
              <a:schemeClr val="accent1">
                <a:alpha val="40000"/>
              </a:schemeClr>
            </a:solidFill>
          </p:spPr>
        </p:sp>
        <p:sp>
          <p:nvSpPr>
            <p:cNvPr id="32" name="AutoShape 32"/>
            <p:cNvSpPr/>
            <p:nvPr/>
          </p:nvSpPr>
          <p:spPr>
            <a:xfrm>
              <a:off x="904945" y="697618"/>
              <a:ext cx="65594" cy="65594"/>
            </a:xfrm>
            <a:prstGeom prst="ellipse">
              <a:avLst/>
            </a:prstGeom>
            <a:solidFill>
              <a:schemeClr val="accent1">
                <a:alpha val="20000"/>
              </a:schemeClr>
            </a:solidFill>
          </p:spPr>
        </p:sp>
        <p:sp>
          <p:nvSpPr>
            <p:cNvPr id="33" name="TextBox 3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游戏介绍</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5708618" y="1676039"/>
            <a:ext cx="776002" cy="766477"/>
          </a:xfrm>
          <a:prstGeom prst="rect">
            <a:avLst/>
          </a:prstGeom>
        </p:spPr>
        <p:txBody>
          <a:bodyPr vert="horz" wrap="none" lIns="121920" tIns="60960" rIns="121920" bIns="60960" rtlCol="0" anchor="t" anchorCtr="0">
            <a:spAutoFit/>
          </a:bodyPr>
          <a:lstStyle/>
          <a:p>
            <a:pPr algn="ctr">
              <a:lnSpc>
                <a:spcPct val="100000"/>
              </a:lnSpc>
            </a:pPr>
            <a:r>
              <a:rPr lang="en-US" sz="2100">
                <a:solidFill>
                  <a:schemeClr val="lt1">
                    <a:alpha val="100000"/>
                  </a:schemeClr>
                </a:solidFill>
                <a:latin typeface="微软雅黑" panose="020B0503020204020204" charset="-122"/>
                <a:ea typeface="微软雅黑" panose="020B0503020204020204" charset="-122"/>
                <a:cs typeface="微软雅黑" panose="020B0503020204020204" charset="-122"/>
              </a:rPr>
              <a:t>输入</a:t>
            </a:r>
          </a:p>
          <a:p>
            <a:pPr algn="ctr">
              <a:lnSpc>
                <a:spcPct val="100000"/>
              </a:lnSpc>
            </a:pPr>
            <a:r>
              <a:rPr lang="en-US" sz="2100">
                <a:solidFill>
                  <a:schemeClr val="lt1">
                    <a:alpha val="100000"/>
                  </a:schemeClr>
                </a:solidFill>
                <a:latin typeface="微软雅黑" panose="020B0503020204020204" charset="-122"/>
                <a:ea typeface="微软雅黑" panose="020B0503020204020204" charset="-122"/>
                <a:cs typeface="微软雅黑" panose="020B0503020204020204" charset="-122"/>
              </a:rPr>
              <a:t>标题</a:t>
            </a:r>
          </a:p>
        </p:txBody>
      </p:sp>
      <p:grpSp>
        <p:nvGrpSpPr>
          <p:cNvPr id="3" name="Group 3"/>
          <p:cNvGrpSpPr/>
          <p:nvPr/>
        </p:nvGrpSpPr>
        <p:grpSpPr>
          <a:xfrm>
            <a:off x="5290916" y="2839646"/>
            <a:ext cx="1569720" cy="1569720"/>
            <a:chOff x="5290916" y="2839646"/>
            <a:chExt cx="1569720" cy="1569720"/>
          </a:xfrm>
        </p:grpSpPr>
        <p:sp>
          <p:nvSpPr>
            <p:cNvPr id="4" name="AutoShape 4"/>
            <p:cNvSpPr/>
            <p:nvPr/>
          </p:nvSpPr>
          <p:spPr>
            <a:xfrm>
              <a:off x="5290916" y="2839646"/>
              <a:ext cx="1569720" cy="1569720"/>
            </a:xfrm>
            <a:prstGeom prst="ellipse">
              <a:avLst/>
            </a:prstGeom>
            <a:solidFill>
              <a:schemeClr val="accent1">
                <a:lumMod val="75000"/>
                <a:alpha val="100000"/>
              </a:schemeClr>
            </a:solidFill>
          </p:spPr>
        </p:sp>
        <p:sp>
          <p:nvSpPr>
            <p:cNvPr id="5" name="Freeform 5"/>
            <p:cNvSpPr/>
            <p:nvPr/>
          </p:nvSpPr>
          <p:spPr>
            <a:xfrm>
              <a:off x="5687823" y="3272081"/>
              <a:ext cx="767048" cy="704183"/>
            </a:xfrm>
            <a:custGeom>
              <a:avLst/>
              <a:gdLst/>
              <a:ahLst/>
              <a:cxnLst/>
              <a:rect l="l" t="t"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close/>
                </a:path>
              </a:pathLst>
            </a:custGeom>
            <a:solidFill>
              <a:srgbClr val="FFFFFF">
                <a:alpha val="100000"/>
              </a:srgbClr>
            </a:solidFill>
          </p:spPr>
        </p:sp>
      </p:grpSp>
      <p:sp>
        <p:nvSpPr>
          <p:cNvPr id="6" name="AutoShape 6"/>
          <p:cNvSpPr/>
          <p:nvPr/>
        </p:nvSpPr>
        <p:spPr>
          <a:xfrm>
            <a:off x="6996028" y="2992432"/>
            <a:ext cx="2221230" cy="1264147"/>
          </a:xfrm>
          <a:prstGeom prst="round2DiagRect">
            <a:avLst/>
          </a:prstGeom>
          <a:solidFill>
            <a:schemeClr val="accent1">
              <a:alpha val="100000"/>
            </a:schemeClr>
          </a:solidFill>
        </p:spPr>
      </p:sp>
      <p:sp>
        <p:nvSpPr>
          <p:cNvPr id="7" name="AutoShape 7"/>
          <p:cNvSpPr/>
          <p:nvPr/>
        </p:nvSpPr>
        <p:spPr>
          <a:xfrm rot="5400000">
            <a:off x="5424910" y="1427204"/>
            <a:ext cx="1342181" cy="1264147"/>
          </a:xfrm>
          <a:prstGeom prst="round2DiagRect">
            <a:avLst/>
          </a:prstGeom>
          <a:solidFill>
            <a:schemeClr val="accent1">
              <a:alpha val="100000"/>
            </a:schemeClr>
          </a:solidFill>
        </p:spPr>
      </p:sp>
      <p:sp>
        <p:nvSpPr>
          <p:cNvPr id="8" name="TextBox 8"/>
          <p:cNvSpPr txBox="1"/>
          <p:nvPr/>
        </p:nvSpPr>
        <p:spPr>
          <a:xfrm>
            <a:off x="5471779" y="1765908"/>
            <a:ext cx="1249680" cy="586740"/>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92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sp>
        <p:nvSpPr>
          <p:cNvPr id="9" name="AutoShape 9"/>
          <p:cNvSpPr/>
          <p:nvPr/>
        </p:nvSpPr>
        <p:spPr>
          <a:xfrm>
            <a:off x="2955487" y="2992432"/>
            <a:ext cx="2221230" cy="1264147"/>
          </a:xfrm>
          <a:prstGeom prst="round2DiagRect">
            <a:avLst/>
          </a:prstGeom>
          <a:solidFill>
            <a:schemeClr val="accent1">
              <a:alpha val="100000"/>
            </a:schemeClr>
          </a:solidFill>
        </p:spPr>
      </p:sp>
      <p:sp>
        <p:nvSpPr>
          <p:cNvPr id="10" name="TextBox 10"/>
          <p:cNvSpPr txBox="1"/>
          <p:nvPr/>
        </p:nvSpPr>
        <p:spPr>
          <a:xfrm>
            <a:off x="2955487" y="3331136"/>
            <a:ext cx="2221230" cy="586740"/>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92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sp>
        <p:nvSpPr>
          <p:cNvPr id="11" name="AutoShape 11"/>
          <p:cNvSpPr/>
          <p:nvPr/>
        </p:nvSpPr>
        <p:spPr>
          <a:xfrm rot="5400000">
            <a:off x="5426875" y="4565772"/>
            <a:ext cx="1342181" cy="1264147"/>
          </a:xfrm>
          <a:prstGeom prst="round2DiagRect">
            <a:avLst/>
          </a:prstGeom>
          <a:solidFill>
            <a:schemeClr val="accent1">
              <a:alpha val="100000"/>
            </a:schemeClr>
          </a:solidFill>
        </p:spPr>
      </p:sp>
      <p:sp>
        <p:nvSpPr>
          <p:cNvPr id="12" name="TextBox 12"/>
          <p:cNvSpPr txBox="1"/>
          <p:nvPr/>
        </p:nvSpPr>
        <p:spPr>
          <a:xfrm>
            <a:off x="5471779" y="4904476"/>
            <a:ext cx="1249680" cy="586740"/>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925" b="1">
                <a:solidFill>
                  <a:srgbClr val="FFFFFF">
                    <a:alpha val="100000"/>
                  </a:srgbClr>
                </a:solidFill>
                <a:latin typeface="微软雅黑" panose="020B0503020204020204" charset="-122"/>
                <a:ea typeface="微软雅黑" panose="020B0503020204020204" charset="-122"/>
                <a:cs typeface="微软雅黑" panose="020B0503020204020204" charset="-122"/>
              </a:rPr>
              <a:t>04</a:t>
            </a:r>
          </a:p>
        </p:txBody>
      </p:sp>
      <p:sp>
        <p:nvSpPr>
          <p:cNvPr id="13" name="TextBox 13"/>
          <p:cNvSpPr txBox="1"/>
          <p:nvPr/>
        </p:nvSpPr>
        <p:spPr>
          <a:xfrm>
            <a:off x="6996028" y="3331136"/>
            <a:ext cx="2221230" cy="586740"/>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92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grpSp>
        <p:nvGrpSpPr>
          <p:cNvPr id="14" name="Group 14"/>
          <p:cNvGrpSpPr/>
          <p:nvPr/>
        </p:nvGrpSpPr>
        <p:grpSpPr>
          <a:xfrm>
            <a:off x="454963" y="93878"/>
            <a:ext cx="10641129" cy="914400"/>
            <a:chOff x="454963" y="93878"/>
            <a:chExt cx="10641129" cy="914400"/>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规划开发流程</a:t>
              </a:r>
            </a:p>
          </p:txBody>
        </p:sp>
      </p:grpSp>
      <p:sp>
        <p:nvSpPr>
          <p:cNvPr id="36" name="TextBox 36"/>
          <p:cNvSpPr txBox="1"/>
          <p:nvPr/>
        </p:nvSpPr>
        <p:spPr>
          <a:xfrm>
            <a:off x="522745" y="1445633"/>
            <a:ext cx="4653971" cy="1227289"/>
          </a:xfrm>
          <a:prstGeom prst="rect">
            <a:avLst/>
          </a:prstGeom>
        </p:spPr>
        <p:txBody>
          <a:bodyPr vert="horz" wrap="square" lIns="91440" tIns="45720" rIns="91440" bIns="45720" rtlCol="0" anchor="ctr" anchorCtr="1">
            <a:normAutofit/>
          </a:bodyPr>
          <a:lstStyle/>
          <a:p>
            <a:pPr algn="r">
              <a:lnSpc>
                <a:spcPct val="150000"/>
              </a:lnSpc>
              <a:spcBef>
                <a:spcPts val="375"/>
              </a:spcBef>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要想更好地做好《羊了个羊》游戏项目的功能分析，需要将这款游戏从头到尾试玩几次，彻底了解《羊了个羊》游戏的具体玩法和过程。</a:t>
            </a:r>
          </a:p>
        </p:txBody>
      </p:sp>
      <p:sp>
        <p:nvSpPr>
          <p:cNvPr id="37" name="TextBox 37"/>
          <p:cNvSpPr txBox="1"/>
          <p:nvPr/>
        </p:nvSpPr>
        <p:spPr>
          <a:xfrm>
            <a:off x="522745" y="4584201"/>
            <a:ext cx="4653971" cy="1227289"/>
          </a:xfrm>
          <a:prstGeom prst="rect">
            <a:avLst/>
          </a:prstGeom>
        </p:spPr>
        <p:txBody>
          <a:bodyPr vert="horz" wrap="square" lIns="91440" tIns="45720" rIns="91440" bIns="45720" rtlCol="0" anchor="ctr" anchorCtr="1">
            <a:normAutofit/>
          </a:bodyPr>
          <a:lstStyle/>
          <a:p>
            <a:pPr algn="r">
              <a:lnSpc>
                <a:spcPct val="150000"/>
              </a:lnSpc>
              <a:spcBef>
                <a:spcPts val="375"/>
              </a:spcBef>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数据结构：设计系统中需要的数据结构。规划函数：规划系统中需要的功能函数。具体编码：编写系统的具体实现代码。</a:t>
            </a:r>
          </a:p>
        </p:txBody>
      </p:sp>
      <p:sp>
        <p:nvSpPr>
          <p:cNvPr id="38" name="TextBox 38"/>
          <p:cNvSpPr txBox="1"/>
          <p:nvPr/>
        </p:nvSpPr>
        <p:spPr>
          <a:xfrm>
            <a:off x="6996028" y="4584201"/>
            <a:ext cx="4653971" cy="1227289"/>
          </a:xfrm>
          <a:prstGeom prst="rect">
            <a:avLst/>
          </a:prstGeom>
        </p:spPr>
        <p:txBody>
          <a:bodyPr vert="horz" wrap="square" lIns="91440" tIns="45720" rIns="91440" bIns="45720" rtlCol="0" anchor="ctr" anchorCtr="1">
            <a:normAutofit/>
          </a:bodyPr>
          <a:lstStyle/>
          <a:p>
            <a:pPr algn="l">
              <a:lnSpc>
                <a:spcPct val="150000"/>
              </a:lnSpc>
              <a:spcBef>
                <a:spcPts val="375"/>
              </a:spcBef>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功能分析：分析整个系统所需要的功能。结构规划：规划系统中所需要的功能模块。总体设计：分析系统处理流程，探索系统核心模块的运作。</a:t>
            </a:r>
          </a:p>
        </p:txBody>
      </p:sp>
      <p:sp>
        <p:nvSpPr>
          <p:cNvPr id="39" name="TextBox 39"/>
          <p:cNvSpPr txBox="1"/>
          <p:nvPr/>
        </p:nvSpPr>
        <p:spPr>
          <a:xfrm>
            <a:off x="6996028" y="1445633"/>
            <a:ext cx="4653971" cy="1227289"/>
          </a:xfrm>
          <a:prstGeom prst="rect">
            <a:avLst/>
          </a:prstGeom>
        </p:spPr>
        <p:txBody>
          <a:bodyPr vert="horz" wrap="square" lIns="91440" tIns="45720" rIns="91440" bIns="45720" rtlCol="0" anchor="ctr" anchorCtr="1">
            <a:normAutofit/>
          </a:bodyPr>
          <a:lstStyle/>
          <a:p>
            <a:pPr algn="l">
              <a:lnSpc>
                <a:spcPct val="150000"/>
              </a:lnSpc>
              <a:spcBef>
                <a:spcPts val="375"/>
              </a:spcBef>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根据游戏规则和要求总结出游戏的基本功能模块。</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rot="2700000">
            <a:off x="4679004" y="2401236"/>
            <a:ext cx="2799547" cy="2789959"/>
          </a:xfrm>
          <a:prstGeom prst="rect">
            <a:avLst/>
          </a:prstGeom>
          <a:solidFill>
            <a:schemeClr val="lt1">
              <a:alpha val="51000"/>
            </a:schemeClr>
          </a:solidFill>
          <a:ln w="28575">
            <a:solidFill>
              <a:schemeClr val="accent2">
                <a:alpha val="51000"/>
              </a:schemeClr>
            </a:solidFill>
            <a:prstDash val="solid"/>
          </a:ln>
        </p:spPr>
      </p:sp>
      <p:sp>
        <p:nvSpPr>
          <p:cNvPr id="3" name="TextBox 3"/>
          <p:cNvSpPr txBox="1"/>
          <p:nvPr/>
        </p:nvSpPr>
        <p:spPr>
          <a:xfrm>
            <a:off x="575049" y="2110528"/>
            <a:ext cx="3324353" cy="1287399"/>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在结构规划阶段，为了加深印象，可以绘制一个模块结构图。</a:t>
            </a:r>
          </a:p>
        </p:txBody>
      </p:sp>
      <p:pic>
        <p:nvPicPr>
          <p:cNvPr id="4" name="Picture 4"/>
          <p:cNvPicPr>
            <a:picLocks noChangeAspect="1"/>
          </p:cNvPicPr>
          <p:nvPr/>
        </p:nvPicPr>
        <p:blipFill>
          <a:blip r:embed="rId3"/>
          <a:srcRect l="16626" r="16626"/>
          <a:stretch>
            <a:fillRect/>
          </a:stretch>
        </p:blipFill>
        <p:spPr>
          <a:xfrm>
            <a:off x="4284507" y="2196060"/>
            <a:ext cx="1219200" cy="1219200"/>
          </a:xfrm>
          <a:prstGeom prst="roundRect">
            <a:avLst/>
          </a:prstGeom>
          <a:ln w="19050">
            <a:solidFill>
              <a:schemeClr val="accent1"/>
            </a:solidFill>
            <a:prstDash val="solid"/>
          </a:ln>
        </p:spPr>
      </p:pic>
      <p:pic>
        <p:nvPicPr>
          <p:cNvPr id="5" name="Picture 5"/>
          <p:cNvPicPr>
            <a:picLocks noChangeAspect="1"/>
          </p:cNvPicPr>
          <p:nvPr/>
        </p:nvPicPr>
        <p:blipFill>
          <a:blip r:embed="rId4"/>
          <a:srcRect l="16667" r="16667"/>
          <a:stretch>
            <a:fillRect/>
          </a:stretch>
        </p:blipFill>
        <p:spPr>
          <a:xfrm>
            <a:off x="6641641" y="2196060"/>
            <a:ext cx="1219200" cy="1219200"/>
          </a:xfrm>
          <a:prstGeom prst="roundRect">
            <a:avLst/>
          </a:prstGeom>
          <a:ln w="19050">
            <a:solidFill>
              <a:schemeClr val="accent1"/>
            </a:solidFill>
            <a:prstDash val="solid"/>
          </a:ln>
        </p:spPr>
      </p:pic>
      <p:pic>
        <p:nvPicPr>
          <p:cNvPr id="6" name="Picture 6"/>
          <p:cNvPicPr>
            <a:picLocks noChangeAspect="1"/>
          </p:cNvPicPr>
          <p:nvPr/>
        </p:nvPicPr>
        <p:blipFill>
          <a:blip r:embed="rId5"/>
          <a:srcRect l="28792" r="28792"/>
          <a:stretch>
            <a:fillRect/>
          </a:stretch>
        </p:blipFill>
        <p:spPr>
          <a:xfrm>
            <a:off x="4284507" y="4288263"/>
            <a:ext cx="1219200" cy="1219200"/>
          </a:xfrm>
          <a:prstGeom prst="roundRect">
            <a:avLst/>
          </a:prstGeom>
          <a:ln w="19050">
            <a:solidFill>
              <a:schemeClr val="accent1"/>
            </a:solidFill>
            <a:prstDash val="solid"/>
          </a:ln>
        </p:spPr>
      </p:pic>
      <p:pic>
        <p:nvPicPr>
          <p:cNvPr id="7" name="Picture 7"/>
          <p:cNvPicPr>
            <a:picLocks noChangeAspect="1"/>
          </p:cNvPicPr>
          <p:nvPr/>
        </p:nvPicPr>
        <p:blipFill>
          <a:blip r:embed="rId6"/>
          <a:srcRect/>
          <a:stretch>
            <a:fillRect/>
          </a:stretch>
        </p:blipFill>
        <p:spPr>
          <a:xfrm>
            <a:off x="6641641" y="4288263"/>
            <a:ext cx="1219200" cy="1219200"/>
          </a:xfrm>
          <a:prstGeom prst="roundRect">
            <a:avLst/>
          </a:prstGeom>
          <a:ln w="19050">
            <a:solidFill>
              <a:schemeClr val="accent1"/>
            </a:solidFill>
            <a:prstDash val="solid"/>
          </a:ln>
        </p:spPr>
      </p:pic>
      <p:sp>
        <p:nvSpPr>
          <p:cNvPr id="8" name="TextBox 8"/>
          <p:cNvSpPr txBox="1"/>
          <p:nvPr/>
        </p:nvSpPr>
        <p:spPr>
          <a:xfrm>
            <a:off x="653186" y="4288263"/>
            <a:ext cx="3324353" cy="1287399"/>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通过绘制模块结构图，可以更好地了解模块之间的相互影响和作用，有助于理解系统的整体架构和设计思路。</a:t>
            </a:r>
          </a:p>
        </p:txBody>
      </p:sp>
      <p:sp>
        <p:nvSpPr>
          <p:cNvPr id="9" name="TextBox 9"/>
          <p:cNvSpPr txBox="1"/>
          <p:nvPr/>
        </p:nvSpPr>
        <p:spPr>
          <a:xfrm>
            <a:off x="8123483" y="2110528"/>
            <a:ext cx="3337912" cy="1287399"/>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模块结构图是一种图形工具，用于展示模块之间的相互关系和层次结构。</a:t>
            </a:r>
          </a:p>
        </p:txBody>
      </p:sp>
      <p:sp>
        <p:nvSpPr>
          <p:cNvPr id="10" name="TextBox 10"/>
          <p:cNvSpPr txBox="1"/>
          <p:nvPr/>
        </p:nvSpPr>
        <p:spPr>
          <a:xfrm>
            <a:off x="8191168" y="4288263"/>
            <a:ext cx="3337912" cy="1287399"/>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模块结构图还可以帮助开发团队成员更好地了解系统的设计和实现方式，从而更好地开发、维护和扩展系统。</a:t>
            </a:r>
          </a:p>
        </p:txBody>
      </p:sp>
      <p:grpSp>
        <p:nvGrpSpPr>
          <p:cNvPr id="11" name="Group 11"/>
          <p:cNvGrpSpPr/>
          <p:nvPr/>
        </p:nvGrpSpPr>
        <p:grpSpPr>
          <a:xfrm>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模块结构</a:t>
              </a: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rot="2700000">
            <a:off x="1631004" y="2401236"/>
            <a:ext cx="2799547" cy="2789959"/>
          </a:xfrm>
          <a:prstGeom prst="rect">
            <a:avLst/>
          </a:prstGeom>
          <a:solidFill>
            <a:schemeClr val="lt1">
              <a:alpha val="51000"/>
            </a:schemeClr>
          </a:solidFill>
          <a:ln w="28575">
            <a:solidFill>
              <a:schemeClr val="accent2">
                <a:alpha val="51000"/>
              </a:schemeClr>
            </a:solidFill>
            <a:prstDash val="solid"/>
          </a:ln>
        </p:spPr>
      </p:sp>
      <p:pic>
        <p:nvPicPr>
          <p:cNvPr id="4" name="Picture 4"/>
          <p:cNvPicPr>
            <a:picLocks noChangeAspect="1"/>
          </p:cNvPicPr>
          <p:nvPr/>
        </p:nvPicPr>
        <p:blipFill>
          <a:blip r:embed="rId4"/>
          <a:srcRect l="16626" r="16626"/>
          <a:stretch>
            <a:fillRect/>
          </a:stretch>
        </p:blipFill>
        <p:spPr>
          <a:xfrm>
            <a:off x="1236507" y="2196060"/>
            <a:ext cx="1219200" cy="1219200"/>
          </a:xfrm>
          <a:prstGeom prst="roundRect">
            <a:avLst/>
          </a:prstGeom>
          <a:ln w="19050">
            <a:solidFill>
              <a:schemeClr val="accent1"/>
            </a:solidFill>
            <a:prstDash val="solid"/>
          </a:ln>
        </p:spPr>
      </p:pic>
      <p:pic>
        <p:nvPicPr>
          <p:cNvPr id="5" name="Picture 5"/>
          <p:cNvPicPr>
            <a:picLocks noChangeAspect="1"/>
          </p:cNvPicPr>
          <p:nvPr/>
        </p:nvPicPr>
        <p:blipFill>
          <a:blip r:embed="rId5"/>
          <a:srcRect l="16667" r="16667"/>
          <a:stretch>
            <a:fillRect/>
          </a:stretch>
        </p:blipFill>
        <p:spPr>
          <a:xfrm>
            <a:off x="3593641" y="2196060"/>
            <a:ext cx="1219200" cy="1219200"/>
          </a:xfrm>
          <a:prstGeom prst="roundRect">
            <a:avLst/>
          </a:prstGeom>
          <a:ln w="19050">
            <a:solidFill>
              <a:schemeClr val="accent1"/>
            </a:solidFill>
            <a:prstDash val="solid"/>
          </a:ln>
        </p:spPr>
      </p:pic>
      <p:pic>
        <p:nvPicPr>
          <p:cNvPr id="6" name="Picture 6"/>
          <p:cNvPicPr>
            <a:picLocks noChangeAspect="1"/>
          </p:cNvPicPr>
          <p:nvPr/>
        </p:nvPicPr>
        <p:blipFill>
          <a:blip r:embed="rId6"/>
          <a:srcRect l="28792" r="28792"/>
          <a:stretch>
            <a:fillRect/>
          </a:stretch>
        </p:blipFill>
        <p:spPr>
          <a:xfrm>
            <a:off x="1236507" y="4288263"/>
            <a:ext cx="1219200" cy="1219200"/>
          </a:xfrm>
          <a:prstGeom prst="roundRect">
            <a:avLst/>
          </a:prstGeom>
          <a:ln w="19050">
            <a:solidFill>
              <a:schemeClr val="accent1"/>
            </a:solidFill>
            <a:prstDash val="solid"/>
          </a:ln>
        </p:spPr>
      </p:pic>
      <p:pic>
        <p:nvPicPr>
          <p:cNvPr id="7" name="Picture 7"/>
          <p:cNvPicPr>
            <a:picLocks noChangeAspect="1"/>
          </p:cNvPicPr>
          <p:nvPr/>
        </p:nvPicPr>
        <p:blipFill>
          <a:blip r:embed="rId7"/>
          <a:srcRect/>
          <a:stretch>
            <a:fillRect/>
          </a:stretch>
        </p:blipFill>
        <p:spPr>
          <a:xfrm>
            <a:off x="3593641" y="4288263"/>
            <a:ext cx="1219200" cy="1219200"/>
          </a:xfrm>
          <a:prstGeom prst="roundRect">
            <a:avLst/>
          </a:prstGeom>
          <a:ln w="19050">
            <a:solidFill>
              <a:schemeClr val="accent1"/>
            </a:solidFill>
            <a:prstDash val="solid"/>
          </a:ln>
        </p:spPr>
      </p:pic>
      <p:grpSp>
        <p:nvGrpSpPr>
          <p:cNvPr id="11" name="Group 11"/>
          <p:cNvGrpSpPr/>
          <p:nvPr/>
        </p:nvGrpSpPr>
        <p:grpSpPr>
          <a:xfrm>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模块结构</a:t>
              </a:r>
            </a:p>
          </p:txBody>
        </p:sp>
      </p:grpSp>
      <p:pic>
        <p:nvPicPr>
          <p:cNvPr id="3" name="图片 -2147482440"/>
          <p:cNvPicPr>
            <a:picLocks noChangeAspect="1"/>
          </p:cNvPicPr>
          <p:nvPr>
            <p:custDataLst>
              <p:tags r:id="rId1"/>
            </p:custDataLst>
          </p:nvPr>
        </p:nvPicPr>
        <p:blipFill>
          <a:blip r:embed="rId8"/>
          <a:srcRect t="3052"/>
          <a:stretch>
            <a:fillRect/>
          </a:stretch>
        </p:blipFill>
        <p:spPr>
          <a:xfrm>
            <a:off x="5638800" y="990600"/>
            <a:ext cx="5528310" cy="4446270"/>
          </a:xfrm>
          <a:prstGeom prst="rect">
            <a:avLst/>
          </a:prstGeom>
          <a:noFill/>
          <a:ln w="9525">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641022" y="2505551"/>
            <a:ext cx="1169862" cy="1169862"/>
          </a:xfrm>
          <a:prstGeom prst="ellipse">
            <a:avLst/>
          </a:prstGeom>
          <a:gradFill>
            <a:gsLst>
              <a:gs pos="0">
                <a:schemeClr val="accent5">
                  <a:alpha val="100000"/>
                </a:schemeClr>
              </a:gs>
              <a:gs pos="100000">
                <a:schemeClr val="lt2">
                  <a:alpha val="100000"/>
                </a:schemeClr>
              </a:gs>
            </a:gsLst>
            <a:lin ang="4500000"/>
          </a:gradFill>
        </p:spPr>
      </p:sp>
      <p:sp>
        <p:nvSpPr>
          <p:cNvPr id="3" name="TextBox 3"/>
          <p:cNvSpPr txBox="1"/>
          <p:nvPr/>
        </p:nvSpPr>
        <p:spPr>
          <a:xfrm>
            <a:off x="2857192" y="2151175"/>
            <a:ext cx="9695079" cy="2189683"/>
          </a:xfrm>
          <a:prstGeom prst="rect">
            <a:avLst/>
          </a:prstGeom>
        </p:spPr>
        <p:txBody>
          <a:bodyPr vert="horz" wrap="square" lIns="114300" tIns="57150" rIns="114300" bIns="57150" rtlCol="0" anchor="t" anchorCtr="0">
            <a:spAutoFit/>
          </a:bodyPr>
          <a:lstStyle/>
          <a:p>
            <a:pPr>
              <a:lnSpc>
                <a:spcPct val="100000"/>
              </a:lnSpc>
              <a:spcBef>
                <a:spcPts val="450"/>
              </a:spcBef>
            </a:pPr>
            <a:r>
              <a:rPr lang="en-US" sz="12300" b="1">
                <a:solidFill>
                  <a:schemeClr val="dk1">
                    <a:alpha val="100000"/>
                  </a:schemeClr>
                </a:solidFill>
                <a:latin typeface="微软雅黑" panose="020B0503020204020204" charset="-122"/>
                <a:ea typeface="微软雅黑" panose="020B0503020204020204" charset="-122"/>
                <a:cs typeface="微软雅黑" panose="020B0503020204020204" charset="-122"/>
              </a:rPr>
              <a:t>03</a:t>
            </a:r>
          </a:p>
        </p:txBody>
      </p:sp>
      <p:sp>
        <p:nvSpPr>
          <p:cNvPr id="4" name="TextBox 4"/>
          <p:cNvSpPr txBox="1"/>
          <p:nvPr/>
        </p:nvSpPr>
        <p:spPr>
          <a:xfrm>
            <a:off x="5117749" y="1980487"/>
            <a:ext cx="4354982" cy="2531059"/>
          </a:xfrm>
          <a:prstGeom prst="rect">
            <a:avLst/>
          </a:prstGeom>
        </p:spPr>
        <p:txBody>
          <a:bodyPr vert="horz" wrap="square" lIns="114300" tIns="57150" rIns="114300" bIns="57150" rtlCol="0" anchor="ctr" anchorCtr="0">
            <a:spAutoFit/>
          </a:bodyPr>
          <a:lstStyle/>
          <a:p>
            <a:pPr>
              <a:lnSpc>
                <a:spcPct val="120000"/>
              </a:lnSpc>
              <a:spcBef>
                <a:spcPts val="450"/>
              </a:spcBef>
            </a:pPr>
            <a:r>
              <a:rPr lang="en-US" sz="4200" b="1">
                <a:solidFill>
                  <a:srgbClr val="000000">
                    <a:alpha val="100000"/>
                  </a:srgbClr>
                </a:solidFill>
                <a:latin typeface="微软雅黑" panose="020B0503020204020204" charset="-122"/>
                <a:ea typeface="微软雅黑" panose="020B0503020204020204" charset="-122"/>
                <a:cs typeface="微软雅黑" panose="020B0503020204020204" charset="-122"/>
              </a:rPr>
              <a:t>准备工作</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866575" y="1250443"/>
            <a:ext cx="10458850" cy="2287219"/>
          </a:xfrm>
          <a:prstGeom prst="roundRect">
            <a:avLst/>
          </a:prstGeom>
          <a:solidFill>
            <a:schemeClr val="accent1">
              <a:alpha val="100000"/>
            </a:schemeClr>
          </a:solidFill>
        </p:spPr>
      </p:sp>
      <p:sp>
        <p:nvSpPr>
          <p:cNvPr id="3" name="TextBox 3"/>
          <p:cNvSpPr txBox="1"/>
          <p:nvPr/>
        </p:nvSpPr>
        <p:spPr>
          <a:xfrm>
            <a:off x="1304547" y="1787738"/>
            <a:ext cx="9582906" cy="1203960"/>
          </a:xfrm>
          <a:prstGeom prst="rect">
            <a:avLst/>
          </a:prstGeom>
        </p:spPr>
        <p:txBody>
          <a:bodyPr vert="horz" wrap="square" lIns="123825" tIns="123825" rIns="57150" bIns="123825" rtlCol="0" anchor="t" anchorCtr="0">
            <a:spAutoFit/>
          </a:bodyPr>
          <a:lstStyle/>
          <a:p>
            <a:pPr>
              <a:lnSpc>
                <a:spcPct val="15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本项目采用IntelliJ IDEA工具实现。</a:t>
            </a:r>
          </a:p>
        </p:txBody>
      </p:sp>
      <p:sp>
        <p:nvSpPr>
          <p:cNvPr id="4" name="AutoShape 4"/>
          <p:cNvSpPr/>
          <p:nvPr/>
        </p:nvSpPr>
        <p:spPr>
          <a:xfrm>
            <a:off x="866575" y="3830586"/>
            <a:ext cx="10458850" cy="2286677"/>
          </a:xfrm>
          <a:prstGeom prst="roundRect">
            <a:avLst/>
          </a:prstGeom>
          <a:solidFill>
            <a:schemeClr val="accent1">
              <a:alpha val="15000"/>
            </a:schemeClr>
          </a:solidFill>
        </p:spPr>
      </p:sp>
      <p:sp>
        <p:nvSpPr>
          <p:cNvPr id="5" name="TextBox 5"/>
          <p:cNvSpPr txBox="1"/>
          <p:nvPr/>
        </p:nvSpPr>
        <p:spPr>
          <a:xfrm>
            <a:off x="1218874" y="4371944"/>
            <a:ext cx="9582150"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accent1">
                    <a:alpha val="100000"/>
                  </a:schemeClr>
                </a:solidFill>
                <a:latin typeface="微软雅黑" panose="020B0503020204020204" charset="-122"/>
                <a:ea typeface="微软雅黑" panose="020B0503020204020204" charset="-122"/>
                <a:cs typeface="微软雅黑" panose="020B0503020204020204" charset="-122"/>
              </a:rPr>
              <a:t>创建名为TestOfSheep的工程。</a:t>
            </a:r>
          </a:p>
        </p:txBody>
      </p:sp>
      <p:grpSp>
        <p:nvGrpSpPr>
          <p:cNvPr id="6" name="Group 6"/>
          <p:cNvGrpSpPr/>
          <p:nvPr/>
        </p:nvGrpSpPr>
        <p:grpSpPr>
          <a:xfrm>
            <a:off x="454963" y="93878"/>
            <a:ext cx="10641129" cy="914400"/>
            <a:chOff x="454963" y="93878"/>
            <a:chExt cx="10641129" cy="914400"/>
          </a:xfrm>
        </p:grpSpPr>
        <p:sp>
          <p:nvSpPr>
            <p:cNvPr id="7" name="AutoShape 7"/>
            <p:cNvSpPr/>
            <p:nvPr/>
          </p:nvSpPr>
          <p:spPr>
            <a:xfrm>
              <a:off x="454963" y="331168"/>
              <a:ext cx="84147" cy="84147"/>
            </a:xfrm>
            <a:prstGeom prst="ellipse">
              <a:avLst/>
            </a:prstGeom>
            <a:solidFill>
              <a:schemeClr val="accent1">
                <a:alpha val="100000"/>
              </a:schemeClr>
            </a:solidFill>
          </p:spPr>
        </p:sp>
        <p:sp>
          <p:nvSpPr>
            <p:cNvPr id="8" name="AutoShape 8"/>
            <p:cNvSpPr/>
            <p:nvPr/>
          </p:nvSpPr>
          <p:spPr>
            <a:xfrm>
              <a:off x="575049" y="337743"/>
              <a:ext cx="78137" cy="78137"/>
            </a:xfrm>
            <a:prstGeom prst="ellipse">
              <a:avLst/>
            </a:prstGeom>
            <a:solidFill>
              <a:schemeClr val="accent1">
                <a:alpha val="80000"/>
              </a:schemeClr>
            </a:solidFill>
          </p:spPr>
        </p:sp>
        <p:sp>
          <p:nvSpPr>
            <p:cNvPr id="9" name="AutoShape 9"/>
            <p:cNvSpPr/>
            <p:nvPr/>
          </p:nvSpPr>
          <p:spPr>
            <a:xfrm>
              <a:off x="689125" y="339460"/>
              <a:ext cx="74704" cy="74704"/>
            </a:xfrm>
            <a:prstGeom prst="ellipse">
              <a:avLst/>
            </a:prstGeom>
            <a:solidFill>
              <a:schemeClr val="accent1">
                <a:alpha val="60000"/>
              </a:schemeClr>
            </a:solidFill>
          </p:spPr>
        </p:sp>
        <p:sp>
          <p:nvSpPr>
            <p:cNvPr id="10" name="AutoShape 10"/>
            <p:cNvSpPr/>
            <p:nvPr/>
          </p:nvSpPr>
          <p:spPr>
            <a:xfrm>
              <a:off x="799768" y="348430"/>
              <a:ext cx="69238" cy="69238"/>
            </a:xfrm>
            <a:prstGeom prst="ellipse">
              <a:avLst/>
            </a:prstGeom>
            <a:solidFill>
              <a:schemeClr val="accent1">
                <a:alpha val="40000"/>
              </a:schemeClr>
            </a:solidFill>
          </p:spPr>
        </p:sp>
        <p:sp>
          <p:nvSpPr>
            <p:cNvPr id="11" name="AutoShape 11"/>
            <p:cNvSpPr/>
            <p:nvPr/>
          </p:nvSpPr>
          <p:spPr>
            <a:xfrm>
              <a:off x="904945" y="344297"/>
              <a:ext cx="65594" cy="65594"/>
            </a:xfrm>
            <a:prstGeom prst="ellipse">
              <a:avLst/>
            </a:prstGeom>
            <a:solidFill>
              <a:schemeClr val="accent1">
                <a:alpha val="20000"/>
              </a:schemeClr>
            </a:solidFill>
          </p:spPr>
        </p:sp>
        <p:sp>
          <p:nvSpPr>
            <p:cNvPr id="12" name="AutoShape 12"/>
            <p:cNvSpPr/>
            <p:nvPr/>
          </p:nvSpPr>
          <p:spPr>
            <a:xfrm>
              <a:off x="454963" y="448942"/>
              <a:ext cx="84147" cy="84147"/>
            </a:xfrm>
            <a:prstGeom prst="ellipse">
              <a:avLst/>
            </a:prstGeom>
            <a:solidFill>
              <a:schemeClr val="accent1">
                <a:alpha val="100000"/>
              </a:schemeClr>
            </a:solidFill>
          </p:spPr>
        </p:sp>
        <p:sp>
          <p:nvSpPr>
            <p:cNvPr id="13" name="AutoShape 13"/>
            <p:cNvSpPr/>
            <p:nvPr/>
          </p:nvSpPr>
          <p:spPr>
            <a:xfrm>
              <a:off x="575049" y="455517"/>
              <a:ext cx="78137" cy="78137"/>
            </a:xfrm>
            <a:prstGeom prst="ellipse">
              <a:avLst/>
            </a:prstGeom>
            <a:solidFill>
              <a:schemeClr val="accent1">
                <a:alpha val="80000"/>
              </a:schemeClr>
            </a:solidFill>
          </p:spPr>
        </p:sp>
        <p:sp>
          <p:nvSpPr>
            <p:cNvPr id="14" name="AutoShape 14"/>
            <p:cNvSpPr/>
            <p:nvPr/>
          </p:nvSpPr>
          <p:spPr>
            <a:xfrm>
              <a:off x="689125" y="457233"/>
              <a:ext cx="74704" cy="74704"/>
            </a:xfrm>
            <a:prstGeom prst="ellipse">
              <a:avLst/>
            </a:prstGeom>
            <a:solidFill>
              <a:schemeClr val="accent1">
                <a:alpha val="60000"/>
              </a:schemeClr>
            </a:solidFill>
          </p:spPr>
        </p:sp>
        <p:sp>
          <p:nvSpPr>
            <p:cNvPr id="15" name="AutoShape 15"/>
            <p:cNvSpPr/>
            <p:nvPr/>
          </p:nvSpPr>
          <p:spPr>
            <a:xfrm>
              <a:off x="799768" y="466203"/>
              <a:ext cx="69238" cy="69238"/>
            </a:xfrm>
            <a:prstGeom prst="ellipse">
              <a:avLst/>
            </a:prstGeom>
            <a:solidFill>
              <a:schemeClr val="accent1">
                <a:alpha val="40000"/>
              </a:schemeClr>
            </a:solidFill>
          </p:spPr>
        </p:sp>
        <p:sp>
          <p:nvSpPr>
            <p:cNvPr id="16" name="AutoShape 16"/>
            <p:cNvSpPr/>
            <p:nvPr/>
          </p:nvSpPr>
          <p:spPr>
            <a:xfrm>
              <a:off x="904945" y="462070"/>
              <a:ext cx="65594" cy="65594"/>
            </a:xfrm>
            <a:prstGeom prst="ellipse">
              <a:avLst/>
            </a:prstGeom>
            <a:solidFill>
              <a:schemeClr val="accent1">
                <a:alpha val="20000"/>
              </a:schemeClr>
            </a:solidFill>
          </p:spPr>
        </p:sp>
        <p:sp>
          <p:nvSpPr>
            <p:cNvPr id="17" name="AutoShape 17"/>
            <p:cNvSpPr/>
            <p:nvPr/>
          </p:nvSpPr>
          <p:spPr>
            <a:xfrm>
              <a:off x="454963" y="566715"/>
              <a:ext cx="84147" cy="84147"/>
            </a:xfrm>
            <a:prstGeom prst="ellipse">
              <a:avLst/>
            </a:prstGeom>
            <a:solidFill>
              <a:schemeClr val="accent1">
                <a:alpha val="100000"/>
              </a:schemeClr>
            </a:solidFill>
          </p:spPr>
        </p:sp>
        <p:sp>
          <p:nvSpPr>
            <p:cNvPr id="18" name="AutoShape 18"/>
            <p:cNvSpPr/>
            <p:nvPr/>
          </p:nvSpPr>
          <p:spPr>
            <a:xfrm>
              <a:off x="575049" y="573291"/>
              <a:ext cx="78137" cy="78137"/>
            </a:xfrm>
            <a:prstGeom prst="ellipse">
              <a:avLst/>
            </a:prstGeom>
            <a:solidFill>
              <a:schemeClr val="accent1">
                <a:alpha val="80000"/>
              </a:schemeClr>
            </a:solidFill>
          </p:spPr>
        </p:sp>
        <p:sp>
          <p:nvSpPr>
            <p:cNvPr id="19" name="AutoShape 19"/>
            <p:cNvSpPr/>
            <p:nvPr/>
          </p:nvSpPr>
          <p:spPr>
            <a:xfrm>
              <a:off x="689125" y="575007"/>
              <a:ext cx="74704" cy="74704"/>
            </a:xfrm>
            <a:prstGeom prst="ellipse">
              <a:avLst/>
            </a:prstGeom>
            <a:solidFill>
              <a:schemeClr val="accent1">
                <a:alpha val="60000"/>
              </a:schemeClr>
            </a:solidFill>
          </p:spPr>
        </p:sp>
        <p:sp>
          <p:nvSpPr>
            <p:cNvPr id="20" name="AutoShape 20"/>
            <p:cNvSpPr/>
            <p:nvPr/>
          </p:nvSpPr>
          <p:spPr>
            <a:xfrm>
              <a:off x="799768" y="583977"/>
              <a:ext cx="69238" cy="69238"/>
            </a:xfrm>
            <a:prstGeom prst="ellipse">
              <a:avLst/>
            </a:prstGeom>
            <a:solidFill>
              <a:schemeClr val="accent1">
                <a:alpha val="40000"/>
              </a:schemeClr>
            </a:solidFill>
          </p:spPr>
        </p:sp>
        <p:sp>
          <p:nvSpPr>
            <p:cNvPr id="21" name="AutoShape 21"/>
            <p:cNvSpPr/>
            <p:nvPr/>
          </p:nvSpPr>
          <p:spPr>
            <a:xfrm>
              <a:off x="904945" y="579844"/>
              <a:ext cx="65594" cy="65594"/>
            </a:xfrm>
            <a:prstGeom prst="ellipse">
              <a:avLst/>
            </a:prstGeom>
            <a:solidFill>
              <a:schemeClr val="accent1">
                <a:alpha val="20000"/>
              </a:schemeClr>
            </a:solidFill>
          </p:spPr>
        </p:sp>
        <p:sp>
          <p:nvSpPr>
            <p:cNvPr id="22" name="AutoShape 22"/>
            <p:cNvSpPr/>
            <p:nvPr/>
          </p:nvSpPr>
          <p:spPr>
            <a:xfrm>
              <a:off x="454963" y="684489"/>
              <a:ext cx="84147" cy="84147"/>
            </a:xfrm>
            <a:prstGeom prst="ellipse">
              <a:avLst/>
            </a:prstGeom>
            <a:solidFill>
              <a:schemeClr val="accent1">
                <a:alpha val="100000"/>
              </a:schemeClr>
            </a:solidFill>
          </p:spPr>
        </p:sp>
        <p:sp>
          <p:nvSpPr>
            <p:cNvPr id="23" name="AutoShape 23"/>
            <p:cNvSpPr/>
            <p:nvPr/>
          </p:nvSpPr>
          <p:spPr>
            <a:xfrm>
              <a:off x="575049" y="691064"/>
              <a:ext cx="78137" cy="78137"/>
            </a:xfrm>
            <a:prstGeom prst="ellipse">
              <a:avLst/>
            </a:prstGeom>
            <a:solidFill>
              <a:schemeClr val="accent1">
                <a:alpha val="80000"/>
              </a:schemeClr>
            </a:solidFill>
          </p:spPr>
        </p:sp>
        <p:sp>
          <p:nvSpPr>
            <p:cNvPr id="24" name="AutoShape 24"/>
            <p:cNvSpPr/>
            <p:nvPr/>
          </p:nvSpPr>
          <p:spPr>
            <a:xfrm>
              <a:off x="689125" y="692781"/>
              <a:ext cx="74704" cy="74704"/>
            </a:xfrm>
            <a:prstGeom prst="ellipse">
              <a:avLst/>
            </a:prstGeom>
            <a:solidFill>
              <a:schemeClr val="accent1">
                <a:alpha val="60000"/>
              </a:schemeClr>
            </a:solidFill>
          </p:spPr>
        </p:sp>
        <p:sp>
          <p:nvSpPr>
            <p:cNvPr id="25" name="AutoShape 25"/>
            <p:cNvSpPr/>
            <p:nvPr/>
          </p:nvSpPr>
          <p:spPr>
            <a:xfrm>
              <a:off x="799768" y="701751"/>
              <a:ext cx="69238" cy="69238"/>
            </a:xfrm>
            <a:prstGeom prst="ellipse">
              <a:avLst/>
            </a:prstGeom>
            <a:solidFill>
              <a:schemeClr val="accent1">
                <a:alpha val="40000"/>
              </a:schemeClr>
            </a:solidFill>
          </p:spPr>
        </p:sp>
        <p:sp>
          <p:nvSpPr>
            <p:cNvPr id="26" name="AutoShape 26"/>
            <p:cNvSpPr/>
            <p:nvPr/>
          </p:nvSpPr>
          <p:spPr>
            <a:xfrm>
              <a:off x="904945" y="697618"/>
              <a:ext cx="65594" cy="65594"/>
            </a:xfrm>
            <a:prstGeom prst="ellipse">
              <a:avLst/>
            </a:prstGeom>
            <a:solidFill>
              <a:schemeClr val="accent1">
                <a:alpha val="20000"/>
              </a:schemeClr>
            </a:solidFill>
          </p:spPr>
        </p:sp>
        <p:sp>
          <p:nvSpPr>
            <p:cNvPr id="27" name="TextBox 2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创建工程</a:t>
              </a: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alphaModFix amt="70000"/>
          </a:blip>
          <a:srcRect/>
          <a:stretch>
            <a:fillRect/>
          </a:stretch>
        </p:blipFill>
        <p:spPr>
          <a:xfrm>
            <a:off x="939482" y="1415327"/>
            <a:ext cx="4843295" cy="4843295"/>
          </a:xfrm>
          <a:prstGeom prst="roundRect">
            <a:avLst/>
          </a:prstGeom>
        </p:spPr>
      </p:pic>
      <p:sp>
        <p:nvSpPr>
          <p:cNvPr id="3" name="TextBox 3"/>
          <p:cNvSpPr txBox="1"/>
          <p:nvPr/>
        </p:nvSpPr>
        <p:spPr>
          <a:xfrm>
            <a:off x="6261748" y="1415327"/>
            <a:ext cx="4760228" cy="152400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本项目需要大量的方块图片作为游戏素材，不同的背景音乐素材。</a:t>
            </a:r>
          </a:p>
        </p:txBody>
      </p:sp>
      <p:sp>
        <p:nvSpPr>
          <p:cNvPr id="4" name="TextBox 4"/>
          <p:cNvSpPr txBox="1"/>
          <p:nvPr/>
        </p:nvSpPr>
        <p:spPr>
          <a:xfrm>
            <a:off x="6261748" y="3711304"/>
            <a:ext cx="4760228" cy="152400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创建static文件夹，用于保存上述图片素材和背景音乐素材。</a:t>
            </a:r>
          </a:p>
        </p:txBody>
      </p:sp>
      <p:grpSp>
        <p:nvGrpSpPr>
          <p:cNvPr id="5" name="Group 5"/>
          <p:cNvGrpSpPr/>
          <p:nvPr/>
        </p:nvGrpSpPr>
        <p:grpSpPr>
          <a:xfrm>
            <a:off x="454963" y="93878"/>
            <a:ext cx="10641129" cy="914400"/>
            <a:chOff x="454963" y="93878"/>
            <a:chExt cx="10641129" cy="914400"/>
          </a:xfrm>
        </p:grpSpPr>
        <p:sp>
          <p:nvSpPr>
            <p:cNvPr id="6" name="AutoShape 6"/>
            <p:cNvSpPr/>
            <p:nvPr/>
          </p:nvSpPr>
          <p:spPr>
            <a:xfrm>
              <a:off x="454963" y="331168"/>
              <a:ext cx="84147" cy="84147"/>
            </a:xfrm>
            <a:prstGeom prst="ellipse">
              <a:avLst/>
            </a:prstGeom>
            <a:solidFill>
              <a:schemeClr val="accent1">
                <a:alpha val="100000"/>
              </a:schemeClr>
            </a:solidFill>
          </p:spPr>
        </p:sp>
        <p:sp>
          <p:nvSpPr>
            <p:cNvPr id="7" name="AutoShape 7"/>
            <p:cNvSpPr/>
            <p:nvPr/>
          </p:nvSpPr>
          <p:spPr>
            <a:xfrm>
              <a:off x="575049" y="337743"/>
              <a:ext cx="78137" cy="78137"/>
            </a:xfrm>
            <a:prstGeom prst="ellipse">
              <a:avLst/>
            </a:prstGeom>
            <a:solidFill>
              <a:schemeClr val="accent1">
                <a:alpha val="80000"/>
              </a:schemeClr>
            </a:solidFill>
          </p:spPr>
        </p:sp>
        <p:sp>
          <p:nvSpPr>
            <p:cNvPr id="8" name="AutoShape 8"/>
            <p:cNvSpPr/>
            <p:nvPr/>
          </p:nvSpPr>
          <p:spPr>
            <a:xfrm>
              <a:off x="689125" y="339460"/>
              <a:ext cx="74704" cy="74704"/>
            </a:xfrm>
            <a:prstGeom prst="ellipse">
              <a:avLst/>
            </a:prstGeom>
            <a:solidFill>
              <a:schemeClr val="accent1">
                <a:alpha val="60000"/>
              </a:schemeClr>
            </a:solidFill>
          </p:spPr>
        </p:sp>
        <p:sp>
          <p:nvSpPr>
            <p:cNvPr id="9" name="AutoShape 9"/>
            <p:cNvSpPr/>
            <p:nvPr/>
          </p:nvSpPr>
          <p:spPr>
            <a:xfrm>
              <a:off x="799768" y="348430"/>
              <a:ext cx="69238" cy="69238"/>
            </a:xfrm>
            <a:prstGeom prst="ellipse">
              <a:avLst/>
            </a:prstGeom>
            <a:solidFill>
              <a:schemeClr val="accent1">
                <a:alpha val="40000"/>
              </a:schemeClr>
            </a:solidFill>
          </p:spPr>
        </p:sp>
        <p:sp>
          <p:nvSpPr>
            <p:cNvPr id="10" name="AutoShape 10"/>
            <p:cNvSpPr/>
            <p:nvPr/>
          </p:nvSpPr>
          <p:spPr>
            <a:xfrm>
              <a:off x="904945" y="344297"/>
              <a:ext cx="65594" cy="65594"/>
            </a:xfrm>
            <a:prstGeom prst="ellipse">
              <a:avLst/>
            </a:prstGeom>
            <a:solidFill>
              <a:schemeClr val="accent1">
                <a:alpha val="20000"/>
              </a:schemeClr>
            </a:solidFill>
          </p:spPr>
        </p:sp>
        <p:sp>
          <p:nvSpPr>
            <p:cNvPr id="11" name="AutoShape 11"/>
            <p:cNvSpPr/>
            <p:nvPr/>
          </p:nvSpPr>
          <p:spPr>
            <a:xfrm>
              <a:off x="454963" y="448942"/>
              <a:ext cx="84147" cy="84147"/>
            </a:xfrm>
            <a:prstGeom prst="ellipse">
              <a:avLst/>
            </a:prstGeom>
            <a:solidFill>
              <a:schemeClr val="accent1">
                <a:alpha val="100000"/>
              </a:schemeClr>
            </a:solidFill>
          </p:spPr>
        </p:sp>
        <p:sp>
          <p:nvSpPr>
            <p:cNvPr id="12" name="AutoShape 12"/>
            <p:cNvSpPr/>
            <p:nvPr/>
          </p:nvSpPr>
          <p:spPr>
            <a:xfrm>
              <a:off x="575049" y="455517"/>
              <a:ext cx="78137" cy="78137"/>
            </a:xfrm>
            <a:prstGeom prst="ellipse">
              <a:avLst/>
            </a:prstGeom>
            <a:solidFill>
              <a:schemeClr val="accent1">
                <a:alpha val="80000"/>
              </a:schemeClr>
            </a:solidFill>
          </p:spPr>
        </p:sp>
        <p:sp>
          <p:nvSpPr>
            <p:cNvPr id="13" name="AutoShape 13"/>
            <p:cNvSpPr/>
            <p:nvPr/>
          </p:nvSpPr>
          <p:spPr>
            <a:xfrm>
              <a:off x="689125" y="457233"/>
              <a:ext cx="74704" cy="74704"/>
            </a:xfrm>
            <a:prstGeom prst="ellipse">
              <a:avLst/>
            </a:prstGeom>
            <a:solidFill>
              <a:schemeClr val="accent1">
                <a:alpha val="60000"/>
              </a:schemeClr>
            </a:solidFill>
          </p:spPr>
        </p:sp>
        <p:sp>
          <p:nvSpPr>
            <p:cNvPr id="14" name="AutoShape 14"/>
            <p:cNvSpPr/>
            <p:nvPr/>
          </p:nvSpPr>
          <p:spPr>
            <a:xfrm>
              <a:off x="799768" y="466203"/>
              <a:ext cx="69238" cy="69238"/>
            </a:xfrm>
            <a:prstGeom prst="ellipse">
              <a:avLst/>
            </a:prstGeom>
            <a:solidFill>
              <a:schemeClr val="accent1">
                <a:alpha val="40000"/>
              </a:schemeClr>
            </a:solidFill>
          </p:spPr>
        </p:sp>
        <p:sp>
          <p:nvSpPr>
            <p:cNvPr id="15" name="AutoShape 15"/>
            <p:cNvSpPr/>
            <p:nvPr/>
          </p:nvSpPr>
          <p:spPr>
            <a:xfrm>
              <a:off x="904945" y="462070"/>
              <a:ext cx="65594" cy="65594"/>
            </a:xfrm>
            <a:prstGeom prst="ellipse">
              <a:avLst/>
            </a:prstGeom>
            <a:solidFill>
              <a:schemeClr val="accent1">
                <a:alpha val="20000"/>
              </a:schemeClr>
            </a:solidFill>
          </p:spPr>
        </p:sp>
        <p:sp>
          <p:nvSpPr>
            <p:cNvPr id="16" name="AutoShape 16"/>
            <p:cNvSpPr/>
            <p:nvPr/>
          </p:nvSpPr>
          <p:spPr>
            <a:xfrm>
              <a:off x="454963" y="566715"/>
              <a:ext cx="84147" cy="84147"/>
            </a:xfrm>
            <a:prstGeom prst="ellipse">
              <a:avLst/>
            </a:prstGeom>
            <a:solidFill>
              <a:schemeClr val="accent1">
                <a:alpha val="100000"/>
              </a:schemeClr>
            </a:solidFill>
          </p:spPr>
        </p:sp>
        <p:sp>
          <p:nvSpPr>
            <p:cNvPr id="17" name="AutoShape 17"/>
            <p:cNvSpPr/>
            <p:nvPr/>
          </p:nvSpPr>
          <p:spPr>
            <a:xfrm>
              <a:off x="575049" y="573291"/>
              <a:ext cx="78137" cy="78137"/>
            </a:xfrm>
            <a:prstGeom prst="ellipse">
              <a:avLst/>
            </a:prstGeom>
            <a:solidFill>
              <a:schemeClr val="accent1">
                <a:alpha val="80000"/>
              </a:schemeClr>
            </a:solidFill>
          </p:spPr>
        </p:sp>
        <p:sp>
          <p:nvSpPr>
            <p:cNvPr id="18" name="AutoShape 18"/>
            <p:cNvSpPr/>
            <p:nvPr/>
          </p:nvSpPr>
          <p:spPr>
            <a:xfrm>
              <a:off x="689125" y="575007"/>
              <a:ext cx="74704" cy="74704"/>
            </a:xfrm>
            <a:prstGeom prst="ellipse">
              <a:avLst/>
            </a:prstGeom>
            <a:solidFill>
              <a:schemeClr val="accent1">
                <a:alpha val="60000"/>
              </a:schemeClr>
            </a:solidFill>
          </p:spPr>
        </p:sp>
        <p:sp>
          <p:nvSpPr>
            <p:cNvPr id="19" name="AutoShape 19"/>
            <p:cNvSpPr/>
            <p:nvPr/>
          </p:nvSpPr>
          <p:spPr>
            <a:xfrm>
              <a:off x="799768" y="583977"/>
              <a:ext cx="69238" cy="69238"/>
            </a:xfrm>
            <a:prstGeom prst="ellipse">
              <a:avLst/>
            </a:prstGeom>
            <a:solidFill>
              <a:schemeClr val="accent1">
                <a:alpha val="40000"/>
              </a:schemeClr>
            </a:solidFill>
          </p:spPr>
        </p:sp>
        <p:sp>
          <p:nvSpPr>
            <p:cNvPr id="20" name="AutoShape 20"/>
            <p:cNvSpPr/>
            <p:nvPr/>
          </p:nvSpPr>
          <p:spPr>
            <a:xfrm>
              <a:off x="904945" y="579844"/>
              <a:ext cx="65594" cy="65594"/>
            </a:xfrm>
            <a:prstGeom prst="ellipse">
              <a:avLst/>
            </a:prstGeom>
            <a:solidFill>
              <a:schemeClr val="accent1">
                <a:alpha val="20000"/>
              </a:schemeClr>
            </a:solidFill>
          </p:spPr>
        </p:sp>
        <p:sp>
          <p:nvSpPr>
            <p:cNvPr id="21" name="AutoShape 21"/>
            <p:cNvSpPr/>
            <p:nvPr/>
          </p:nvSpPr>
          <p:spPr>
            <a:xfrm>
              <a:off x="454963" y="684489"/>
              <a:ext cx="84147" cy="84147"/>
            </a:xfrm>
            <a:prstGeom prst="ellipse">
              <a:avLst/>
            </a:prstGeom>
            <a:solidFill>
              <a:schemeClr val="accent1">
                <a:alpha val="100000"/>
              </a:schemeClr>
            </a:solidFill>
          </p:spPr>
        </p:sp>
        <p:sp>
          <p:nvSpPr>
            <p:cNvPr id="22" name="AutoShape 22"/>
            <p:cNvSpPr/>
            <p:nvPr/>
          </p:nvSpPr>
          <p:spPr>
            <a:xfrm>
              <a:off x="575049" y="691064"/>
              <a:ext cx="78137" cy="78137"/>
            </a:xfrm>
            <a:prstGeom prst="ellipse">
              <a:avLst/>
            </a:prstGeom>
            <a:solidFill>
              <a:schemeClr val="accent1">
                <a:alpha val="80000"/>
              </a:schemeClr>
            </a:solidFill>
          </p:spPr>
        </p:sp>
        <p:sp>
          <p:nvSpPr>
            <p:cNvPr id="23" name="AutoShape 23"/>
            <p:cNvSpPr/>
            <p:nvPr/>
          </p:nvSpPr>
          <p:spPr>
            <a:xfrm>
              <a:off x="689125" y="692781"/>
              <a:ext cx="74704" cy="74704"/>
            </a:xfrm>
            <a:prstGeom prst="ellipse">
              <a:avLst/>
            </a:prstGeom>
            <a:solidFill>
              <a:schemeClr val="accent1">
                <a:alpha val="60000"/>
              </a:schemeClr>
            </a:solidFill>
          </p:spPr>
        </p:sp>
        <p:sp>
          <p:nvSpPr>
            <p:cNvPr id="24" name="AutoShape 24"/>
            <p:cNvSpPr/>
            <p:nvPr/>
          </p:nvSpPr>
          <p:spPr>
            <a:xfrm>
              <a:off x="799768" y="701751"/>
              <a:ext cx="69238" cy="69238"/>
            </a:xfrm>
            <a:prstGeom prst="ellipse">
              <a:avLst/>
            </a:prstGeom>
            <a:solidFill>
              <a:schemeClr val="accent1">
                <a:alpha val="40000"/>
              </a:schemeClr>
            </a:solidFill>
          </p:spPr>
        </p:sp>
        <p:sp>
          <p:nvSpPr>
            <p:cNvPr id="25" name="AutoShape 25"/>
            <p:cNvSpPr/>
            <p:nvPr/>
          </p:nvSpPr>
          <p:spPr>
            <a:xfrm>
              <a:off x="904945" y="697618"/>
              <a:ext cx="65594" cy="65594"/>
            </a:xfrm>
            <a:prstGeom prst="ellipse">
              <a:avLst/>
            </a:prstGeom>
            <a:solidFill>
              <a:schemeClr val="accent1">
                <a:alpha val="20000"/>
              </a:schemeClr>
            </a:solidFill>
          </p:spPr>
        </p:sp>
        <p:sp>
          <p:nvSpPr>
            <p:cNvPr id="26" name="TextBox 26"/>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准备素材</a:t>
              </a: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641022" y="2505551"/>
            <a:ext cx="1169862" cy="1169862"/>
          </a:xfrm>
          <a:prstGeom prst="ellipse">
            <a:avLst/>
          </a:prstGeom>
          <a:gradFill>
            <a:gsLst>
              <a:gs pos="0">
                <a:schemeClr val="accent5">
                  <a:alpha val="100000"/>
                </a:schemeClr>
              </a:gs>
              <a:gs pos="100000">
                <a:schemeClr val="lt2">
                  <a:alpha val="100000"/>
                </a:schemeClr>
              </a:gs>
            </a:gsLst>
            <a:lin ang="4500000"/>
          </a:gradFill>
        </p:spPr>
      </p:sp>
      <p:sp>
        <p:nvSpPr>
          <p:cNvPr id="3" name="TextBox 3"/>
          <p:cNvSpPr txBox="1"/>
          <p:nvPr/>
        </p:nvSpPr>
        <p:spPr>
          <a:xfrm>
            <a:off x="2857192" y="2151175"/>
            <a:ext cx="9695079" cy="2189683"/>
          </a:xfrm>
          <a:prstGeom prst="rect">
            <a:avLst/>
          </a:prstGeom>
        </p:spPr>
        <p:txBody>
          <a:bodyPr vert="horz" wrap="square" lIns="114300" tIns="57150" rIns="114300" bIns="57150" rtlCol="0" anchor="t" anchorCtr="0">
            <a:spAutoFit/>
          </a:bodyPr>
          <a:lstStyle/>
          <a:p>
            <a:pPr>
              <a:lnSpc>
                <a:spcPct val="100000"/>
              </a:lnSpc>
              <a:spcBef>
                <a:spcPts val="450"/>
              </a:spcBef>
            </a:pPr>
            <a:r>
              <a:rPr lang="en-US" sz="12300" b="1">
                <a:solidFill>
                  <a:schemeClr val="dk1">
                    <a:alpha val="100000"/>
                  </a:schemeClr>
                </a:solidFill>
                <a:latin typeface="微软雅黑" panose="020B0503020204020204" charset="-122"/>
                <a:ea typeface="微软雅黑" panose="020B0503020204020204" charset="-122"/>
                <a:cs typeface="微软雅黑" panose="020B0503020204020204" charset="-122"/>
              </a:rPr>
              <a:t>04</a:t>
            </a:r>
          </a:p>
        </p:txBody>
      </p:sp>
      <p:sp>
        <p:nvSpPr>
          <p:cNvPr id="4" name="TextBox 4"/>
          <p:cNvSpPr txBox="1"/>
          <p:nvPr/>
        </p:nvSpPr>
        <p:spPr>
          <a:xfrm>
            <a:off x="5117749" y="1980487"/>
            <a:ext cx="4354982" cy="2531059"/>
          </a:xfrm>
          <a:prstGeom prst="rect">
            <a:avLst/>
          </a:prstGeom>
        </p:spPr>
        <p:txBody>
          <a:bodyPr vert="horz" wrap="square" lIns="114300" tIns="57150" rIns="114300" bIns="57150" rtlCol="0" anchor="t" anchorCtr="0">
            <a:spAutoFit/>
          </a:bodyPr>
          <a:lstStyle/>
          <a:p>
            <a:pPr>
              <a:lnSpc>
                <a:spcPct val="120000"/>
              </a:lnSpc>
              <a:spcBef>
                <a:spcPts val="450"/>
              </a:spcBef>
            </a:pPr>
            <a:r>
              <a:rPr lang="en-US" sz="4200" b="1">
                <a:solidFill>
                  <a:srgbClr val="000000">
                    <a:alpha val="100000"/>
                  </a:srgbClr>
                </a:solidFill>
                <a:latin typeface="微软雅黑" panose="020B0503020204020204" charset="-122"/>
                <a:ea typeface="微软雅黑" panose="020B0503020204020204" charset="-122"/>
                <a:cs typeface="微软雅黑" panose="020B0503020204020204" charset="-122"/>
              </a:rPr>
              <a:t>读取素材文件</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cxnSp>
        <p:nvCxnSpPr>
          <p:cNvPr id="2" name="Connector 2"/>
          <p:cNvCxnSpPr/>
          <p:nvPr/>
        </p:nvCxnSpPr>
        <p:spPr>
          <a:xfrm>
            <a:off x="637353" y="2404706"/>
            <a:ext cx="6703289" cy="0"/>
          </a:xfrm>
          <a:prstGeom prst="line">
            <a:avLst/>
          </a:prstGeom>
          <a:ln w="9525">
            <a:solidFill>
              <a:schemeClr val="accent1"/>
            </a:solidFill>
            <a:prstDash val="solid"/>
            <a:headEnd type="none"/>
            <a:tailEnd type="none"/>
          </a:ln>
        </p:spPr>
        <p:style>
          <a:lnRef idx="0">
            <a:schemeClr val="accent1"/>
          </a:lnRef>
          <a:fillRef idx="1">
            <a:schemeClr val="accent1"/>
          </a:fillRef>
          <a:effectRef idx="0">
            <a:schemeClr val="accent1"/>
          </a:effectRef>
          <a:fontRef idx="minor">
            <a:schemeClr val="lt1"/>
          </a:fontRef>
        </p:style>
      </p:cxnSp>
      <p:sp>
        <p:nvSpPr>
          <p:cNvPr id="3" name="AutoShape 3"/>
          <p:cNvSpPr/>
          <p:nvPr/>
        </p:nvSpPr>
        <p:spPr>
          <a:xfrm>
            <a:off x="8271485" y="1863863"/>
            <a:ext cx="3274807" cy="3274807"/>
          </a:xfrm>
          <a:prstGeom prst="ellipse">
            <a:avLst/>
          </a:prstGeom>
          <a:solidFill>
            <a:schemeClr val="accent1">
              <a:alpha val="100000"/>
            </a:schemeClr>
          </a:solidFill>
        </p:spPr>
      </p:sp>
      <p:sp>
        <p:nvSpPr>
          <p:cNvPr id="4" name="AutoShape 4"/>
          <p:cNvSpPr/>
          <p:nvPr/>
        </p:nvSpPr>
        <p:spPr>
          <a:xfrm>
            <a:off x="1218543" y="2058700"/>
            <a:ext cx="692012" cy="692012"/>
          </a:xfrm>
          <a:prstGeom prst="ellipse">
            <a:avLst/>
          </a:prstGeom>
          <a:solidFill>
            <a:schemeClr val="accent1">
              <a:alpha val="100000"/>
            </a:schemeClr>
          </a:solidFill>
        </p:spPr>
      </p:sp>
      <p:sp>
        <p:nvSpPr>
          <p:cNvPr id="5" name="TextBox 5"/>
          <p:cNvSpPr txBox="1"/>
          <p:nvPr/>
        </p:nvSpPr>
        <p:spPr>
          <a:xfrm>
            <a:off x="1218543" y="2152294"/>
            <a:ext cx="692012" cy="504825"/>
          </a:xfrm>
          <a:prstGeom prst="rect">
            <a:avLst/>
          </a:prstGeom>
        </p:spPr>
        <p:txBody>
          <a:bodyPr vert="horz" wrap="square" lIns="114300" tIns="57150" rIns="114300" bIns="57150" rtlCol="0" anchor="ctr" anchorCtr="1">
            <a:normAutofit/>
          </a:bodyPr>
          <a:lstStyle/>
          <a:p>
            <a:pPr algn="ctr">
              <a:lnSpc>
                <a:spcPct val="80000"/>
              </a:lnSpc>
              <a:spcBef>
                <a:spcPts val="450"/>
              </a:spcBef>
            </a:pPr>
            <a:r>
              <a:rPr lang="en-US" sz="2550" b="1">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sp>
        <p:nvSpPr>
          <p:cNvPr id="6" name="AutoShape 6"/>
          <p:cNvSpPr/>
          <p:nvPr/>
        </p:nvSpPr>
        <p:spPr>
          <a:xfrm>
            <a:off x="3642991" y="2058700"/>
            <a:ext cx="692012" cy="692012"/>
          </a:xfrm>
          <a:prstGeom prst="ellipse">
            <a:avLst/>
          </a:prstGeom>
          <a:solidFill>
            <a:schemeClr val="accent1">
              <a:alpha val="100000"/>
            </a:schemeClr>
          </a:solidFill>
        </p:spPr>
      </p:sp>
      <p:sp>
        <p:nvSpPr>
          <p:cNvPr id="7" name="TextBox 7"/>
          <p:cNvSpPr txBox="1"/>
          <p:nvPr/>
        </p:nvSpPr>
        <p:spPr>
          <a:xfrm>
            <a:off x="3652135" y="2152294"/>
            <a:ext cx="673724" cy="504825"/>
          </a:xfrm>
          <a:prstGeom prst="rect">
            <a:avLst/>
          </a:prstGeom>
        </p:spPr>
        <p:txBody>
          <a:bodyPr vert="horz" wrap="square" lIns="114300" tIns="57150" rIns="114300" bIns="57150" rtlCol="0" anchor="ctr" anchorCtr="1">
            <a:normAutofit/>
          </a:bodyPr>
          <a:lstStyle/>
          <a:p>
            <a:pPr algn="ctr">
              <a:lnSpc>
                <a:spcPct val="80000"/>
              </a:lnSpc>
              <a:spcBef>
                <a:spcPts val="450"/>
              </a:spcBef>
            </a:pPr>
            <a:r>
              <a:rPr lang="en-US" sz="2550" b="1">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sp>
        <p:nvSpPr>
          <p:cNvPr id="8" name="AutoShape 8"/>
          <p:cNvSpPr/>
          <p:nvPr/>
        </p:nvSpPr>
        <p:spPr>
          <a:xfrm>
            <a:off x="5990360" y="2058700"/>
            <a:ext cx="692012" cy="692012"/>
          </a:xfrm>
          <a:prstGeom prst="ellipse">
            <a:avLst/>
          </a:prstGeom>
          <a:solidFill>
            <a:schemeClr val="accent1">
              <a:alpha val="100000"/>
            </a:schemeClr>
          </a:solidFill>
        </p:spPr>
      </p:sp>
      <p:sp>
        <p:nvSpPr>
          <p:cNvPr id="9" name="TextBox 9"/>
          <p:cNvSpPr txBox="1"/>
          <p:nvPr/>
        </p:nvSpPr>
        <p:spPr>
          <a:xfrm>
            <a:off x="5990360" y="2105497"/>
            <a:ext cx="692012" cy="598419"/>
          </a:xfrm>
          <a:prstGeom prst="rect">
            <a:avLst/>
          </a:prstGeom>
        </p:spPr>
        <p:txBody>
          <a:bodyPr vert="horz" wrap="square" lIns="114300" tIns="57150" rIns="114300" bIns="57150" rtlCol="0" anchor="t" anchorCtr="1">
            <a:normAutofit/>
          </a:bodyPr>
          <a:lstStyle/>
          <a:p>
            <a:pPr algn="ctr">
              <a:lnSpc>
                <a:spcPct val="80000"/>
              </a:lnSpc>
              <a:spcBef>
                <a:spcPts val="450"/>
              </a:spcBef>
            </a:pPr>
            <a:r>
              <a:rPr lang="en-US" sz="2700" b="1">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cxnSp>
        <p:nvCxnSpPr>
          <p:cNvPr id="10" name="Connector 10"/>
          <p:cNvCxnSpPr/>
          <p:nvPr/>
        </p:nvCxnSpPr>
        <p:spPr>
          <a:xfrm>
            <a:off x="2732226" y="2404706"/>
            <a:ext cx="0" cy="2857056"/>
          </a:xfrm>
          <a:prstGeom prst="line">
            <a:avLst/>
          </a:prstGeom>
          <a:ln w="9525">
            <a:solidFill>
              <a:schemeClr val="accent1"/>
            </a:solidFill>
            <a:prstDash val="solid"/>
            <a:headEnd type="none"/>
            <a:tailEnd type="none"/>
          </a:ln>
        </p:spPr>
        <p:style>
          <a:lnRef idx="0">
            <a:schemeClr val="accent1"/>
          </a:lnRef>
          <a:fillRef idx="1">
            <a:schemeClr val="accent1"/>
          </a:fillRef>
          <a:effectRef idx="0">
            <a:schemeClr val="accent1"/>
          </a:effectRef>
          <a:fontRef idx="minor">
            <a:schemeClr val="lt1"/>
          </a:fontRef>
        </p:style>
      </p:cxnSp>
      <p:sp>
        <p:nvSpPr>
          <p:cNvPr id="11" name="TextBox 11"/>
          <p:cNvSpPr txBox="1"/>
          <p:nvPr/>
        </p:nvSpPr>
        <p:spPr>
          <a:xfrm>
            <a:off x="518866" y="3421503"/>
            <a:ext cx="2091366" cy="1397127"/>
          </a:xfrm>
          <a:prstGeom prst="rect">
            <a:avLst/>
          </a:prstGeom>
        </p:spPr>
        <p:txBody>
          <a:bodyPr vert="horz" wrap="square" lIns="114300" tIns="57150" rIns="114300" bIns="57150" rtlCol="0" anchor="t" anchorCtr="0">
            <a:spAutoFit/>
          </a:bodyPr>
          <a:lstStyle/>
          <a:p>
            <a:pPr algn="ctr">
              <a:lnSpc>
                <a:spcPct val="12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在项目的方块中需要显示预先准备好的素材图片，方块中显示的图片是随机的。</a:t>
            </a:r>
          </a:p>
        </p:txBody>
      </p:sp>
      <p:sp>
        <p:nvSpPr>
          <p:cNvPr id="12" name="TextBox 12"/>
          <p:cNvSpPr txBox="1"/>
          <p:nvPr/>
        </p:nvSpPr>
        <p:spPr>
          <a:xfrm>
            <a:off x="2875468" y="3421503"/>
            <a:ext cx="2091366" cy="1397127"/>
          </a:xfrm>
          <a:prstGeom prst="rect">
            <a:avLst/>
          </a:prstGeom>
        </p:spPr>
        <p:txBody>
          <a:bodyPr vert="horz" wrap="square" lIns="114300" tIns="57150" rIns="114300" bIns="57150" rtlCol="0" anchor="t" anchorCtr="0">
            <a:spAutoFit/>
          </a:bodyPr>
          <a:lstStyle/>
          <a:p>
            <a:pPr algn="ctr">
              <a:lnSpc>
                <a:spcPct val="12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因为在系统中需要多次操作图片并使用背景音乐，所以单独创建一个文件夹来保存素材文件的源码。</a:t>
            </a:r>
          </a:p>
        </p:txBody>
      </p:sp>
      <p:sp>
        <p:nvSpPr>
          <p:cNvPr id="13" name="TextBox 13"/>
          <p:cNvSpPr txBox="1"/>
          <p:nvPr/>
        </p:nvSpPr>
        <p:spPr>
          <a:xfrm>
            <a:off x="5290683" y="3421503"/>
            <a:ext cx="2091366" cy="1397127"/>
          </a:xfrm>
          <a:prstGeom prst="rect">
            <a:avLst/>
          </a:prstGeom>
        </p:spPr>
        <p:txBody>
          <a:bodyPr vert="horz" wrap="square" lIns="114300" tIns="57150" rIns="114300" bIns="57150" rtlCol="0" anchor="t" anchorCtr="0">
            <a:spAutoFit/>
          </a:bodyPr>
          <a:lstStyle/>
          <a:p>
            <a:pPr algn="ctr">
              <a:lnSpc>
                <a:spcPct val="12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创建util文件夹，在里面编写文件ReadResourceUtil.java，功能是读取static文件夹中的图片素材和背景音乐素材。</a:t>
            </a:r>
          </a:p>
        </p:txBody>
      </p:sp>
      <p:pic>
        <p:nvPicPr>
          <p:cNvPr id="14" name="Picture 14"/>
          <p:cNvPicPr>
            <a:picLocks noChangeAspect="1"/>
          </p:cNvPicPr>
          <p:nvPr/>
        </p:nvPicPr>
        <p:blipFill>
          <a:blip r:embed="rId3"/>
          <a:srcRect t="6357" b="6357"/>
          <a:stretch>
            <a:fillRect/>
          </a:stretch>
        </p:blipFill>
        <p:spPr>
          <a:xfrm>
            <a:off x="8376853" y="1993076"/>
            <a:ext cx="3064070" cy="3016380"/>
          </a:xfrm>
          <a:prstGeom prst="ellipse">
            <a:avLst/>
          </a:prstGeom>
        </p:spPr>
      </p:pic>
      <p:cxnSp>
        <p:nvCxnSpPr>
          <p:cNvPr id="15" name="Connector 15"/>
          <p:cNvCxnSpPr/>
          <p:nvPr/>
        </p:nvCxnSpPr>
        <p:spPr>
          <a:xfrm>
            <a:off x="5100616" y="2404706"/>
            <a:ext cx="0" cy="2857056"/>
          </a:xfrm>
          <a:prstGeom prst="line">
            <a:avLst/>
          </a:prstGeom>
          <a:ln w="9525">
            <a:solidFill>
              <a:schemeClr val="accent1"/>
            </a:solidFill>
            <a:prstDash val="solid"/>
            <a:headEnd type="none"/>
            <a:tailEnd type="none"/>
          </a:ln>
        </p:spPr>
        <p:style>
          <a:lnRef idx="0">
            <a:schemeClr val="accent1"/>
          </a:lnRef>
          <a:fillRef idx="1">
            <a:schemeClr val="accent1"/>
          </a:fillRef>
          <a:effectRef idx="0">
            <a:schemeClr val="accent1"/>
          </a:effectRef>
          <a:fontRef idx="minor">
            <a:schemeClr val="lt1"/>
          </a:fontRef>
        </p:style>
      </p:cxnSp>
      <p:grpSp>
        <p:nvGrpSpPr>
          <p:cNvPr id="16" name="Group 16"/>
          <p:cNvGrpSpPr/>
          <p:nvPr/>
        </p:nvGrpSpPr>
        <p:grpSpPr>
          <a:xfrm>
            <a:off x="454963" y="93878"/>
            <a:ext cx="10641129" cy="914400"/>
            <a:chOff x="454963" y="93878"/>
            <a:chExt cx="10641129" cy="914400"/>
          </a:xfrm>
        </p:grpSpPr>
        <p:sp>
          <p:nvSpPr>
            <p:cNvPr id="17" name="AutoShape 17"/>
            <p:cNvSpPr/>
            <p:nvPr/>
          </p:nvSpPr>
          <p:spPr>
            <a:xfrm>
              <a:off x="454963" y="331168"/>
              <a:ext cx="84147" cy="84147"/>
            </a:xfrm>
            <a:prstGeom prst="ellipse">
              <a:avLst/>
            </a:prstGeom>
            <a:solidFill>
              <a:schemeClr val="accent1">
                <a:alpha val="100000"/>
              </a:schemeClr>
            </a:solidFill>
          </p:spPr>
        </p:sp>
        <p:sp>
          <p:nvSpPr>
            <p:cNvPr id="18" name="AutoShape 18"/>
            <p:cNvSpPr/>
            <p:nvPr/>
          </p:nvSpPr>
          <p:spPr>
            <a:xfrm>
              <a:off x="575049" y="337743"/>
              <a:ext cx="78137" cy="78137"/>
            </a:xfrm>
            <a:prstGeom prst="ellipse">
              <a:avLst/>
            </a:prstGeom>
            <a:solidFill>
              <a:schemeClr val="accent1">
                <a:alpha val="80000"/>
              </a:schemeClr>
            </a:solidFill>
          </p:spPr>
        </p:sp>
        <p:sp>
          <p:nvSpPr>
            <p:cNvPr id="19" name="AutoShape 19"/>
            <p:cNvSpPr/>
            <p:nvPr/>
          </p:nvSpPr>
          <p:spPr>
            <a:xfrm>
              <a:off x="689125" y="339460"/>
              <a:ext cx="74704" cy="74704"/>
            </a:xfrm>
            <a:prstGeom prst="ellipse">
              <a:avLst/>
            </a:prstGeom>
            <a:solidFill>
              <a:schemeClr val="accent1">
                <a:alpha val="60000"/>
              </a:schemeClr>
            </a:solidFill>
          </p:spPr>
        </p:sp>
        <p:sp>
          <p:nvSpPr>
            <p:cNvPr id="20" name="AutoShape 20"/>
            <p:cNvSpPr/>
            <p:nvPr/>
          </p:nvSpPr>
          <p:spPr>
            <a:xfrm>
              <a:off x="799768" y="348430"/>
              <a:ext cx="69238" cy="69238"/>
            </a:xfrm>
            <a:prstGeom prst="ellipse">
              <a:avLst/>
            </a:prstGeom>
            <a:solidFill>
              <a:schemeClr val="accent1">
                <a:alpha val="40000"/>
              </a:schemeClr>
            </a:solidFill>
          </p:spPr>
        </p:sp>
        <p:sp>
          <p:nvSpPr>
            <p:cNvPr id="21" name="AutoShape 21"/>
            <p:cNvSpPr/>
            <p:nvPr/>
          </p:nvSpPr>
          <p:spPr>
            <a:xfrm>
              <a:off x="904945" y="344297"/>
              <a:ext cx="65594" cy="65594"/>
            </a:xfrm>
            <a:prstGeom prst="ellipse">
              <a:avLst/>
            </a:prstGeom>
            <a:solidFill>
              <a:schemeClr val="accent1">
                <a:alpha val="20000"/>
              </a:schemeClr>
            </a:solidFill>
          </p:spPr>
        </p:sp>
        <p:sp>
          <p:nvSpPr>
            <p:cNvPr id="22" name="AutoShape 22"/>
            <p:cNvSpPr/>
            <p:nvPr/>
          </p:nvSpPr>
          <p:spPr>
            <a:xfrm>
              <a:off x="454963" y="448942"/>
              <a:ext cx="84147" cy="84147"/>
            </a:xfrm>
            <a:prstGeom prst="ellipse">
              <a:avLst/>
            </a:prstGeom>
            <a:solidFill>
              <a:schemeClr val="accent1">
                <a:alpha val="100000"/>
              </a:schemeClr>
            </a:solidFill>
          </p:spPr>
        </p:sp>
        <p:sp>
          <p:nvSpPr>
            <p:cNvPr id="23" name="AutoShape 23"/>
            <p:cNvSpPr/>
            <p:nvPr/>
          </p:nvSpPr>
          <p:spPr>
            <a:xfrm>
              <a:off x="575049" y="455517"/>
              <a:ext cx="78137" cy="78137"/>
            </a:xfrm>
            <a:prstGeom prst="ellipse">
              <a:avLst/>
            </a:prstGeom>
            <a:solidFill>
              <a:schemeClr val="accent1">
                <a:alpha val="80000"/>
              </a:schemeClr>
            </a:solidFill>
          </p:spPr>
        </p:sp>
        <p:sp>
          <p:nvSpPr>
            <p:cNvPr id="24" name="AutoShape 24"/>
            <p:cNvSpPr/>
            <p:nvPr/>
          </p:nvSpPr>
          <p:spPr>
            <a:xfrm>
              <a:off x="689125" y="457233"/>
              <a:ext cx="74704" cy="74704"/>
            </a:xfrm>
            <a:prstGeom prst="ellipse">
              <a:avLst/>
            </a:prstGeom>
            <a:solidFill>
              <a:schemeClr val="accent1">
                <a:alpha val="60000"/>
              </a:schemeClr>
            </a:solidFill>
          </p:spPr>
        </p:sp>
        <p:sp>
          <p:nvSpPr>
            <p:cNvPr id="25" name="AutoShape 25"/>
            <p:cNvSpPr/>
            <p:nvPr/>
          </p:nvSpPr>
          <p:spPr>
            <a:xfrm>
              <a:off x="799768" y="466203"/>
              <a:ext cx="69238" cy="69238"/>
            </a:xfrm>
            <a:prstGeom prst="ellipse">
              <a:avLst/>
            </a:prstGeom>
            <a:solidFill>
              <a:schemeClr val="accent1">
                <a:alpha val="40000"/>
              </a:schemeClr>
            </a:solidFill>
          </p:spPr>
        </p:sp>
        <p:sp>
          <p:nvSpPr>
            <p:cNvPr id="26" name="AutoShape 26"/>
            <p:cNvSpPr/>
            <p:nvPr/>
          </p:nvSpPr>
          <p:spPr>
            <a:xfrm>
              <a:off x="904945" y="462070"/>
              <a:ext cx="65594" cy="65594"/>
            </a:xfrm>
            <a:prstGeom prst="ellipse">
              <a:avLst/>
            </a:prstGeom>
            <a:solidFill>
              <a:schemeClr val="accent1">
                <a:alpha val="20000"/>
              </a:schemeClr>
            </a:solidFill>
          </p:spPr>
        </p:sp>
        <p:sp>
          <p:nvSpPr>
            <p:cNvPr id="27" name="AutoShape 27"/>
            <p:cNvSpPr/>
            <p:nvPr/>
          </p:nvSpPr>
          <p:spPr>
            <a:xfrm>
              <a:off x="454963" y="566715"/>
              <a:ext cx="84147" cy="84147"/>
            </a:xfrm>
            <a:prstGeom prst="ellipse">
              <a:avLst/>
            </a:prstGeom>
            <a:solidFill>
              <a:schemeClr val="accent1">
                <a:alpha val="100000"/>
              </a:schemeClr>
            </a:solidFill>
          </p:spPr>
        </p:sp>
        <p:sp>
          <p:nvSpPr>
            <p:cNvPr id="28" name="AutoShape 28"/>
            <p:cNvSpPr/>
            <p:nvPr/>
          </p:nvSpPr>
          <p:spPr>
            <a:xfrm>
              <a:off x="575049" y="573291"/>
              <a:ext cx="78137" cy="78137"/>
            </a:xfrm>
            <a:prstGeom prst="ellipse">
              <a:avLst/>
            </a:prstGeom>
            <a:solidFill>
              <a:schemeClr val="accent1">
                <a:alpha val="80000"/>
              </a:schemeClr>
            </a:solidFill>
          </p:spPr>
        </p:sp>
        <p:sp>
          <p:nvSpPr>
            <p:cNvPr id="29" name="AutoShape 29"/>
            <p:cNvSpPr/>
            <p:nvPr/>
          </p:nvSpPr>
          <p:spPr>
            <a:xfrm>
              <a:off x="689125" y="575007"/>
              <a:ext cx="74704" cy="74704"/>
            </a:xfrm>
            <a:prstGeom prst="ellipse">
              <a:avLst/>
            </a:prstGeom>
            <a:solidFill>
              <a:schemeClr val="accent1">
                <a:alpha val="60000"/>
              </a:schemeClr>
            </a:solidFill>
          </p:spPr>
        </p:sp>
        <p:sp>
          <p:nvSpPr>
            <p:cNvPr id="30" name="AutoShape 30"/>
            <p:cNvSpPr/>
            <p:nvPr/>
          </p:nvSpPr>
          <p:spPr>
            <a:xfrm>
              <a:off x="799768" y="583977"/>
              <a:ext cx="69238" cy="69238"/>
            </a:xfrm>
            <a:prstGeom prst="ellipse">
              <a:avLst/>
            </a:prstGeom>
            <a:solidFill>
              <a:schemeClr val="accent1">
                <a:alpha val="40000"/>
              </a:schemeClr>
            </a:solidFill>
          </p:spPr>
        </p:sp>
        <p:sp>
          <p:nvSpPr>
            <p:cNvPr id="31" name="AutoShape 31"/>
            <p:cNvSpPr/>
            <p:nvPr/>
          </p:nvSpPr>
          <p:spPr>
            <a:xfrm>
              <a:off x="904945" y="579844"/>
              <a:ext cx="65594" cy="65594"/>
            </a:xfrm>
            <a:prstGeom prst="ellipse">
              <a:avLst/>
            </a:prstGeom>
            <a:solidFill>
              <a:schemeClr val="accent1">
                <a:alpha val="20000"/>
              </a:schemeClr>
            </a:solidFill>
          </p:spPr>
        </p:sp>
        <p:sp>
          <p:nvSpPr>
            <p:cNvPr id="32" name="AutoShape 32"/>
            <p:cNvSpPr/>
            <p:nvPr/>
          </p:nvSpPr>
          <p:spPr>
            <a:xfrm>
              <a:off x="454963" y="684489"/>
              <a:ext cx="84147" cy="84147"/>
            </a:xfrm>
            <a:prstGeom prst="ellipse">
              <a:avLst/>
            </a:prstGeom>
            <a:solidFill>
              <a:schemeClr val="accent1">
                <a:alpha val="100000"/>
              </a:schemeClr>
            </a:solidFill>
          </p:spPr>
        </p:sp>
        <p:sp>
          <p:nvSpPr>
            <p:cNvPr id="33" name="AutoShape 33"/>
            <p:cNvSpPr/>
            <p:nvPr/>
          </p:nvSpPr>
          <p:spPr>
            <a:xfrm>
              <a:off x="575049" y="691064"/>
              <a:ext cx="78137" cy="78137"/>
            </a:xfrm>
            <a:prstGeom prst="ellipse">
              <a:avLst/>
            </a:prstGeom>
            <a:solidFill>
              <a:schemeClr val="accent1">
                <a:alpha val="80000"/>
              </a:schemeClr>
            </a:solidFill>
          </p:spPr>
        </p:sp>
        <p:sp>
          <p:nvSpPr>
            <p:cNvPr id="34" name="AutoShape 34"/>
            <p:cNvSpPr/>
            <p:nvPr/>
          </p:nvSpPr>
          <p:spPr>
            <a:xfrm>
              <a:off x="689125" y="692781"/>
              <a:ext cx="74704" cy="74704"/>
            </a:xfrm>
            <a:prstGeom prst="ellipse">
              <a:avLst/>
            </a:prstGeom>
            <a:solidFill>
              <a:schemeClr val="accent1">
                <a:alpha val="60000"/>
              </a:schemeClr>
            </a:solidFill>
          </p:spPr>
        </p:sp>
        <p:sp>
          <p:nvSpPr>
            <p:cNvPr id="35" name="AutoShape 35"/>
            <p:cNvSpPr/>
            <p:nvPr/>
          </p:nvSpPr>
          <p:spPr>
            <a:xfrm>
              <a:off x="799768" y="701751"/>
              <a:ext cx="69238" cy="69238"/>
            </a:xfrm>
            <a:prstGeom prst="ellipse">
              <a:avLst/>
            </a:prstGeom>
            <a:solidFill>
              <a:schemeClr val="accent1">
                <a:alpha val="40000"/>
              </a:schemeClr>
            </a:solidFill>
          </p:spPr>
        </p:sp>
        <p:sp>
          <p:nvSpPr>
            <p:cNvPr id="36" name="AutoShape 36"/>
            <p:cNvSpPr/>
            <p:nvPr/>
          </p:nvSpPr>
          <p:spPr>
            <a:xfrm>
              <a:off x="904945" y="697618"/>
              <a:ext cx="65594" cy="65594"/>
            </a:xfrm>
            <a:prstGeom prst="ellipse">
              <a:avLst/>
            </a:prstGeom>
            <a:solidFill>
              <a:schemeClr val="accent1">
                <a:alpha val="20000"/>
              </a:schemeClr>
            </a:solidFill>
          </p:spPr>
        </p:sp>
        <p:sp>
          <p:nvSpPr>
            <p:cNvPr id="37" name="TextBox 3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读取素材文件</a:t>
              </a: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305300" y="5334162"/>
            <a:ext cx="2590800" cy="369332"/>
          </a:xfrm>
          <a:prstGeom prst="rect">
            <a:avLst/>
          </a:prstGeom>
          <a:noFill/>
        </p:spPr>
        <p:txBody>
          <a:bodyPr wrap="square">
            <a:spAutoFit/>
          </a:bodyPr>
          <a:lstStyle/>
          <a:p>
            <a:pPr algn="ctr"/>
            <a:r>
              <a:rPr lang="zh-CN" altLang="en-US" sz="1800" dirty="0">
                <a:solidFill>
                  <a:srgbClr val="00B0F0"/>
                </a:solidFill>
                <a:latin typeface="微软雅黑" panose="020B0503020204020204" charset="-122"/>
                <a:ea typeface="微软雅黑" panose="020B0503020204020204" charset="-122"/>
                <a:cs typeface="微软雅黑" panose="020B0503020204020204" charset="-122"/>
                <a:sym typeface="+mn-ea"/>
              </a:rPr>
              <a:t>济南书创文化出品</a:t>
            </a:r>
            <a:endParaRPr lang="zh-CN" altLang="en-US" dirty="0">
              <a:solidFill>
                <a:srgbClr val="00B0F0"/>
              </a:solidFill>
            </a:endParaRPr>
          </a:p>
        </p:txBody>
      </p:sp>
      <p:pic>
        <p:nvPicPr>
          <p:cNvPr id="7" name="图片 6" descr="项目开发实战群二维码"/>
          <p:cNvPicPr>
            <a:picLocks noChangeAspect="1"/>
          </p:cNvPicPr>
          <p:nvPr/>
        </p:nvPicPr>
        <p:blipFill>
          <a:blip r:embed="rId2"/>
          <a:stretch>
            <a:fillRect/>
          </a:stretch>
        </p:blipFill>
        <p:spPr>
          <a:xfrm>
            <a:off x="1143000" y="762317"/>
            <a:ext cx="2748915" cy="3527425"/>
          </a:xfrm>
          <a:prstGeom prst="rect">
            <a:avLst/>
          </a:prstGeom>
        </p:spPr>
      </p:pic>
      <p:sp>
        <p:nvSpPr>
          <p:cNvPr id="8" name="TextBox 3"/>
          <p:cNvSpPr txBox="1"/>
          <p:nvPr/>
        </p:nvSpPr>
        <p:spPr>
          <a:xfrm>
            <a:off x="4953000" y="1295307"/>
            <a:ext cx="3830955" cy="1763047"/>
          </a:xfrm>
          <a:prstGeom prst="rect">
            <a:avLst/>
          </a:prstGeom>
        </p:spPr>
        <p:txBody>
          <a:bodyPr vert="horz" wrap="square" lIns="114300" tIns="57150" rIns="114300" bIns="57150" rtlCol="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80000"/>
              </a:lnSpc>
              <a:spcBef>
                <a:spcPts val="450"/>
              </a:spcBef>
            </a:pPr>
            <a:r>
              <a:rPr lang="zh-CN" altLang="en-US" sz="3200" dirty="0">
                <a:solidFill>
                  <a:srgbClr val="FF0000">
                    <a:alpha val="100000"/>
                  </a:srgbClr>
                </a:solidFill>
                <a:latin typeface="微软雅黑" panose="020B0503020204020204" charset="-122"/>
                <a:ea typeface="微软雅黑" panose="020B0503020204020204" charset="-122"/>
                <a:cs typeface="微软雅黑" panose="020B0503020204020204" charset="-122"/>
                <a:sym typeface="+mn-ea"/>
              </a:rPr>
              <a:t>扫码进</a:t>
            </a:r>
            <a:r>
              <a:rPr lang="en-US" altLang="zh-CN" sz="3200" dirty="0">
                <a:solidFill>
                  <a:srgbClr val="FF0000">
                    <a:alpha val="100000"/>
                  </a:srgbClr>
                </a:solidFill>
                <a:latin typeface="微软雅黑" panose="020B0503020204020204" charset="-122"/>
                <a:ea typeface="微软雅黑" panose="020B0503020204020204" charset="-122"/>
                <a:cs typeface="微软雅黑" panose="020B0503020204020204" charset="-122"/>
                <a:sym typeface="+mn-ea"/>
              </a:rPr>
              <a:t>QQ</a:t>
            </a:r>
            <a:r>
              <a:rPr lang="zh-CN" altLang="en-US" sz="3200" dirty="0">
                <a:solidFill>
                  <a:srgbClr val="FF0000">
                    <a:alpha val="100000"/>
                  </a:srgbClr>
                </a:solidFill>
                <a:latin typeface="微软雅黑" panose="020B0503020204020204" charset="-122"/>
                <a:ea typeface="微软雅黑" panose="020B0503020204020204" charset="-122"/>
                <a:cs typeface="微软雅黑" panose="020B0503020204020204" charset="-122"/>
                <a:sym typeface="+mn-ea"/>
              </a:rPr>
              <a:t>群，提供：</a:t>
            </a:r>
          </a:p>
          <a:p>
            <a:pPr>
              <a:lnSpc>
                <a:spcPct val="80000"/>
              </a:lnSpc>
              <a:spcBef>
                <a:spcPts val="450"/>
              </a:spcBef>
            </a:pPr>
            <a:r>
              <a:rPr lang="zh-CN" altLang="en-US" sz="2025" dirty="0">
                <a:solidFill>
                  <a:srgbClr val="00B0F0"/>
                </a:solidFill>
                <a:latin typeface="微软雅黑" panose="020B0503020204020204" charset="-122"/>
                <a:ea typeface="微软雅黑" panose="020B0503020204020204" charset="-122"/>
                <a:cs typeface="微软雅黑" panose="020B0503020204020204" charset="-122"/>
                <a:sym typeface="+mn-ea"/>
              </a:rPr>
              <a:t>商业项目源码</a:t>
            </a:r>
          </a:p>
          <a:p>
            <a:pPr>
              <a:lnSpc>
                <a:spcPct val="80000"/>
              </a:lnSpc>
              <a:spcBef>
                <a:spcPts val="450"/>
              </a:spcBef>
            </a:pPr>
            <a:r>
              <a:rPr lang="zh-CN" altLang="en-US" sz="2025" dirty="0">
                <a:solidFill>
                  <a:srgbClr val="00B0F0"/>
                </a:solidFill>
                <a:latin typeface="微软雅黑" panose="020B0503020204020204" charset="-122"/>
                <a:ea typeface="微软雅黑" panose="020B0503020204020204" charset="-122"/>
                <a:cs typeface="微软雅黑" panose="020B0503020204020204" charset="-122"/>
                <a:sym typeface="+mn-ea"/>
              </a:rPr>
              <a:t>在线视频直播</a:t>
            </a:r>
          </a:p>
          <a:p>
            <a:pPr>
              <a:lnSpc>
                <a:spcPct val="80000"/>
              </a:lnSpc>
              <a:spcBef>
                <a:spcPts val="450"/>
              </a:spcBef>
            </a:pPr>
            <a:r>
              <a:rPr lang="zh-CN" altLang="en-US" sz="2025" dirty="0">
                <a:solidFill>
                  <a:srgbClr val="00B0F0"/>
                </a:solidFill>
                <a:latin typeface="微软雅黑" panose="020B0503020204020204" charset="-122"/>
                <a:ea typeface="微软雅黑" panose="020B0503020204020204" charset="-122"/>
                <a:cs typeface="微软雅黑" panose="020B0503020204020204" charset="-122"/>
                <a:sym typeface="+mn-ea"/>
              </a:rPr>
              <a:t>海量最新教程</a:t>
            </a:r>
          </a:p>
          <a:p>
            <a:pPr>
              <a:lnSpc>
                <a:spcPct val="80000"/>
              </a:lnSpc>
              <a:spcBef>
                <a:spcPts val="450"/>
              </a:spcBef>
            </a:pPr>
            <a:r>
              <a:rPr lang="zh-CN" altLang="en-US" sz="2025" dirty="0">
                <a:solidFill>
                  <a:srgbClr val="00B0F0"/>
                </a:solidFill>
                <a:latin typeface="微软雅黑" panose="020B0503020204020204" charset="-122"/>
                <a:ea typeface="微软雅黑" panose="020B0503020204020204" charset="-122"/>
                <a:cs typeface="微软雅黑" panose="020B0503020204020204" charset="-122"/>
                <a:sym typeface="+mn-ea"/>
              </a:rPr>
              <a:t>一对一在线</a:t>
            </a:r>
            <a:r>
              <a:rPr lang="zh-CN" altLang="en-US" sz="2025" dirty="0" smtClean="0">
                <a:solidFill>
                  <a:srgbClr val="00B0F0"/>
                </a:solidFill>
                <a:latin typeface="微软雅黑" panose="020B0503020204020204" charset="-122"/>
                <a:ea typeface="微软雅黑" panose="020B0503020204020204" charset="-122"/>
                <a:cs typeface="微软雅黑" panose="020B0503020204020204" charset="-122"/>
                <a:sym typeface="+mn-ea"/>
              </a:rPr>
              <a:t>指导</a:t>
            </a:r>
            <a:endParaRPr lang="zh-CN" altLang="en-US" sz="2025" dirty="0">
              <a:solidFill>
                <a:srgbClr val="00B0F0"/>
              </a:solidFill>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2895600" y="4553249"/>
            <a:ext cx="5410200" cy="369332"/>
          </a:xfrm>
          <a:prstGeom prst="rect">
            <a:avLst/>
          </a:prstGeom>
          <a:noFill/>
        </p:spPr>
        <p:txBody>
          <a:bodyPr wrap="square">
            <a:spAutoFit/>
          </a:bodyPr>
          <a:lstStyle/>
          <a:p>
            <a:r>
              <a:rPr lang="en-US" altLang="zh-CN" sz="1800" dirty="0">
                <a:solidFill>
                  <a:srgbClr val="00B0F0"/>
                </a:solidFill>
                <a:latin typeface="微软雅黑" panose="020B0503020204020204" charset="-122"/>
                <a:ea typeface="微软雅黑" panose="020B0503020204020204" charset="-122"/>
                <a:cs typeface="微软雅黑" panose="020B0503020204020204" charset="-122"/>
                <a:sym typeface="+mn-ea"/>
              </a:rPr>
              <a:t>CSDN</a:t>
            </a:r>
            <a:r>
              <a:rPr lang="zh-CN" altLang="en-US" sz="1800" dirty="0">
                <a:solidFill>
                  <a:srgbClr val="00B0F0"/>
                </a:solidFill>
                <a:latin typeface="微软雅黑" panose="020B0503020204020204" charset="-122"/>
                <a:ea typeface="微软雅黑" panose="020B0503020204020204" charset="-122"/>
                <a:cs typeface="微软雅黑" panose="020B0503020204020204" charset="-122"/>
                <a:sym typeface="+mn-ea"/>
              </a:rPr>
              <a:t>博客：</a:t>
            </a:r>
            <a:r>
              <a:rPr lang="en-US" altLang="zh-CN" sz="1800" dirty="0">
                <a:solidFill>
                  <a:srgbClr val="00B0F0"/>
                </a:solidFill>
                <a:latin typeface="微软雅黑" panose="020B0503020204020204" charset="-122"/>
                <a:ea typeface="微软雅黑" panose="020B0503020204020204" charset="-122"/>
                <a:cs typeface="微软雅黑" panose="020B0503020204020204" charset="-122"/>
                <a:sym typeface="+mn-ea"/>
              </a:rPr>
              <a:t>https://blog.csdn.net/asd343442</a:t>
            </a:r>
            <a:endParaRPr lang="zh-CN" altLang="en-US" dirty="0">
              <a:solidFill>
                <a:srgbClr val="00B0F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641022" y="2505551"/>
            <a:ext cx="1169862" cy="1169862"/>
          </a:xfrm>
          <a:prstGeom prst="ellipse">
            <a:avLst/>
          </a:prstGeom>
          <a:gradFill>
            <a:gsLst>
              <a:gs pos="0">
                <a:schemeClr val="accent5">
                  <a:alpha val="100000"/>
                </a:schemeClr>
              </a:gs>
              <a:gs pos="100000">
                <a:schemeClr val="lt2">
                  <a:alpha val="100000"/>
                </a:schemeClr>
              </a:gs>
            </a:gsLst>
            <a:lin ang="4500000"/>
          </a:gradFill>
        </p:spPr>
      </p:sp>
      <p:sp>
        <p:nvSpPr>
          <p:cNvPr id="3" name="TextBox 3"/>
          <p:cNvSpPr txBox="1"/>
          <p:nvPr/>
        </p:nvSpPr>
        <p:spPr>
          <a:xfrm>
            <a:off x="2857192" y="2151175"/>
            <a:ext cx="9695079" cy="2189683"/>
          </a:xfrm>
          <a:prstGeom prst="rect">
            <a:avLst/>
          </a:prstGeom>
        </p:spPr>
        <p:txBody>
          <a:bodyPr vert="horz" wrap="square" lIns="114300" tIns="57150" rIns="114300" bIns="57150" rtlCol="0" anchor="t" anchorCtr="0">
            <a:spAutoFit/>
          </a:bodyPr>
          <a:lstStyle/>
          <a:p>
            <a:pPr>
              <a:lnSpc>
                <a:spcPct val="100000"/>
              </a:lnSpc>
              <a:spcBef>
                <a:spcPts val="450"/>
              </a:spcBef>
            </a:pPr>
            <a:r>
              <a:rPr lang="en-US" sz="12300" b="1">
                <a:solidFill>
                  <a:schemeClr val="dk1">
                    <a:alpha val="100000"/>
                  </a:schemeClr>
                </a:solidFill>
                <a:latin typeface="微软雅黑" panose="020B0503020204020204" charset="-122"/>
                <a:ea typeface="微软雅黑" panose="020B0503020204020204" charset="-122"/>
                <a:cs typeface="微软雅黑" panose="020B0503020204020204" charset="-122"/>
              </a:rPr>
              <a:t>05</a:t>
            </a:r>
          </a:p>
        </p:txBody>
      </p:sp>
      <p:sp>
        <p:nvSpPr>
          <p:cNvPr id="4" name="TextBox 4"/>
          <p:cNvSpPr txBox="1"/>
          <p:nvPr/>
        </p:nvSpPr>
        <p:spPr>
          <a:xfrm>
            <a:off x="5117749" y="1980487"/>
            <a:ext cx="4354982" cy="2531059"/>
          </a:xfrm>
          <a:prstGeom prst="rect">
            <a:avLst/>
          </a:prstGeom>
        </p:spPr>
        <p:txBody>
          <a:bodyPr vert="horz" wrap="square" lIns="114300" tIns="57150" rIns="114300" bIns="57150" rtlCol="0" anchor="ctr" anchorCtr="0">
            <a:spAutoFit/>
          </a:bodyPr>
          <a:lstStyle/>
          <a:p>
            <a:pPr>
              <a:lnSpc>
                <a:spcPct val="120000"/>
              </a:lnSpc>
              <a:spcBef>
                <a:spcPts val="450"/>
              </a:spcBef>
            </a:pPr>
            <a:r>
              <a:rPr lang="en-US" sz="4200" b="1">
                <a:solidFill>
                  <a:srgbClr val="000000">
                    <a:alpha val="100000"/>
                  </a:srgbClr>
                </a:solidFill>
                <a:latin typeface="微软雅黑" panose="020B0503020204020204" charset="-122"/>
                <a:ea typeface="微软雅黑" panose="020B0503020204020204" charset="-122"/>
                <a:cs typeface="微软雅黑" panose="020B0503020204020204" charset="-122"/>
              </a:rPr>
              <a:t>组件模块</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789747" y="1388509"/>
            <a:ext cx="8008040" cy="1267968"/>
          </a:xfrm>
          <a:prstGeom prst="rect">
            <a:avLst/>
          </a:prstGeom>
          <a:solidFill>
            <a:schemeClr val="accent1">
              <a:alpha val="100000"/>
            </a:schemeClr>
          </a:solidFill>
        </p:spPr>
      </p:sp>
      <p:sp>
        <p:nvSpPr>
          <p:cNvPr id="3" name="TextBox 3"/>
          <p:cNvSpPr txBox="1"/>
          <p:nvPr/>
        </p:nvSpPr>
        <p:spPr>
          <a:xfrm>
            <a:off x="3467252" y="1671934"/>
            <a:ext cx="7220692" cy="702183"/>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在文件夹drager中编写文件ShapeDrager.java，实现方块被拖曳时的样式，以及获取方块的旋转角度。</a:t>
            </a:r>
          </a:p>
        </p:txBody>
      </p:sp>
      <p:sp>
        <p:nvSpPr>
          <p:cNvPr id="4" name="AutoShape 4"/>
          <p:cNvSpPr/>
          <p:nvPr/>
        </p:nvSpPr>
        <p:spPr>
          <a:xfrm>
            <a:off x="1491031" y="3030193"/>
            <a:ext cx="8008040" cy="1267968"/>
          </a:xfrm>
          <a:prstGeom prst="rect">
            <a:avLst/>
          </a:prstGeom>
          <a:solidFill>
            <a:schemeClr val="accent2">
              <a:alpha val="100000"/>
            </a:schemeClr>
          </a:solidFill>
        </p:spPr>
      </p:sp>
      <p:sp>
        <p:nvSpPr>
          <p:cNvPr id="5" name="TextBox 5"/>
          <p:cNvSpPr txBox="1"/>
          <p:nvPr/>
        </p:nvSpPr>
        <p:spPr>
          <a:xfrm>
            <a:off x="1643863" y="3325809"/>
            <a:ext cx="7220692" cy="702183"/>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设置方块被拖曳时的样式，通过修改方块的外观和行为来反映其被拖曳的状态。</a:t>
            </a:r>
          </a:p>
        </p:txBody>
      </p:sp>
      <p:pic>
        <p:nvPicPr>
          <p:cNvPr id="6" name="Picture 6"/>
          <p:cNvPicPr>
            <a:picLocks noChangeAspect="1"/>
          </p:cNvPicPr>
          <p:nvPr/>
        </p:nvPicPr>
        <p:blipFill>
          <a:blip r:embed="rId3"/>
          <a:srcRect t="21899" b="21899"/>
          <a:stretch>
            <a:fillRect/>
          </a:stretch>
        </p:blipFill>
        <p:spPr>
          <a:xfrm>
            <a:off x="539110" y="1388510"/>
            <a:ext cx="2256056" cy="1267968"/>
          </a:xfrm>
          <a:prstGeom prst="rect">
            <a:avLst/>
          </a:prstGeom>
        </p:spPr>
      </p:pic>
      <p:pic>
        <p:nvPicPr>
          <p:cNvPr id="7" name="Picture 7"/>
          <p:cNvPicPr>
            <a:picLocks noChangeAspect="1"/>
          </p:cNvPicPr>
          <p:nvPr/>
        </p:nvPicPr>
        <p:blipFill>
          <a:blip r:embed="rId4"/>
          <a:srcRect t="7848" b="7848"/>
          <a:stretch>
            <a:fillRect/>
          </a:stretch>
        </p:blipFill>
        <p:spPr>
          <a:xfrm>
            <a:off x="9486879" y="3030193"/>
            <a:ext cx="2256056" cy="1267968"/>
          </a:xfrm>
          <a:prstGeom prst="rect">
            <a:avLst/>
          </a:prstGeom>
        </p:spPr>
      </p:pic>
      <p:sp>
        <p:nvSpPr>
          <p:cNvPr id="8" name="AutoShape 8"/>
          <p:cNvSpPr/>
          <p:nvPr/>
        </p:nvSpPr>
        <p:spPr>
          <a:xfrm>
            <a:off x="2795409" y="4664094"/>
            <a:ext cx="8008040" cy="1267968"/>
          </a:xfrm>
          <a:prstGeom prst="rect">
            <a:avLst/>
          </a:prstGeom>
          <a:solidFill>
            <a:schemeClr val="accent1">
              <a:alpha val="100000"/>
            </a:schemeClr>
          </a:solidFill>
        </p:spPr>
      </p:sp>
      <p:sp>
        <p:nvSpPr>
          <p:cNvPr id="9" name="TextBox 9"/>
          <p:cNvSpPr txBox="1"/>
          <p:nvPr/>
        </p:nvSpPr>
        <p:spPr>
          <a:xfrm>
            <a:off x="3472914" y="4947518"/>
            <a:ext cx="7220692" cy="702183"/>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获取方块的旋转角度，通过编程方式获取方块在一定时间点后的旋转角度，实现方块的自主旋转。</a:t>
            </a:r>
          </a:p>
        </p:txBody>
      </p:sp>
      <p:pic>
        <p:nvPicPr>
          <p:cNvPr id="10" name="Picture 10"/>
          <p:cNvPicPr>
            <a:picLocks noChangeAspect="1"/>
          </p:cNvPicPr>
          <p:nvPr/>
        </p:nvPicPr>
        <p:blipFill>
          <a:blip r:embed="rId5"/>
          <a:srcRect t="12894" b="12894"/>
          <a:stretch>
            <a:fillRect/>
          </a:stretch>
        </p:blipFill>
        <p:spPr>
          <a:xfrm>
            <a:off x="544772" y="4664094"/>
            <a:ext cx="2256056" cy="1267968"/>
          </a:xfrm>
          <a:prstGeom prst="rect">
            <a:avLst/>
          </a:prstGeom>
        </p:spPr>
      </p:pic>
      <p:grpSp>
        <p:nvGrpSpPr>
          <p:cNvPr id="11" name="Group 11"/>
          <p:cNvGrpSpPr/>
          <p:nvPr/>
        </p:nvGrpSpPr>
        <p:grpSpPr>
          <a:xfrm>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实现方块类</a:t>
              </a: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l="7940" r="7940"/>
          <a:stretch>
            <a:fillRect/>
          </a:stretch>
        </p:blipFill>
        <p:spPr>
          <a:xfrm>
            <a:off x="3909691" y="1250241"/>
            <a:ext cx="7848600" cy="5248275"/>
          </a:xfrm>
          <a:prstGeom prst="rect">
            <a:avLst/>
          </a:prstGeom>
        </p:spPr>
      </p:pic>
      <p:grpSp>
        <p:nvGrpSpPr>
          <p:cNvPr id="3" name="Group 3"/>
          <p:cNvGrpSpPr/>
          <p:nvPr/>
        </p:nvGrpSpPr>
        <p:grpSpPr>
          <a:xfrm>
            <a:off x="454963" y="93878"/>
            <a:ext cx="10641129" cy="914400"/>
            <a:chOff x="454963" y="93878"/>
            <a:chExt cx="10641129" cy="914400"/>
          </a:xfrm>
        </p:grpSpPr>
        <p:sp>
          <p:nvSpPr>
            <p:cNvPr id="4" name="AutoShape 4"/>
            <p:cNvSpPr/>
            <p:nvPr/>
          </p:nvSpPr>
          <p:spPr>
            <a:xfrm>
              <a:off x="454963" y="331168"/>
              <a:ext cx="84147" cy="84147"/>
            </a:xfrm>
            <a:prstGeom prst="ellipse">
              <a:avLst/>
            </a:prstGeom>
            <a:solidFill>
              <a:schemeClr val="accent1">
                <a:alpha val="100000"/>
              </a:schemeClr>
            </a:solidFill>
          </p:spPr>
        </p:sp>
        <p:sp>
          <p:nvSpPr>
            <p:cNvPr id="5" name="AutoShape 5"/>
            <p:cNvSpPr/>
            <p:nvPr/>
          </p:nvSpPr>
          <p:spPr>
            <a:xfrm>
              <a:off x="575049" y="337743"/>
              <a:ext cx="78137" cy="78137"/>
            </a:xfrm>
            <a:prstGeom prst="ellipse">
              <a:avLst/>
            </a:prstGeom>
            <a:solidFill>
              <a:schemeClr val="accent1">
                <a:alpha val="80000"/>
              </a:schemeClr>
            </a:solidFill>
          </p:spPr>
        </p:sp>
        <p:sp>
          <p:nvSpPr>
            <p:cNvPr id="6" name="AutoShape 6"/>
            <p:cNvSpPr/>
            <p:nvPr/>
          </p:nvSpPr>
          <p:spPr>
            <a:xfrm>
              <a:off x="689125" y="339460"/>
              <a:ext cx="74704" cy="74704"/>
            </a:xfrm>
            <a:prstGeom prst="ellipse">
              <a:avLst/>
            </a:prstGeom>
            <a:solidFill>
              <a:schemeClr val="accent1">
                <a:alpha val="60000"/>
              </a:schemeClr>
            </a:solidFill>
          </p:spPr>
        </p:sp>
        <p:sp>
          <p:nvSpPr>
            <p:cNvPr id="7" name="AutoShape 7"/>
            <p:cNvSpPr/>
            <p:nvPr/>
          </p:nvSpPr>
          <p:spPr>
            <a:xfrm>
              <a:off x="799768" y="348430"/>
              <a:ext cx="69238" cy="69238"/>
            </a:xfrm>
            <a:prstGeom prst="ellipse">
              <a:avLst/>
            </a:prstGeom>
            <a:solidFill>
              <a:schemeClr val="accent1">
                <a:alpha val="40000"/>
              </a:schemeClr>
            </a:solidFill>
          </p:spPr>
        </p:sp>
        <p:sp>
          <p:nvSpPr>
            <p:cNvPr id="8" name="AutoShape 8"/>
            <p:cNvSpPr/>
            <p:nvPr/>
          </p:nvSpPr>
          <p:spPr>
            <a:xfrm>
              <a:off x="904945" y="344297"/>
              <a:ext cx="65594" cy="65594"/>
            </a:xfrm>
            <a:prstGeom prst="ellipse">
              <a:avLst/>
            </a:prstGeom>
            <a:solidFill>
              <a:schemeClr val="accent1">
                <a:alpha val="20000"/>
              </a:schemeClr>
            </a:solidFill>
          </p:spPr>
        </p:sp>
        <p:sp>
          <p:nvSpPr>
            <p:cNvPr id="9" name="AutoShape 9"/>
            <p:cNvSpPr/>
            <p:nvPr/>
          </p:nvSpPr>
          <p:spPr>
            <a:xfrm>
              <a:off x="454963" y="448942"/>
              <a:ext cx="84147" cy="84147"/>
            </a:xfrm>
            <a:prstGeom prst="ellipse">
              <a:avLst/>
            </a:prstGeom>
            <a:solidFill>
              <a:schemeClr val="accent1">
                <a:alpha val="100000"/>
              </a:schemeClr>
            </a:solidFill>
          </p:spPr>
        </p:sp>
        <p:sp>
          <p:nvSpPr>
            <p:cNvPr id="10" name="AutoShape 10"/>
            <p:cNvSpPr/>
            <p:nvPr/>
          </p:nvSpPr>
          <p:spPr>
            <a:xfrm>
              <a:off x="575049" y="455517"/>
              <a:ext cx="78137" cy="78137"/>
            </a:xfrm>
            <a:prstGeom prst="ellipse">
              <a:avLst/>
            </a:prstGeom>
            <a:solidFill>
              <a:schemeClr val="accent1">
                <a:alpha val="80000"/>
              </a:schemeClr>
            </a:solidFill>
          </p:spPr>
        </p:sp>
        <p:sp>
          <p:nvSpPr>
            <p:cNvPr id="11" name="AutoShape 11"/>
            <p:cNvSpPr/>
            <p:nvPr/>
          </p:nvSpPr>
          <p:spPr>
            <a:xfrm>
              <a:off x="689125" y="457233"/>
              <a:ext cx="74704" cy="74704"/>
            </a:xfrm>
            <a:prstGeom prst="ellipse">
              <a:avLst/>
            </a:prstGeom>
            <a:solidFill>
              <a:schemeClr val="accent1">
                <a:alpha val="60000"/>
              </a:schemeClr>
            </a:solidFill>
          </p:spPr>
        </p:sp>
        <p:sp>
          <p:nvSpPr>
            <p:cNvPr id="12" name="AutoShape 12"/>
            <p:cNvSpPr/>
            <p:nvPr/>
          </p:nvSpPr>
          <p:spPr>
            <a:xfrm>
              <a:off x="799768" y="466203"/>
              <a:ext cx="69238" cy="69238"/>
            </a:xfrm>
            <a:prstGeom prst="ellipse">
              <a:avLst/>
            </a:prstGeom>
            <a:solidFill>
              <a:schemeClr val="accent1">
                <a:alpha val="40000"/>
              </a:schemeClr>
            </a:solidFill>
          </p:spPr>
        </p:sp>
        <p:sp>
          <p:nvSpPr>
            <p:cNvPr id="13" name="AutoShape 13"/>
            <p:cNvSpPr/>
            <p:nvPr/>
          </p:nvSpPr>
          <p:spPr>
            <a:xfrm>
              <a:off x="904945" y="462070"/>
              <a:ext cx="65594" cy="65594"/>
            </a:xfrm>
            <a:prstGeom prst="ellipse">
              <a:avLst/>
            </a:prstGeom>
            <a:solidFill>
              <a:schemeClr val="accent1">
                <a:alpha val="20000"/>
              </a:schemeClr>
            </a:solidFill>
          </p:spPr>
        </p:sp>
        <p:sp>
          <p:nvSpPr>
            <p:cNvPr id="14" name="AutoShape 14"/>
            <p:cNvSpPr/>
            <p:nvPr/>
          </p:nvSpPr>
          <p:spPr>
            <a:xfrm>
              <a:off x="454963" y="566715"/>
              <a:ext cx="84147" cy="84147"/>
            </a:xfrm>
            <a:prstGeom prst="ellipse">
              <a:avLst/>
            </a:prstGeom>
            <a:solidFill>
              <a:schemeClr val="accent1">
                <a:alpha val="100000"/>
              </a:schemeClr>
            </a:solidFill>
          </p:spPr>
        </p:sp>
        <p:sp>
          <p:nvSpPr>
            <p:cNvPr id="15" name="AutoShape 15"/>
            <p:cNvSpPr/>
            <p:nvPr/>
          </p:nvSpPr>
          <p:spPr>
            <a:xfrm>
              <a:off x="575049" y="573291"/>
              <a:ext cx="78137" cy="78137"/>
            </a:xfrm>
            <a:prstGeom prst="ellipse">
              <a:avLst/>
            </a:prstGeom>
            <a:solidFill>
              <a:schemeClr val="accent1">
                <a:alpha val="80000"/>
              </a:schemeClr>
            </a:solidFill>
          </p:spPr>
        </p:sp>
        <p:sp>
          <p:nvSpPr>
            <p:cNvPr id="16" name="AutoShape 16"/>
            <p:cNvSpPr/>
            <p:nvPr/>
          </p:nvSpPr>
          <p:spPr>
            <a:xfrm>
              <a:off x="689125" y="575007"/>
              <a:ext cx="74704" cy="74704"/>
            </a:xfrm>
            <a:prstGeom prst="ellipse">
              <a:avLst/>
            </a:prstGeom>
            <a:solidFill>
              <a:schemeClr val="accent1">
                <a:alpha val="60000"/>
              </a:schemeClr>
            </a:solidFill>
          </p:spPr>
        </p:sp>
        <p:sp>
          <p:nvSpPr>
            <p:cNvPr id="17" name="AutoShape 17"/>
            <p:cNvSpPr/>
            <p:nvPr/>
          </p:nvSpPr>
          <p:spPr>
            <a:xfrm>
              <a:off x="799768" y="583977"/>
              <a:ext cx="69238" cy="69238"/>
            </a:xfrm>
            <a:prstGeom prst="ellipse">
              <a:avLst/>
            </a:prstGeom>
            <a:solidFill>
              <a:schemeClr val="accent1">
                <a:alpha val="40000"/>
              </a:schemeClr>
            </a:solidFill>
          </p:spPr>
        </p:sp>
        <p:sp>
          <p:nvSpPr>
            <p:cNvPr id="18" name="AutoShape 18"/>
            <p:cNvSpPr/>
            <p:nvPr/>
          </p:nvSpPr>
          <p:spPr>
            <a:xfrm>
              <a:off x="904945" y="579844"/>
              <a:ext cx="65594" cy="65594"/>
            </a:xfrm>
            <a:prstGeom prst="ellipse">
              <a:avLst/>
            </a:prstGeom>
            <a:solidFill>
              <a:schemeClr val="accent1">
                <a:alpha val="20000"/>
              </a:schemeClr>
            </a:solidFill>
          </p:spPr>
        </p:sp>
        <p:sp>
          <p:nvSpPr>
            <p:cNvPr id="19" name="AutoShape 19"/>
            <p:cNvSpPr/>
            <p:nvPr/>
          </p:nvSpPr>
          <p:spPr>
            <a:xfrm>
              <a:off x="454963" y="684489"/>
              <a:ext cx="84147" cy="84147"/>
            </a:xfrm>
            <a:prstGeom prst="ellipse">
              <a:avLst/>
            </a:prstGeom>
            <a:solidFill>
              <a:schemeClr val="accent1">
                <a:alpha val="100000"/>
              </a:schemeClr>
            </a:solidFill>
          </p:spPr>
        </p:sp>
        <p:sp>
          <p:nvSpPr>
            <p:cNvPr id="20" name="AutoShape 20"/>
            <p:cNvSpPr/>
            <p:nvPr/>
          </p:nvSpPr>
          <p:spPr>
            <a:xfrm>
              <a:off x="575049" y="691064"/>
              <a:ext cx="78137" cy="78137"/>
            </a:xfrm>
            <a:prstGeom prst="ellipse">
              <a:avLst/>
            </a:prstGeom>
            <a:solidFill>
              <a:schemeClr val="accent1">
                <a:alpha val="80000"/>
              </a:schemeClr>
            </a:solidFill>
          </p:spPr>
        </p:sp>
        <p:sp>
          <p:nvSpPr>
            <p:cNvPr id="21" name="AutoShape 21"/>
            <p:cNvSpPr/>
            <p:nvPr/>
          </p:nvSpPr>
          <p:spPr>
            <a:xfrm>
              <a:off x="689125" y="692781"/>
              <a:ext cx="74704" cy="74704"/>
            </a:xfrm>
            <a:prstGeom prst="ellipse">
              <a:avLst/>
            </a:prstGeom>
            <a:solidFill>
              <a:schemeClr val="accent1">
                <a:alpha val="60000"/>
              </a:schemeClr>
            </a:solidFill>
          </p:spPr>
        </p:sp>
        <p:sp>
          <p:nvSpPr>
            <p:cNvPr id="22" name="AutoShape 22"/>
            <p:cNvSpPr/>
            <p:nvPr/>
          </p:nvSpPr>
          <p:spPr>
            <a:xfrm>
              <a:off x="799768" y="701751"/>
              <a:ext cx="69238" cy="69238"/>
            </a:xfrm>
            <a:prstGeom prst="ellipse">
              <a:avLst/>
            </a:prstGeom>
            <a:solidFill>
              <a:schemeClr val="accent1">
                <a:alpha val="40000"/>
              </a:schemeClr>
            </a:solidFill>
          </p:spPr>
        </p:sp>
        <p:sp>
          <p:nvSpPr>
            <p:cNvPr id="23" name="AutoShape 23"/>
            <p:cNvSpPr/>
            <p:nvPr/>
          </p:nvSpPr>
          <p:spPr>
            <a:xfrm>
              <a:off x="904945" y="697618"/>
              <a:ext cx="65594" cy="65594"/>
            </a:xfrm>
            <a:prstGeom prst="ellipse">
              <a:avLst/>
            </a:prstGeom>
            <a:solidFill>
              <a:schemeClr val="accent1">
                <a:alpha val="20000"/>
              </a:schemeClr>
            </a:solidFill>
          </p:spPr>
        </p:sp>
        <p:sp>
          <p:nvSpPr>
            <p:cNvPr id="24" name="TextBox 24"/>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填充方块</a:t>
              </a:r>
            </a:p>
          </p:txBody>
        </p:sp>
      </p:grpSp>
      <p:sp>
        <p:nvSpPr>
          <p:cNvPr id="25" name="AutoShape 25"/>
          <p:cNvSpPr/>
          <p:nvPr/>
        </p:nvSpPr>
        <p:spPr>
          <a:xfrm>
            <a:off x="454963" y="3878730"/>
            <a:ext cx="3974251" cy="2162291"/>
          </a:xfrm>
          <a:prstGeom prst="rect">
            <a:avLst/>
          </a:prstGeom>
          <a:solidFill>
            <a:schemeClr val="accent1">
              <a:lumMod val="75000"/>
              <a:alpha val="76862"/>
            </a:schemeClr>
          </a:solidFill>
        </p:spPr>
      </p:sp>
      <p:sp>
        <p:nvSpPr>
          <p:cNvPr id="26" name="AutoShape 26"/>
          <p:cNvSpPr/>
          <p:nvPr/>
        </p:nvSpPr>
        <p:spPr>
          <a:xfrm>
            <a:off x="563624" y="1510084"/>
            <a:ext cx="2936423" cy="1604591"/>
          </a:xfrm>
          <a:prstGeom prst="rect">
            <a:avLst/>
          </a:prstGeom>
          <a:noFill/>
        </p:spPr>
        <p:txBody>
          <a:bodyPr vert="horz" wrap="square" lIns="91440" tIns="45720" rIns="91440" bIns="45720" rtlCol="0" anchor="t" anchorCtr="0">
            <a:noAutofit/>
          </a:bodyPr>
          <a:lstStyle/>
          <a:p>
            <a:pPr algn="l">
              <a:lnSpc>
                <a:spcPct val="150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接下来需要在方块中添加图片素材，即在文件夹components中创建填充方块的文件。</a:t>
            </a:r>
            <a:endParaRPr lang="en-US" sz="1100"/>
          </a:p>
        </p:txBody>
      </p:sp>
      <p:sp>
        <p:nvSpPr>
          <p:cNvPr id="27" name="AutoShape 27"/>
          <p:cNvSpPr/>
          <p:nvPr/>
        </p:nvSpPr>
        <p:spPr>
          <a:xfrm>
            <a:off x="590191" y="4157580"/>
            <a:ext cx="3052052" cy="1604591"/>
          </a:xfrm>
          <a:prstGeom prst="rect">
            <a:avLst/>
          </a:prstGeom>
          <a:noFill/>
        </p:spPr>
        <p:txBody>
          <a:bodyPr vert="horz" wrap="square" lIns="91440" tIns="45720" rIns="91440" bIns="45720" rtlCol="0" anchor="t" anchorCtr="0">
            <a:noAutofit/>
          </a:bodyPr>
          <a:lstStyle/>
          <a:p>
            <a:pPr algn="l">
              <a:lnSpc>
                <a:spcPct val="150000"/>
              </a:lnSpc>
              <a:spcBef>
                <a:spcPts val="270"/>
              </a:spcBef>
              <a:defRPr/>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编写文件Fruits.java，功能是向方块中填充随机素材图片。</a:t>
            </a:r>
            <a:endParaRPr lang="en-US" sz="110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flipV="1">
            <a:off x="8281295" y="2800971"/>
            <a:ext cx="3317450" cy="3466130"/>
          </a:xfrm>
          <a:prstGeom prst="round2SameRect">
            <a:avLst/>
          </a:prstGeom>
          <a:solidFill>
            <a:schemeClr val="accent2">
              <a:alpha val="100000"/>
            </a:schemeClr>
          </a:solidFill>
        </p:spPr>
      </p:sp>
      <p:sp>
        <p:nvSpPr>
          <p:cNvPr id="3" name="AutoShape 3"/>
          <p:cNvSpPr/>
          <p:nvPr/>
        </p:nvSpPr>
        <p:spPr>
          <a:xfrm flipV="1">
            <a:off x="4438401" y="2800971"/>
            <a:ext cx="3317450" cy="3466130"/>
          </a:xfrm>
          <a:prstGeom prst="round2SameRect">
            <a:avLst/>
          </a:prstGeom>
          <a:solidFill>
            <a:schemeClr val="accent2">
              <a:alpha val="100000"/>
            </a:schemeClr>
          </a:solidFill>
        </p:spPr>
      </p:sp>
      <p:sp>
        <p:nvSpPr>
          <p:cNvPr id="4" name="AutoShape 4"/>
          <p:cNvSpPr/>
          <p:nvPr/>
        </p:nvSpPr>
        <p:spPr>
          <a:xfrm flipV="1">
            <a:off x="539110" y="2800971"/>
            <a:ext cx="3317450" cy="3466130"/>
          </a:xfrm>
          <a:prstGeom prst="round2SameRect">
            <a:avLst/>
          </a:prstGeom>
          <a:solidFill>
            <a:schemeClr val="accent2">
              <a:alpha val="100000"/>
            </a:schemeClr>
          </a:solidFill>
        </p:spPr>
      </p:sp>
      <p:sp>
        <p:nvSpPr>
          <p:cNvPr id="5" name="AutoShape 5"/>
          <p:cNvSpPr/>
          <p:nvPr/>
        </p:nvSpPr>
        <p:spPr>
          <a:xfrm>
            <a:off x="8281295" y="1227848"/>
            <a:ext cx="3317450" cy="3317450"/>
          </a:xfrm>
          <a:prstGeom prst="ellipse">
            <a:avLst/>
          </a:prstGeom>
          <a:solidFill>
            <a:schemeClr val="accent2">
              <a:alpha val="100000"/>
            </a:schemeClr>
          </a:solidFill>
        </p:spPr>
      </p:sp>
      <p:sp>
        <p:nvSpPr>
          <p:cNvPr id="6" name="AutoShape 6"/>
          <p:cNvSpPr/>
          <p:nvPr/>
        </p:nvSpPr>
        <p:spPr>
          <a:xfrm>
            <a:off x="4438401" y="1227848"/>
            <a:ext cx="3317450" cy="3317450"/>
          </a:xfrm>
          <a:prstGeom prst="ellipse">
            <a:avLst/>
          </a:prstGeom>
          <a:solidFill>
            <a:schemeClr val="accent2">
              <a:alpha val="100000"/>
            </a:schemeClr>
          </a:solidFill>
        </p:spPr>
      </p:sp>
      <p:sp>
        <p:nvSpPr>
          <p:cNvPr id="7" name="AutoShape 7"/>
          <p:cNvSpPr/>
          <p:nvPr/>
        </p:nvSpPr>
        <p:spPr>
          <a:xfrm>
            <a:off x="539110" y="1227848"/>
            <a:ext cx="3317450" cy="3317450"/>
          </a:xfrm>
          <a:prstGeom prst="ellipse">
            <a:avLst/>
          </a:prstGeom>
          <a:solidFill>
            <a:schemeClr val="accent2">
              <a:alpha val="100000"/>
            </a:schemeClr>
          </a:solidFill>
        </p:spPr>
      </p:sp>
      <p:sp>
        <p:nvSpPr>
          <p:cNvPr id="8" name="TextBox 8"/>
          <p:cNvSpPr txBox="1"/>
          <p:nvPr/>
        </p:nvSpPr>
        <p:spPr>
          <a:xfrm>
            <a:off x="760778" y="4533107"/>
            <a:ext cx="2968423" cy="1287399"/>
          </a:xfrm>
          <a:prstGeom prst="rect">
            <a:avLst/>
          </a:prstGeom>
        </p:spPr>
        <p:txBody>
          <a:bodyPr vert="horz" wrap="square" lIns="114300" tIns="57150" rIns="114300" bIns="57150" rtlCol="0" anchor="t" anchorCtr="0">
            <a:spAutoFit/>
          </a:bodyPr>
          <a:lstStyle/>
          <a:p>
            <a:pPr algn="ct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编写文件FruitObject.java，功能是创建方块对象并放置位置对象，同时记录方块被放置的位置。</a:t>
            </a:r>
          </a:p>
        </p:txBody>
      </p:sp>
      <p:sp>
        <p:nvSpPr>
          <p:cNvPr id="9" name="TextBox 9"/>
          <p:cNvSpPr txBox="1"/>
          <p:nvPr/>
        </p:nvSpPr>
        <p:spPr>
          <a:xfrm>
            <a:off x="4601267" y="4533107"/>
            <a:ext cx="2979820" cy="1287399"/>
          </a:xfrm>
          <a:prstGeom prst="rect">
            <a:avLst/>
          </a:prstGeom>
        </p:spPr>
        <p:txBody>
          <a:bodyPr vert="horz" wrap="square" lIns="114300" tIns="57150" rIns="114300" bIns="57150" rtlCol="0" anchor="t" anchorCtr="0">
            <a:spAutoFit/>
          </a:bodyPr>
          <a:lstStyle/>
          <a:p>
            <a:pPr algn="ct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创建类FruitObject，分别设置方块的宽度和高度，并用自定义方法获取每一个方块所在的层和坐标。</a:t>
            </a:r>
          </a:p>
        </p:txBody>
      </p:sp>
      <p:sp>
        <p:nvSpPr>
          <p:cNvPr id="10" name="TextBox 10"/>
          <p:cNvSpPr txBox="1"/>
          <p:nvPr/>
        </p:nvSpPr>
        <p:spPr>
          <a:xfrm>
            <a:off x="8450110" y="4533107"/>
            <a:ext cx="2979820" cy="1287399"/>
          </a:xfrm>
          <a:prstGeom prst="rect">
            <a:avLst/>
          </a:prstGeom>
        </p:spPr>
        <p:txBody>
          <a:bodyPr vert="horz" wrap="square" lIns="114300" tIns="57150" rIns="114300" bIns="57150" rtlCol="0" anchor="t" anchorCtr="0">
            <a:spAutoFit/>
          </a:bodyPr>
          <a:lstStyle/>
          <a:p>
            <a:pPr algn="ct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创建方法show()，功能是列表展示各个方块，将不同的素材图片放到方块中，并将方块放在不同的层中，形成错落有致的效果。</a:t>
            </a:r>
          </a:p>
        </p:txBody>
      </p:sp>
      <p:pic>
        <p:nvPicPr>
          <p:cNvPr id="11" name="Picture 11"/>
          <p:cNvPicPr>
            <a:picLocks noChangeAspect="1"/>
          </p:cNvPicPr>
          <p:nvPr/>
        </p:nvPicPr>
        <p:blipFill>
          <a:blip r:embed="rId3"/>
          <a:srcRect t="13159" b="13159"/>
          <a:stretch>
            <a:fillRect/>
          </a:stretch>
        </p:blipFill>
        <p:spPr>
          <a:xfrm>
            <a:off x="880299" y="1569037"/>
            <a:ext cx="2635073" cy="2635073"/>
          </a:xfrm>
          <a:prstGeom prst="ellipse">
            <a:avLst/>
          </a:prstGeom>
        </p:spPr>
      </p:pic>
      <p:pic>
        <p:nvPicPr>
          <p:cNvPr id="12" name="Picture 12"/>
          <p:cNvPicPr>
            <a:picLocks noChangeAspect="1"/>
          </p:cNvPicPr>
          <p:nvPr/>
        </p:nvPicPr>
        <p:blipFill>
          <a:blip r:embed="rId4"/>
          <a:srcRect/>
          <a:stretch>
            <a:fillRect/>
          </a:stretch>
        </p:blipFill>
        <p:spPr>
          <a:xfrm>
            <a:off x="4779590" y="1569037"/>
            <a:ext cx="2635073" cy="2635073"/>
          </a:xfrm>
          <a:prstGeom prst="ellipse">
            <a:avLst/>
          </a:prstGeom>
        </p:spPr>
      </p:pic>
      <p:pic>
        <p:nvPicPr>
          <p:cNvPr id="13" name="Picture 13"/>
          <p:cNvPicPr>
            <a:picLocks noChangeAspect="1"/>
          </p:cNvPicPr>
          <p:nvPr/>
        </p:nvPicPr>
        <p:blipFill>
          <a:blip r:embed="rId5"/>
          <a:srcRect l="22754" r="22754"/>
          <a:stretch>
            <a:fillRect/>
          </a:stretch>
        </p:blipFill>
        <p:spPr>
          <a:xfrm>
            <a:off x="8622484" y="1569037"/>
            <a:ext cx="2635073" cy="2635073"/>
          </a:xfrm>
          <a:prstGeom prst="ellipse">
            <a:avLst/>
          </a:prstGeom>
        </p:spPr>
      </p:pic>
      <p:grpSp>
        <p:nvGrpSpPr>
          <p:cNvPr id="14" name="Group 14"/>
          <p:cNvGrpSpPr/>
          <p:nvPr/>
        </p:nvGrpSpPr>
        <p:grpSpPr>
          <a:xfrm>
            <a:off x="454963" y="93878"/>
            <a:ext cx="10641129" cy="914400"/>
            <a:chOff x="454963" y="93878"/>
            <a:chExt cx="10641129" cy="914400"/>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记录方块位置</a:t>
              </a: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3574882" y="1165346"/>
            <a:ext cx="5016408" cy="5733525"/>
          </a:xfrm>
          <a:prstGeom prst="parallelogram">
            <a:avLst/>
          </a:prstGeom>
          <a:solidFill>
            <a:schemeClr val="accent2">
              <a:alpha val="100000"/>
            </a:schemeClr>
          </a:solidFill>
        </p:spPr>
      </p:sp>
      <p:pic>
        <p:nvPicPr>
          <p:cNvPr id="3" name="Picture 3"/>
          <p:cNvPicPr>
            <a:picLocks noChangeAspect="1"/>
          </p:cNvPicPr>
          <p:nvPr/>
        </p:nvPicPr>
        <p:blipFill>
          <a:blip r:embed="rId3">
            <a:alphaModFix amt="70000"/>
          </a:blip>
          <a:srcRect l="21406" r="21406"/>
          <a:stretch>
            <a:fillRect/>
          </a:stretch>
        </p:blipFill>
        <p:spPr>
          <a:xfrm>
            <a:off x="161995" y="1165346"/>
            <a:ext cx="4300144" cy="5733525"/>
          </a:xfrm>
          <a:prstGeom prst="parallelogram">
            <a:avLst/>
          </a:prstGeom>
        </p:spPr>
      </p:pic>
      <p:sp>
        <p:nvSpPr>
          <p:cNvPr id="4" name="AutoShape 4"/>
          <p:cNvSpPr/>
          <p:nvPr/>
        </p:nvSpPr>
        <p:spPr>
          <a:xfrm>
            <a:off x="3908867" y="1360418"/>
            <a:ext cx="701468" cy="550104"/>
          </a:xfrm>
          <a:prstGeom prst="rect">
            <a:avLst/>
          </a:prstGeom>
          <a:solidFill>
            <a:schemeClr val="accent2">
              <a:alpha val="100000"/>
            </a:schemeClr>
          </a:solidFill>
        </p:spPr>
      </p:sp>
      <p:sp>
        <p:nvSpPr>
          <p:cNvPr id="5" name="AutoShape 5"/>
          <p:cNvSpPr/>
          <p:nvPr/>
        </p:nvSpPr>
        <p:spPr>
          <a:xfrm>
            <a:off x="4351619" y="1360418"/>
            <a:ext cx="550104" cy="550104"/>
          </a:xfrm>
          <a:prstGeom prst="ellipse">
            <a:avLst/>
          </a:prstGeom>
          <a:solidFill>
            <a:schemeClr val="accent2">
              <a:alpha val="100000"/>
            </a:schemeClr>
          </a:solidFill>
        </p:spPr>
      </p:sp>
      <p:sp>
        <p:nvSpPr>
          <p:cNvPr id="6" name="AutoShape 6"/>
          <p:cNvSpPr/>
          <p:nvPr/>
        </p:nvSpPr>
        <p:spPr>
          <a:xfrm>
            <a:off x="3633815" y="1360418"/>
            <a:ext cx="550104" cy="550104"/>
          </a:xfrm>
          <a:prstGeom prst="ellipse">
            <a:avLst/>
          </a:prstGeom>
          <a:solidFill>
            <a:schemeClr val="accent2">
              <a:alpha val="100000"/>
            </a:schemeClr>
          </a:solidFill>
        </p:spPr>
      </p:sp>
      <p:sp>
        <p:nvSpPr>
          <p:cNvPr id="7" name="TextBox 7"/>
          <p:cNvSpPr txBox="1"/>
          <p:nvPr/>
        </p:nvSpPr>
        <p:spPr>
          <a:xfrm>
            <a:off x="3810637" y="1233134"/>
            <a:ext cx="799698" cy="792480"/>
          </a:xfrm>
          <a:prstGeom prst="rect">
            <a:avLst/>
          </a:prstGeom>
        </p:spPr>
        <p:txBody>
          <a:bodyPr vert="horz" wrap="square" lIns="123825" tIns="123825" rIns="57150" bIns="123825" rtlCol="0" anchor="t" anchorCtr="0">
            <a:spAutoFit/>
          </a:bodyPr>
          <a:lstStyle/>
          <a:p>
            <a:pPr algn="ctr">
              <a:lnSpc>
                <a:spcPct val="15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sp>
        <p:nvSpPr>
          <p:cNvPr id="8" name="TextBox 8"/>
          <p:cNvSpPr txBox="1"/>
          <p:nvPr/>
        </p:nvSpPr>
        <p:spPr>
          <a:xfrm>
            <a:off x="5285808" y="1193510"/>
            <a:ext cx="6124237" cy="88392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创建方法showFold()，功能是将指定的方块添加到翻牌区。</a:t>
            </a:r>
          </a:p>
        </p:txBody>
      </p:sp>
      <p:sp>
        <p:nvSpPr>
          <p:cNvPr id="9" name="AutoShape 9"/>
          <p:cNvSpPr/>
          <p:nvPr/>
        </p:nvSpPr>
        <p:spPr>
          <a:xfrm>
            <a:off x="3469283" y="3099207"/>
            <a:ext cx="701468" cy="550104"/>
          </a:xfrm>
          <a:prstGeom prst="rect">
            <a:avLst/>
          </a:prstGeom>
          <a:solidFill>
            <a:schemeClr val="accent2">
              <a:alpha val="100000"/>
            </a:schemeClr>
          </a:solidFill>
        </p:spPr>
      </p:sp>
      <p:sp>
        <p:nvSpPr>
          <p:cNvPr id="10" name="AutoShape 10"/>
          <p:cNvSpPr/>
          <p:nvPr/>
        </p:nvSpPr>
        <p:spPr>
          <a:xfrm>
            <a:off x="3912035" y="3099207"/>
            <a:ext cx="550104" cy="550104"/>
          </a:xfrm>
          <a:prstGeom prst="ellipse">
            <a:avLst/>
          </a:prstGeom>
          <a:solidFill>
            <a:schemeClr val="accent2">
              <a:alpha val="100000"/>
            </a:schemeClr>
          </a:solidFill>
        </p:spPr>
      </p:sp>
      <p:sp>
        <p:nvSpPr>
          <p:cNvPr id="11" name="AutoShape 11"/>
          <p:cNvSpPr/>
          <p:nvPr/>
        </p:nvSpPr>
        <p:spPr>
          <a:xfrm>
            <a:off x="3194231" y="3099207"/>
            <a:ext cx="550104" cy="550104"/>
          </a:xfrm>
          <a:prstGeom prst="ellipse">
            <a:avLst/>
          </a:prstGeom>
          <a:solidFill>
            <a:schemeClr val="accent2">
              <a:alpha val="100000"/>
            </a:schemeClr>
          </a:solidFill>
        </p:spPr>
      </p:sp>
      <p:sp>
        <p:nvSpPr>
          <p:cNvPr id="12" name="TextBox 12"/>
          <p:cNvSpPr txBox="1"/>
          <p:nvPr/>
        </p:nvSpPr>
        <p:spPr>
          <a:xfrm>
            <a:off x="3249042" y="2971923"/>
            <a:ext cx="1102577" cy="792480"/>
          </a:xfrm>
          <a:prstGeom prst="rect">
            <a:avLst/>
          </a:prstGeom>
        </p:spPr>
        <p:txBody>
          <a:bodyPr vert="horz" wrap="square" lIns="123825" tIns="123825" rIns="57150" bIns="123825" rtlCol="0" anchor="t" anchorCtr="0">
            <a:spAutoFit/>
          </a:bodyPr>
          <a:lstStyle/>
          <a:p>
            <a:pPr algn="ctr">
              <a:lnSpc>
                <a:spcPct val="15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sp>
        <p:nvSpPr>
          <p:cNvPr id="13" name="TextBox 13"/>
          <p:cNvSpPr txBox="1"/>
          <p:nvPr/>
        </p:nvSpPr>
        <p:spPr>
          <a:xfrm>
            <a:off x="4805461" y="2932299"/>
            <a:ext cx="6124237" cy="88392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创建方法addClick()，功能是监听用户单击鼠标事件，被点击的方块会添加到卡槽。</a:t>
            </a:r>
          </a:p>
        </p:txBody>
      </p:sp>
      <p:sp>
        <p:nvSpPr>
          <p:cNvPr id="14" name="AutoShape 14"/>
          <p:cNvSpPr/>
          <p:nvPr/>
        </p:nvSpPr>
        <p:spPr>
          <a:xfrm>
            <a:off x="3068208" y="4837996"/>
            <a:ext cx="701468" cy="550104"/>
          </a:xfrm>
          <a:prstGeom prst="rect">
            <a:avLst/>
          </a:prstGeom>
          <a:solidFill>
            <a:schemeClr val="accent2">
              <a:alpha val="100000"/>
            </a:schemeClr>
          </a:solidFill>
        </p:spPr>
      </p:sp>
      <p:sp>
        <p:nvSpPr>
          <p:cNvPr id="15" name="AutoShape 15"/>
          <p:cNvSpPr/>
          <p:nvPr/>
        </p:nvSpPr>
        <p:spPr>
          <a:xfrm>
            <a:off x="3510960" y="4837996"/>
            <a:ext cx="550104" cy="550104"/>
          </a:xfrm>
          <a:prstGeom prst="ellipse">
            <a:avLst/>
          </a:prstGeom>
          <a:solidFill>
            <a:schemeClr val="accent2">
              <a:alpha val="100000"/>
            </a:schemeClr>
          </a:solidFill>
        </p:spPr>
      </p:sp>
      <p:sp>
        <p:nvSpPr>
          <p:cNvPr id="16" name="AutoShape 16"/>
          <p:cNvSpPr/>
          <p:nvPr/>
        </p:nvSpPr>
        <p:spPr>
          <a:xfrm>
            <a:off x="2793156" y="4837996"/>
            <a:ext cx="550104" cy="550104"/>
          </a:xfrm>
          <a:prstGeom prst="ellipse">
            <a:avLst/>
          </a:prstGeom>
          <a:solidFill>
            <a:schemeClr val="accent2">
              <a:alpha val="100000"/>
            </a:schemeClr>
          </a:solidFill>
        </p:spPr>
      </p:sp>
      <p:sp>
        <p:nvSpPr>
          <p:cNvPr id="17" name="TextBox 17"/>
          <p:cNvSpPr txBox="1"/>
          <p:nvPr/>
        </p:nvSpPr>
        <p:spPr>
          <a:xfrm>
            <a:off x="2841924" y="4710712"/>
            <a:ext cx="1115711" cy="792480"/>
          </a:xfrm>
          <a:prstGeom prst="rect">
            <a:avLst/>
          </a:prstGeom>
        </p:spPr>
        <p:txBody>
          <a:bodyPr vert="horz" wrap="square" lIns="123825" tIns="123825" rIns="57150" bIns="123825" rtlCol="0" anchor="t" anchorCtr="0">
            <a:spAutoFit/>
          </a:bodyPr>
          <a:lstStyle/>
          <a:p>
            <a:pPr algn="ctr">
              <a:lnSpc>
                <a:spcPct val="15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sp>
        <p:nvSpPr>
          <p:cNvPr id="18" name="TextBox 18"/>
          <p:cNvSpPr txBox="1"/>
          <p:nvPr/>
        </p:nvSpPr>
        <p:spPr>
          <a:xfrm>
            <a:off x="4462139" y="4671088"/>
            <a:ext cx="6124237" cy="88392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编写方法removeImageCantainer()移除符合规则的方块，编写方法removeCardSlotCantainer()移除卡槽容器，编写方法setFlag(boolean flag)设置指定的图片不可被移动。</a:t>
            </a:r>
          </a:p>
        </p:txBody>
      </p:sp>
      <p:grpSp>
        <p:nvGrpSpPr>
          <p:cNvPr id="19" name="Group 19"/>
          <p:cNvGrpSpPr/>
          <p:nvPr/>
        </p:nvGrpSpPr>
        <p:grpSpPr>
          <a:xfrm>
            <a:off x="454963" y="93878"/>
            <a:ext cx="10641129" cy="914400"/>
            <a:chOff x="454963" y="93878"/>
            <a:chExt cx="10641129" cy="914400"/>
          </a:xfrm>
        </p:grpSpPr>
        <p:sp>
          <p:nvSpPr>
            <p:cNvPr id="20" name="AutoShape 20"/>
            <p:cNvSpPr/>
            <p:nvPr/>
          </p:nvSpPr>
          <p:spPr>
            <a:xfrm>
              <a:off x="454963" y="331168"/>
              <a:ext cx="84147" cy="84147"/>
            </a:xfrm>
            <a:prstGeom prst="ellipse">
              <a:avLst/>
            </a:prstGeom>
            <a:solidFill>
              <a:schemeClr val="accent1">
                <a:alpha val="100000"/>
              </a:schemeClr>
            </a:solidFill>
          </p:spPr>
        </p:sp>
        <p:sp>
          <p:nvSpPr>
            <p:cNvPr id="21" name="AutoShape 21"/>
            <p:cNvSpPr/>
            <p:nvPr/>
          </p:nvSpPr>
          <p:spPr>
            <a:xfrm>
              <a:off x="575049" y="337743"/>
              <a:ext cx="78137" cy="78137"/>
            </a:xfrm>
            <a:prstGeom prst="ellipse">
              <a:avLst/>
            </a:prstGeom>
            <a:solidFill>
              <a:schemeClr val="accent1">
                <a:alpha val="80000"/>
              </a:schemeClr>
            </a:solidFill>
          </p:spPr>
        </p:sp>
        <p:sp>
          <p:nvSpPr>
            <p:cNvPr id="22" name="AutoShape 22"/>
            <p:cNvSpPr/>
            <p:nvPr/>
          </p:nvSpPr>
          <p:spPr>
            <a:xfrm>
              <a:off x="689125" y="339460"/>
              <a:ext cx="74704" cy="74704"/>
            </a:xfrm>
            <a:prstGeom prst="ellipse">
              <a:avLst/>
            </a:prstGeom>
            <a:solidFill>
              <a:schemeClr val="accent1">
                <a:alpha val="60000"/>
              </a:schemeClr>
            </a:solidFill>
          </p:spPr>
        </p:sp>
        <p:sp>
          <p:nvSpPr>
            <p:cNvPr id="23" name="AutoShape 23"/>
            <p:cNvSpPr/>
            <p:nvPr/>
          </p:nvSpPr>
          <p:spPr>
            <a:xfrm>
              <a:off x="799768" y="348430"/>
              <a:ext cx="69238" cy="69238"/>
            </a:xfrm>
            <a:prstGeom prst="ellipse">
              <a:avLst/>
            </a:prstGeom>
            <a:solidFill>
              <a:schemeClr val="accent1">
                <a:alpha val="40000"/>
              </a:schemeClr>
            </a:solidFill>
          </p:spPr>
        </p:sp>
        <p:sp>
          <p:nvSpPr>
            <p:cNvPr id="24" name="AutoShape 24"/>
            <p:cNvSpPr/>
            <p:nvPr/>
          </p:nvSpPr>
          <p:spPr>
            <a:xfrm>
              <a:off x="904945" y="344297"/>
              <a:ext cx="65594" cy="65594"/>
            </a:xfrm>
            <a:prstGeom prst="ellipse">
              <a:avLst/>
            </a:prstGeom>
            <a:solidFill>
              <a:schemeClr val="accent1">
                <a:alpha val="20000"/>
              </a:schemeClr>
            </a:solidFill>
          </p:spPr>
        </p:sp>
        <p:sp>
          <p:nvSpPr>
            <p:cNvPr id="25" name="AutoShape 25"/>
            <p:cNvSpPr/>
            <p:nvPr/>
          </p:nvSpPr>
          <p:spPr>
            <a:xfrm>
              <a:off x="454963" y="448942"/>
              <a:ext cx="84147" cy="84147"/>
            </a:xfrm>
            <a:prstGeom prst="ellipse">
              <a:avLst/>
            </a:prstGeom>
            <a:solidFill>
              <a:schemeClr val="accent1">
                <a:alpha val="100000"/>
              </a:schemeClr>
            </a:solidFill>
          </p:spPr>
        </p:sp>
        <p:sp>
          <p:nvSpPr>
            <p:cNvPr id="26" name="AutoShape 26"/>
            <p:cNvSpPr/>
            <p:nvPr/>
          </p:nvSpPr>
          <p:spPr>
            <a:xfrm>
              <a:off x="575049" y="455517"/>
              <a:ext cx="78137" cy="78137"/>
            </a:xfrm>
            <a:prstGeom prst="ellipse">
              <a:avLst/>
            </a:prstGeom>
            <a:solidFill>
              <a:schemeClr val="accent1">
                <a:alpha val="80000"/>
              </a:schemeClr>
            </a:solidFill>
          </p:spPr>
        </p:sp>
        <p:sp>
          <p:nvSpPr>
            <p:cNvPr id="27" name="AutoShape 27"/>
            <p:cNvSpPr/>
            <p:nvPr/>
          </p:nvSpPr>
          <p:spPr>
            <a:xfrm>
              <a:off x="689125" y="457233"/>
              <a:ext cx="74704" cy="74704"/>
            </a:xfrm>
            <a:prstGeom prst="ellipse">
              <a:avLst/>
            </a:prstGeom>
            <a:solidFill>
              <a:schemeClr val="accent1">
                <a:alpha val="60000"/>
              </a:schemeClr>
            </a:solidFill>
          </p:spPr>
        </p:sp>
        <p:sp>
          <p:nvSpPr>
            <p:cNvPr id="28" name="AutoShape 28"/>
            <p:cNvSpPr/>
            <p:nvPr/>
          </p:nvSpPr>
          <p:spPr>
            <a:xfrm>
              <a:off x="799768" y="466203"/>
              <a:ext cx="69238" cy="69238"/>
            </a:xfrm>
            <a:prstGeom prst="ellipse">
              <a:avLst/>
            </a:prstGeom>
            <a:solidFill>
              <a:schemeClr val="accent1">
                <a:alpha val="40000"/>
              </a:schemeClr>
            </a:solidFill>
          </p:spPr>
        </p:sp>
        <p:sp>
          <p:nvSpPr>
            <p:cNvPr id="29" name="AutoShape 29"/>
            <p:cNvSpPr/>
            <p:nvPr/>
          </p:nvSpPr>
          <p:spPr>
            <a:xfrm>
              <a:off x="904945" y="462070"/>
              <a:ext cx="65594" cy="65594"/>
            </a:xfrm>
            <a:prstGeom prst="ellipse">
              <a:avLst/>
            </a:prstGeom>
            <a:solidFill>
              <a:schemeClr val="accent1">
                <a:alpha val="20000"/>
              </a:schemeClr>
            </a:solidFill>
          </p:spPr>
        </p:sp>
        <p:sp>
          <p:nvSpPr>
            <p:cNvPr id="30" name="AutoShape 30"/>
            <p:cNvSpPr/>
            <p:nvPr/>
          </p:nvSpPr>
          <p:spPr>
            <a:xfrm>
              <a:off x="454963" y="566715"/>
              <a:ext cx="84147" cy="84147"/>
            </a:xfrm>
            <a:prstGeom prst="ellipse">
              <a:avLst/>
            </a:prstGeom>
            <a:solidFill>
              <a:schemeClr val="accent1">
                <a:alpha val="100000"/>
              </a:schemeClr>
            </a:solidFill>
          </p:spPr>
        </p:sp>
        <p:sp>
          <p:nvSpPr>
            <p:cNvPr id="31" name="AutoShape 31"/>
            <p:cNvSpPr/>
            <p:nvPr/>
          </p:nvSpPr>
          <p:spPr>
            <a:xfrm>
              <a:off x="575049" y="573291"/>
              <a:ext cx="78137" cy="78137"/>
            </a:xfrm>
            <a:prstGeom prst="ellipse">
              <a:avLst/>
            </a:prstGeom>
            <a:solidFill>
              <a:schemeClr val="accent1">
                <a:alpha val="80000"/>
              </a:schemeClr>
            </a:solidFill>
          </p:spPr>
        </p:sp>
        <p:sp>
          <p:nvSpPr>
            <p:cNvPr id="32" name="AutoShape 32"/>
            <p:cNvSpPr/>
            <p:nvPr/>
          </p:nvSpPr>
          <p:spPr>
            <a:xfrm>
              <a:off x="689125" y="575007"/>
              <a:ext cx="74704" cy="74704"/>
            </a:xfrm>
            <a:prstGeom prst="ellipse">
              <a:avLst/>
            </a:prstGeom>
            <a:solidFill>
              <a:schemeClr val="accent1">
                <a:alpha val="60000"/>
              </a:schemeClr>
            </a:solidFill>
          </p:spPr>
        </p:sp>
        <p:sp>
          <p:nvSpPr>
            <p:cNvPr id="33" name="AutoShape 33"/>
            <p:cNvSpPr/>
            <p:nvPr/>
          </p:nvSpPr>
          <p:spPr>
            <a:xfrm>
              <a:off x="799768" y="583977"/>
              <a:ext cx="69238" cy="69238"/>
            </a:xfrm>
            <a:prstGeom prst="ellipse">
              <a:avLst/>
            </a:prstGeom>
            <a:solidFill>
              <a:schemeClr val="accent1">
                <a:alpha val="40000"/>
              </a:schemeClr>
            </a:solidFill>
          </p:spPr>
        </p:sp>
        <p:sp>
          <p:nvSpPr>
            <p:cNvPr id="34" name="AutoShape 34"/>
            <p:cNvSpPr/>
            <p:nvPr/>
          </p:nvSpPr>
          <p:spPr>
            <a:xfrm>
              <a:off x="904945" y="579844"/>
              <a:ext cx="65594" cy="65594"/>
            </a:xfrm>
            <a:prstGeom prst="ellipse">
              <a:avLst/>
            </a:prstGeom>
            <a:solidFill>
              <a:schemeClr val="accent1">
                <a:alpha val="20000"/>
              </a:schemeClr>
            </a:solidFill>
          </p:spPr>
        </p:sp>
        <p:sp>
          <p:nvSpPr>
            <p:cNvPr id="35" name="AutoShape 35"/>
            <p:cNvSpPr/>
            <p:nvPr/>
          </p:nvSpPr>
          <p:spPr>
            <a:xfrm>
              <a:off x="454963" y="684489"/>
              <a:ext cx="84147" cy="84147"/>
            </a:xfrm>
            <a:prstGeom prst="ellipse">
              <a:avLst/>
            </a:prstGeom>
            <a:solidFill>
              <a:schemeClr val="accent1">
                <a:alpha val="100000"/>
              </a:schemeClr>
            </a:solidFill>
          </p:spPr>
        </p:sp>
        <p:sp>
          <p:nvSpPr>
            <p:cNvPr id="36" name="AutoShape 36"/>
            <p:cNvSpPr/>
            <p:nvPr/>
          </p:nvSpPr>
          <p:spPr>
            <a:xfrm>
              <a:off x="575049" y="691064"/>
              <a:ext cx="78137" cy="78137"/>
            </a:xfrm>
            <a:prstGeom prst="ellipse">
              <a:avLst/>
            </a:prstGeom>
            <a:solidFill>
              <a:schemeClr val="accent1">
                <a:alpha val="80000"/>
              </a:schemeClr>
            </a:solidFill>
          </p:spPr>
        </p:sp>
        <p:sp>
          <p:nvSpPr>
            <p:cNvPr id="37" name="AutoShape 37"/>
            <p:cNvSpPr/>
            <p:nvPr/>
          </p:nvSpPr>
          <p:spPr>
            <a:xfrm>
              <a:off x="689125" y="692781"/>
              <a:ext cx="74704" cy="74704"/>
            </a:xfrm>
            <a:prstGeom prst="ellipse">
              <a:avLst/>
            </a:prstGeom>
            <a:solidFill>
              <a:schemeClr val="accent1">
                <a:alpha val="60000"/>
              </a:schemeClr>
            </a:solidFill>
          </p:spPr>
        </p:sp>
        <p:sp>
          <p:nvSpPr>
            <p:cNvPr id="38" name="AutoShape 38"/>
            <p:cNvSpPr/>
            <p:nvPr/>
          </p:nvSpPr>
          <p:spPr>
            <a:xfrm>
              <a:off x="799768" y="701751"/>
              <a:ext cx="69238" cy="69238"/>
            </a:xfrm>
            <a:prstGeom prst="ellipse">
              <a:avLst/>
            </a:prstGeom>
            <a:solidFill>
              <a:schemeClr val="accent1">
                <a:alpha val="40000"/>
              </a:schemeClr>
            </a:solidFill>
          </p:spPr>
        </p:sp>
        <p:sp>
          <p:nvSpPr>
            <p:cNvPr id="39" name="AutoShape 39"/>
            <p:cNvSpPr/>
            <p:nvPr/>
          </p:nvSpPr>
          <p:spPr>
            <a:xfrm>
              <a:off x="904945" y="697618"/>
              <a:ext cx="65594" cy="65594"/>
            </a:xfrm>
            <a:prstGeom prst="ellipse">
              <a:avLst/>
            </a:prstGeom>
            <a:solidFill>
              <a:schemeClr val="accent1">
                <a:alpha val="20000"/>
              </a:schemeClr>
            </a:solidFill>
          </p:spPr>
        </p:sp>
        <p:sp>
          <p:nvSpPr>
            <p:cNvPr id="40" name="TextBox 4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记录方块位置</a:t>
              </a: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454963" y="2432974"/>
            <a:ext cx="2222323" cy="353568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编写文件SpaceManager.java，功能是记录每层方块的空间信息，用于检测上下层是否有符合规则的方块，验证是否可以通过鼠标点击实现动态刷新功能。</a:t>
            </a:r>
          </a:p>
        </p:txBody>
      </p:sp>
      <p:sp>
        <p:nvSpPr>
          <p:cNvPr id="3" name="TextBox 3"/>
          <p:cNvSpPr txBox="1"/>
          <p:nvPr/>
        </p:nvSpPr>
        <p:spPr>
          <a:xfrm>
            <a:off x="2750373" y="2432974"/>
            <a:ext cx="2222323" cy="353568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文件SpaceManager.java的具体实现流程包括：rectangle()，记录方块坐标重叠数据；putToCache()，将指定的方块放入到缓存中；</a:t>
            </a:r>
          </a:p>
        </p:txBody>
      </p:sp>
      <p:sp>
        <p:nvSpPr>
          <p:cNvPr id="4" name="TextBox 4"/>
          <p:cNvSpPr txBox="1"/>
          <p:nvPr/>
        </p:nvSpPr>
        <p:spPr>
          <a:xfrm>
            <a:off x="5083168" y="2432974"/>
            <a:ext cx="2222323" cy="353568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removeCompontFlag()，功能是当消除方块时计算下一层被点亮的方块；deleteLevelFlag()，功能是检测当前是否有符合规则的方块，并消除这些方块；</a:t>
            </a:r>
          </a:p>
        </p:txBody>
      </p:sp>
      <p:sp>
        <p:nvSpPr>
          <p:cNvPr id="5" name="TextBox 5"/>
          <p:cNvSpPr txBox="1"/>
          <p:nvPr/>
        </p:nvSpPr>
        <p:spPr>
          <a:xfrm>
            <a:off x="7321376" y="2432974"/>
            <a:ext cx="2222323" cy="353568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updateCompontFlag()，功能是根据给定的坐标和层次更新图层节点的状态，false表示修改为不可点击，反之表示可点击；</a:t>
            </a:r>
          </a:p>
        </p:txBody>
      </p:sp>
      <p:sp>
        <p:nvSpPr>
          <p:cNvPr id="6" name="TextBox 6"/>
          <p:cNvSpPr txBox="1"/>
          <p:nvPr/>
        </p:nvSpPr>
        <p:spPr>
          <a:xfrm>
            <a:off x="9595840" y="2432974"/>
            <a:ext cx="2222323" cy="353568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updateleveFlag()，功能是删除符合规则的方块后更新当前层的显示信息。</a:t>
            </a:r>
          </a:p>
        </p:txBody>
      </p:sp>
      <p:sp>
        <p:nvSpPr>
          <p:cNvPr id="7" name="AutoShape 7"/>
          <p:cNvSpPr/>
          <p:nvPr/>
        </p:nvSpPr>
        <p:spPr>
          <a:xfrm>
            <a:off x="578634" y="1691037"/>
            <a:ext cx="1885696" cy="639403"/>
          </a:xfrm>
          <a:prstGeom prst="homePlate">
            <a:avLst>
              <a:gd name="adj" fmla="val 50000"/>
            </a:avLst>
          </a:prstGeom>
          <a:solidFill>
            <a:schemeClr val="accent2">
              <a:alpha val="100000"/>
            </a:schemeClr>
          </a:solidFill>
        </p:spPr>
      </p:sp>
      <p:sp>
        <p:nvSpPr>
          <p:cNvPr id="8" name="TextBox 8"/>
          <p:cNvSpPr txBox="1"/>
          <p:nvPr/>
        </p:nvSpPr>
        <p:spPr>
          <a:xfrm>
            <a:off x="831040" y="1645074"/>
            <a:ext cx="1112660" cy="731329"/>
          </a:xfrm>
          <a:prstGeom prst="rect">
            <a:avLst/>
          </a:prstGeom>
        </p:spPr>
        <p:txBody>
          <a:bodyPr vert="horz" wrap="square" lIns="123825" tIns="123825" rIns="57150" bIns="123825" rtlCol="0" anchor="t" anchorCtr="0">
            <a:spAutoFit/>
          </a:bodyPr>
          <a:lstStyle/>
          <a:p>
            <a:pPr algn="ctr">
              <a:lnSpc>
                <a:spcPct val="120000"/>
              </a:lnSpc>
            </a:pPr>
            <a:r>
              <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sp>
        <p:nvSpPr>
          <p:cNvPr id="9" name="AutoShape 9"/>
          <p:cNvSpPr/>
          <p:nvPr/>
        </p:nvSpPr>
        <p:spPr>
          <a:xfrm>
            <a:off x="2918687" y="1691037"/>
            <a:ext cx="1885696" cy="639403"/>
          </a:xfrm>
          <a:prstGeom prst="homePlate">
            <a:avLst>
              <a:gd name="adj" fmla="val 50000"/>
            </a:avLst>
          </a:prstGeom>
          <a:solidFill>
            <a:schemeClr val="accent1">
              <a:alpha val="100000"/>
            </a:schemeClr>
          </a:solidFill>
        </p:spPr>
      </p:sp>
      <p:sp>
        <p:nvSpPr>
          <p:cNvPr id="10" name="TextBox 10"/>
          <p:cNvSpPr txBox="1"/>
          <p:nvPr/>
        </p:nvSpPr>
        <p:spPr>
          <a:xfrm>
            <a:off x="3171093" y="1645074"/>
            <a:ext cx="1112660" cy="731329"/>
          </a:xfrm>
          <a:prstGeom prst="rect">
            <a:avLst/>
          </a:prstGeom>
        </p:spPr>
        <p:txBody>
          <a:bodyPr vert="horz" wrap="square" lIns="123825" tIns="123825" rIns="57150" bIns="123825" rtlCol="0" anchor="t" anchorCtr="0">
            <a:spAutoFit/>
          </a:bodyPr>
          <a:lstStyle/>
          <a:p>
            <a:pPr algn="ctr">
              <a:lnSpc>
                <a:spcPct val="120000"/>
              </a:lnSpc>
            </a:pPr>
            <a:r>
              <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sp>
        <p:nvSpPr>
          <p:cNvPr id="11" name="AutoShape 11"/>
          <p:cNvSpPr/>
          <p:nvPr/>
        </p:nvSpPr>
        <p:spPr>
          <a:xfrm>
            <a:off x="5251482" y="1691037"/>
            <a:ext cx="1885696" cy="639403"/>
          </a:xfrm>
          <a:prstGeom prst="homePlate">
            <a:avLst>
              <a:gd name="adj" fmla="val 50000"/>
            </a:avLst>
          </a:prstGeom>
          <a:solidFill>
            <a:schemeClr val="accent2">
              <a:alpha val="100000"/>
            </a:schemeClr>
          </a:solidFill>
        </p:spPr>
      </p:sp>
      <p:sp>
        <p:nvSpPr>
          <p:cNvPr id="12" name="TextBox 12"/>
          <p:cNvSpPr txBox="1"/>
          <p:nvPr/>
        </p:nvSpPr>
        <p:spPr>
          <a:xfrm>
            <a:off x="5503888" y="1645074"/>
            <a:ext cx="1112660" cy="731329"/>
          </a:xfrm>
          <a:prstGeom prst="rect">
            <a:avLst/>
          </a:prstGeom>
        </p:spPr>
        <p:txBody>
          <a:bodyPr vert="horz" wrap="square" lIns="123825" tIns="123825" rIns="57150" bIns="123825" rtlCol="0" anchor="t" anchorCtr="0">
            <a:spAutoFit/>
          </a:bodyPr>
          <a:lstStyle/>
          <a:p>
            <a:pPr algn="ctr">
              <a:lnSpc>
                <a:spcPct val="120000"/>
              </a:lnSpc>
            </a:pPr>
            <a:r>
              <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sp>
        <p:nvSpPr>
          <p:cNvPr id="13" name="AutoShape 13"/>
          <p:cNvSpPr/>
          <p:nvPr/>
        </p:nvSpPr>
        <p:spPr>
          <a:xfrm>
            <a:off x="7489690" y="1691037"/>
            <a:ext cx="1885696" cy="639403"/>
          </a:xfrm>
          <a:prstGeom prst="homePlate">
            <a:avLst>
              <a:gd name="adj" fmla="val 50000"/>
            </a:avLst>
          </a:prstGeom>
          <a:solidFill>
            <a:schemeClr val="accent1">
              <a:alpha val="100000"/>
            </a:schemeClr>
          </a:solidFill>
        </p:spPr>
      </p:sp>
      <p:sp>
        <p:nvSpPr>
          <p:cNvPr id="14" name="TextBox 14"/>
          <p:cNvSpPr txBox="1"/>
          <p:nvPr/>
        </p:nvSpPr>
        <p:spPr>
          <a:xfrm>
            <a:off x="7742096" y="1645074"/>
            <a:ext cx="1112660" cy="731329"/>
          </a:xfrm>
          <a:prstGeom prst="rect">
            <a:avLst/>
          </a:prstGeom>
        </p:spPr>
        <p:txBody>
          <a:bodyPr vert="horz" wrap="square" lIns="123825" tIns="123825" rIns="57150" bIns="123825" rtlCol="0" anchor="t" anchorCtr="0">
            <a:spAutoFit/>
          </a:bodyPr>
          <a:lstStyle/>
          <a:p>
            <a:pPr algn="ctr">
              <a:lnSpc>
                <a:spcPct val="120000"/>
              </a:lnSpc>
            </a:pPr>
            <a:r>
              <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rPr>
              <a:t>04</a:t>
            </a:r>
          </a:p>
        </p:txBody>
      </p:sp>
      <p:sp>
        <p:nvSpPr>
          <p:cNvPr id="15" name="AutoShape 15"/>
          <p:cNvSpPr/>
          <p:nvPr/>
        </p:nvSpPr>
        <p:spPr>
          <a:xfrm>
            <a:off x="9764154" y="1691037"/>
            <a:ext cx="1885696" cy="639403"/>
          </a:xfrm>
          <a:prstGeom prst="homePlate">
            <a:avLst>
              <a:gd name="adj" fmla="val 50000"/>
            </a:avLst>
          </a:prstGeom>
          <a:solidFill>
            <a:schemeClr val="accent2">
              <a:alpha val="100000"/>
            </a:schemeClr>
          </a:solidFill>
        </p:spPr>
      </p:sp>
      <p:sp>
        <p:nvSpPr>
          <p:cNvPr id="16" name="TextBox 16"/>
          <p:cNvSpPr txBox="1"/>
          <p:nvPr/>
        </p:nvSpPr>
        <p:spPr>
          <a:xfrm>
            <a:off x="10016560" y="1645074"/>
            <a:ext cx="1112660" cy="731329"/>
          </a:xfrm>
          <a:prstGeom prst="rect">
            <a:avLst/>
          </a:prstGeom>
        </p:spPr>
        <p:txBody>
          <a:bodyPr vert="horz" wrap="square" lIns="123825" tIns="123825" rIns="57150" bIns="123825" rtlCol="0" anchor="t" anchorCtr="0">
            <a:spAutoFit/>
          </a:bodyPr>
          <a:lstStyle/>
          <a:p>
            <a:pPr algn="ctr">
              <a:lnSpc>
                <a:spcPct val="120000"/>
              </a:lnSpc>
            </a:pPr>
            <a:r>
              <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rPr>
              <a:t>05</a:t>
            </a:r>
          </a:p>
        </p:txBody>
      </p:sp>
      <p:grpSp>
        <p:nvGrpSpPr>
          <p:cNvPr id="17" name="Group 17"/>
          <p:cNvGrpSpPr/>
          <p:nvPr/>
        </p:nvGrpSpPr>
        <p:grpSpPr>
          <a:xfrm>
            <a:off x="454963" y="93878"/>
            <a:ext cx="10641129" cy="914400"/>
            <a:chOff x="454963" y="93878"/>
            <a:chExt cx="10641129" cy="914400"/>
          </a:xfrm>
        </p:grpSpPr>
        <p:sp>
          <p:nvSpPr>
            <p:cNvPr id="18" name="AutoShape 18"/>
            <p:cNvSpPr/>
            <p:nvPr/>
          </p:nvSpPr>
          <p:spPr>
            <a:xfrm>
              <a:off x="454963" y="331168"/>
              <a:ext cx="84147" cy="84147"/>
            </a:xfrm>
            <a:prstGeom prst="ellipse">
              <a:avLst/>
            </a:prstGeom>
            <a:solidFill>
              <a:schemeClr val="accent1">
                <a:alpha val="100000"/>
              </a:schemeClr>
            </a:solidFill>
          </p:spPr>
        </p:sp>
        <p:sp>
          <p:nvSpPr>
            <p:cNvPr id="19" name="AutoShape 19"/>
            <p:cNvSpPr/>
            <p:nvPr/>
          </p:nvSpPr>
          <p:spPr>
            <a:xfrm>
              <a:off x="575049" y="337743"/>
              <a:ext cx="78137" cy="78137"/>
            </a:xfrm>
            <a:prstGeom prst="ellipse">
              <a:avLst/>
            </a:prstGeom>
            <a:solidFill>
              <a:schemeClr val="accent1">
                <a:alpha val="80000"/>
              </a:schemeClr>
            </a:solidFill>
          </p:spPr>
        </p:sp>
        <p:sp>
          <p:nvSpPr>
            <p:cNvPr id="20" name="AutoShape 20"/>
            <p:cNvSpPr/>
            <p:nvPr/>
          </p:nvSpPr>
          <p:spPr>
            <a:xfrm>
              <a:off x="689125" y="339460"/>
              <a:ext cx="74704" cy="74704"/>
            </a:xfrm>
            <a:prstGeom prst="ellipse">
              <a:avLst/>
            </a:prstGeom>
            <a:solidFill>
              <a:schemeClr val="accent1">
                <a:alpha val="60000"/>
              </a:schemeClr>
            </a:solidFill>
          </p:spPr>
        </p:sp>
        <p:sp>
          <p:nvSpPr>
            <p:cNvPr id="21" name="AutoShape 21"/>
            <p:cNvSpPr/>
            <p:nvPr/>
          </p:nvSpPr>
          <p:spPr>
            <a:xfrm>
              <a:off x="799768" y="348430"/>
              <a:ext cx="69238" cy="69238"/>
            </a:xfrm>
            <a:prstGeom prst="ellipse">
              <a:avLst/>
            </a:prstGeom>
            <a:solidFill>
              <a:schemeClr val="accent1">
                <a:alpha val="40000"/>
              </a:schemeClr>
            </a:solidFill>
          </p:spPr>
        </p:sp>
        <p:sp>
          <p:nvSpPr>
            <p:cNvPr id="22" name="AutoShape 22"/>
            <p:cNvSpPr/>
            <p:nvPr/>
          </p:nvSpPr>
          <p:spPr>
            <a:xfrm>
              <a:off x="904945" y="344297"/>
              <a:ext cx="65594" cy="65594"/>
            </a:xfrm>
            <a:prstGeom prst="ellipse">
              <a:avLst/>
            </a:prstGeom>
            <a:solidFill>
              <a:schemeClr val="accent1">
                <a:alpha val="20000"/>
              </a:schemeClr>
            </a:solidFill>
          </p:spPr>
        </p:sp>
        <p:sp>
          <p:nvSpPr>
            <p:cNvPr id="23" name="AutoShape 23"/>
            <p:cNvSpPr/>
            <p:nvPr/>
          </p:nvSpPr>
          <p:spPr>
            <a:xfrm>
              <a:off x="454963" y="448942"/>
              <a:ext cx="84147" cy="84147"/>
            </a:xfrm>
            <a:prstGeom prst="ellipse">
              <a:avLst/>
            </a:prstGeom>
            <a:solidFill>
              <a:schemeClr val="accent1">
                <a:alpha val="100000"/>
              </a:schemeClr>
            </a:solidFill>
          </p:spPr>
        </p:sp>
        <p:sp>
          <p:nvSpPr>
            <p:cNvPr id="24" name="AutoShape 24"/>
            <p:cNvSpPr/>
            <p:nvPr/>
          </p:nvSpPr>
          <p:spPr>
            <a:xfrm>
              <a:off x="575049" y="455517"/>
              <a:ext cx="78137" cy="78137"/>
            </a:xfrm>
            <a:prstGeom prst="ellipse">
              <a:avLst/>
            </a:prstGeom>
            <a:solidFill>
              <a:schemeClr val="accent1">
                <a:alpha val="80000"/>
              </a:schemeClr>
            </a:solidFill>
          </p:spPr>
        </p:sp>
        <p:sp>
          <p:nvSpPr>
            <p:cNvPr id="25" name="AutoShape 25"/>
            <p:cNvSpPr/>
            <p:nvPr/>
          </p:nvSpPr>
          <p:spPr>
            <a:xfrm>
              <a:off x="689125" y="457233"/>
              <a:ext cx="74704" cy="74704"/>
            </a:xfrm>
            <a:prstGeom prst="ellipse">
              <a:avLst/>
            </a:prstGeom>
            <a:solidFill>
              <a:schemeClr val="accent1">
                <a:alpha val="60000"/>
              </a:schemeClr>
            </a:solidFill>
          </p:spPr>
        </p:sp>
        <p:sp>
          <p:nvSpPr>
            <p:cNvPr id="26" name="AutoShape 26"/>
            <p:cNvSpPr/>
            <p:nvPr/>
          </p:nvSpPr>
          <p:spPr>
            <a:xfrm>
              <a:off x="799768" y="466203"/>
              <a:ext cx="69238" cy="69238"/>
            </a:xfrm>
            <a:prstGeom prst="ellipse">
              <a:avLst/>
            </a:prstGeom>
            <a:solidFill>
              <a:schemeClr val="accent1">
                <a:alpha val="40000"/>
              </a:schemeClr>
            </a:solidFill>
          </p:spPr>
        </p:sp>
        <p:sp>
          <p:nvSpPr>
            <p:cNvPr id="27" name="AutoShape 27"/>
            <p:cNvSpPr/>
            <p:nvPr/>
          </p:nvSpPr>
          <p:spPr>
            <a:xfrm>
              <a:off x="904945" y="462070"/>
              <a:ext cx="65594" cy="65594"/>
            </a:xfrm>
            <a:prstGeom prst="ellipse">
              <a:avLst/>
            </a:prstGeom>
            <a:solidFill>
              <a:schemeClr val="accent1">
                <a:alpha val="20000"/>
              </a:schemeClr>
            </a:solidFill>
          </p:spPr>
        </p:sp>
        <p:sp>
          <p:nvSpPr>
            <p:cNvPr id="28" name="AutoShape 28"/>
            <p:cNvSpPr/>
            <p:nvPr/>
          </p:nvSpPr>
          <p:spPr>
            <a:xfrm>
              <a:off x="454963" y="566715"/>
              <a:ext cx="84147" cy="84147"/>
            </a:xfrm>
            <a:prstGeom prst="ellipse">
              <a:avLst/>
            </a:prstGeom>
            <a:solidFill>
              <a:schemeClr val="accent1">
                <a:alpha val="100000"/>
              </a:schemeClr>
            </a:solidFill>
          </p:spPr>
        </p:sp>
        <p:sp>
          <p:nvSpPr>
            <p:cNvPr id="29" name="AutoShape 29"/>
            <p:cNvSpPr/>
            <p:nvPr/>
          </p:nvSpPr>
          <p:spPr>
            <a:xfrm>
              <a:off x="575049" y="573291"/>
              <a:ext cx="78137" cy="78137"/>
            </a:xfrm>
            <a:prstGeom prst="ellipse">
              <a:avLst/>
            </a:prstGeom>
            <a:solidFill>
              <a:schemeClr val="accent1">
                <a:alpha val="80000"/>
              </a:schemeClr>
            </a:solidFill>
          </p:spPr>
        </p:sp>
        <p:sp>
          <p:nvSpPr>
            <p:cNvPr id="30" name="AutoShape 30"/>
            <p:cNvSpPr/>
            <p:nvPr/>
          </p:nvSpPr>
          <p:spPr>
            <a:xfrm>
              <a:off x="689125" y="575007"/>
              <a:ext cx="74704" cy="74704"/>
            </a:xfrm>
            <a:prstGeom prst="ellipse">
              <a:avLst/>
            </a:prstGeom>
            <a:solidFill>
              <a:schemeClr val="accent1">
                <a:alpha val="60000"/>
              </a:schemeClr>
            </a:solidFill>
          </p:spPr>
        </p:sp>
        <p:sp>
          <p:nvSpPr>
            <p:cNvPr id="31" name="AutoShape 31"/>
            <p:cNvSpPr/>
            <p:nvPr/>
          </p:nvSpPr>
          <p:spPr>
            <a:xfrm>
              <a:off x="799768" y="583977"/>
              <a:ext cx="69238" cy="69238"/>
            </a:xfrm>
            <a:prstGeom prst="ellipse">
              <a:avLst/>
            </a:prstGeom>
            <a:solidFill>
              <a:schemeClr val="accent1">
                <a:alpha val="40000"/>
              </a:schemeClr>
            </a:solidFill>
          </p:spPr>
        </p:sp>
        <p:sp>
          <p:nvSpPr>
            <p:cNvPr id="32" name="AutoShape 32"/>
            <p:cNvSpPr/>
            <p:nvPr/>
          </p:nvSpPr>
          <p:spPr>
            <a:xfrm>
              <a:off x="904945" y="579844"/>
              <a:ext cx="65594" cy="65594"/>
            </a:xfrm>
            <a:prstGeom prst="ellipse">
              <a:avLst/>
            </a:prstGeom>
            <a:solidFill>
              <a:schemeClr val="accent1">
                <a:alpha val="20000"/>
              </a:schemeClr>
            </a:solidFill>
          </p:spPr>
        </p:sp>
        <p:sp>
          <p:nvSpPr>
            <p:cNvPr id="33" name="AutoShape 33"/>
            <p:cNvSpPr/>
            <p:nvPr/>
          </p:nvSpPr>
          <p:spPr>
            <a:xfrm>
              <a:off x="454963" y="684489"/>
              <a:ext cx="84147" cy="84147"/>
            </a:xfrm>
            <a:prstGeom prst="ellipse">
              <a:avLst/>
            </a:prstGeom>
            <a:solidFill>
              <a:schemeClr val="accent1">
                <a:alpha val="100000"/>
              </a:schemeClr>
            </a:solidFill>
          </p:spPr>
        </p:sp>
        <p:sp>
          <p:nvSpPr>
            <p:cNvPr id="34" name="AutoShape 34"/>
            <p:cNvSpPr/>
            <p:nvPr/>
          </p:nvSpPr>
          <p:spPr>
            <a:xfrm>
              <a:off x="575049" y="691064"/>
              <a:ext cx="78137" cy="78137"/>
            </a:xfrm>
            <a:prstGeom prst="ellipse">
              <a:avLst/>
            </a:prstGeom>
            <a:solidFill>
              <a:schemeClr val="accent1">
                <a:alpha val="80000"/>
              </a:schemeClr>
            </a:solidFill>
          </p:spPr>
        </p:sp>
        <p:sp>
          <p:nvSpPr>
            <p:cNvPr id="35" name="AutoShape 35"/>
            <p:cNvSpPr/>
            <p:nvPr/>
          </p:nvSpPr>
          <p:spPr>
            <a:xfrm>
              <a:off x="689125" y="692781"/>
              <a:ext cx="74704" cy="74704"/>
            </a:xfrm>
            <a:prstGeom prst="ellipse">
              <a:avLst/>
            </a:prstGeom>
            <a:solidFill>
              <a:schemeClr val="accent1">
                <a:alpha val="60000"/>
              </a:schemeClr>
            </a:solidFill>
          </p:spPr>
        </p:sp>
        <p:sp>
          <p:nvSpPr>
            <p:cNvPr id="36" name="AutoShape 36"/>
            <p:cNvSpPr/>
            <p:nvPr/>
          </p:nvSpPr>
          <p:spPr>
            <a:xfrm>
              <a:off x="799768" y="701751"/>
              <a:ext cx="69238" cy="69238"/>
            </a:xfrm>
            <a:prstGeom prst="ellipse">
              <a:avLst/>
            </a:prstGeom>
            <a:solidFill>
              <a:schemeClr val="accent1">
                <a:alpha val="40000"/>
              </a:schemeClr>
            </a:solidFill>
          </p:spPr>
        </p:sp>
        <p:sp>
          <p:nvSpPr>
            <p:cNvPr id="37" name="AutoShape 37"/>
            <p:cNvSpPr/>
            <p:nvPr/>
          </p:nvSpPr>
          <p:spPr>
            <a:xfrm>
              <a:off x="904945" y="697618"/>
              <a:ext cx="65594" cy="65594"/>
            </a:xfrm>
            <a:prstGeom prst="ellipse">
              <a:avLst/>
            </a:prstGeom>
            <a:solidFill>
              <a:schemeClr val="accent1">
                <a:alpha val="20000"/>
              </a:schemeClr>
            </a:solidFill>
          </p:spPr>
        </p:sp>
        <p:sp>
          <p:nvSpPr>
            <p:cNvPr id="38" name="TextBox 38"/>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记录方块空间位置</a:t>
              </a: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641022" y="2505551"/>
            <a:ext cx="1169862" cy="1169862"/>
          </a:xfrm>
          <a:prstGeom prst="ellipse">
            <a:avLst/>
          </a:prstGeom>
          <a:gradFill>
            <a:gsLst>
              <a:gs pos="0">
                <a:schemeClr val="accent5">
                  <a:alpha val="100000"/>
                </a:schemeClr>
              </a:gs>
              <a:gs pos="100000">
                <a:schemeClr val="lt2">
                  <a:alpha val="100000"/>
                </a:schemeClr>
              </a:gs>
            </a:gsLst>
            <a:lin ang="4500000"/>
          </a:gradFill>
        </p:spPr>
      </p:sp>
      <p:sp>
        <p:nvSpPr>
          <p:cNvPr id="3" name="TextBox 3"/>
          <p:cNvSpPr txBox="1"/>
          <p:nvPr/>
        </p:nvSpPr>
        <p:spPr>
          <a:xfrm>
            <a:off x="2857192" y="2151175"/>
            <a:ext cx="9695079" cy="2189683"/>
          </a:xfrm>
          <a:prstGeom prst="rect">
            <a:avLst/>
          </a:prstGeom>
        </p:spPr>
        <p:txBody>
          <a:bodyPr vert="horz" wrap="square" lIns="114300" tIns="57150" rIns="114300" bIns="57150" rtlCol="0" anchor="t" anchorCtr="0">
            <a:spAutoFit/>
          </a:bodyPr>
          <a:lstStyle/>
          <a:p>
            <a:pPr>
              <a:lnSpc>
                <a:spcPct val="100000"/>
              </a:lnSpc>
              <a:spcBef>
                <a:spcPts val="450"/>
              </a:spcBef>
            </a:pPr>
            <a:r>
              <a:rPr lang="en-US" sz="12300" b="1">
                <a:solidFill>
                  <a:schemeClr val="dk1">
                    <a:alpha val="100000"/>
                  </a:schemeClr>
                </a:solidFill>
                <a:latin typeface="微软雅黑" panose="020B0503020204020204" charset="-122"/>
                <a:ea typeface="微软雅黑" panose="020B0503020204020204" charset="-122"/>
                <a:cs typeface="微软雅黑" panose="020B0503020204020204" charset="-122"/>
              </a:rPr>
              <a:t>06</a:t>
            </a:r>
          </a:p>
        </p:txBody>
      </p:sp>
      <p:sp>
        <p:nvSpPr>
          <p:cNvPr id="4" name="TextBox 4"/>
          <p:cNvSpPr txBox="1"/>
          <p:nvPr/>
        </p:nvSpPr>
        <p:spPr>
          <a:xfrm>
            <a:off x="5117749" y="1980487"/>
            <a:ext cx="4354982" cy="2531059"/>
          </a:xfrm>
          <a:prstGeom prst="rect">
            <a:avLst/>
          </a:prstGeom>
        </p:spPr>
        <p:txBody>
          <a:bodyPr vert="horz" wrap="square" lIns="114300" tIns="57150" rIns="114300" bIns="57150" rtlCol="0" anchor="ctr" anchorCtr="0">
            <a:spAutoFit/>
          </a:bodyPr>
          <a:lstStyle/>
          <a:p>
            <a:pPr>
              <a:lnSpc>
                <a:spcPct val="120000"/>
              </a:lnSpc>
              <a:spcBef>
                <a:spcPts val="450"/>
              </a:spcBef>
            </a:pPr>
            <a:r>
              <a:rPr lang="en-US" sz="4200" b="1">
                <a:solidFill>
                  <a:srgbClr val="000000">
                    <a:alpha val="100000"/>
                  </a:srgbClr>
                </a:solidFill>
                <a:latin typeface="微软雅黑" panose="020B0503020204020204" charset="-122"/>
                <a:ea typeface="微软雅黑" panose="020B0503020204020204" charset="-122"/>
                <a:cs typeface="微软雅黑" panose="020B0503020204020204" charset="-122"/>
              </a:rPr>
              <a:t>容器模块</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Freeform 2"/>
          <p:cNvSpPr/>
          <p:nvPr/>
        </p:nvSpPr>
        <p:spPr>
          <a:xfrm>
            <a:off x="1477192" y="3522743"/>
            <a:ext cx="1702240" cy="1665358"/>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4">
              <a:alpha val="100000"/>
            </a:schemeClr>
          </a:solidFill>
        </p:spPr>
      </p:sp>
      <p:sp>
        <p:nvSpPr>
          <p:cNvPr id="3" name="Freeform 3"/>
          <p:cNvSpPr/>
          <p:nvPr/>
        </p:nvSpPr>
        <p:spPr>
          <a:xfrm>
            <a:off x="2568117" y="1927706"/>
            <a:ext cx="2204933" cy="2157159"/>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1">
              <a:alpha val="100000"/>
            </a:schemeClr>
          </a:solidFill>
        </p:spPr>
      </p:sp>
      <p:sp>
        <p:nvSpPr>
          <p:cNvPr id="4" name="Freeform 4"/>
          <p:cNvSpPr/>
          <p:nvPr/>
        </p:nvSpPr>
        <p:spPr>
          <a:xfrm>
            <a:off x="4067465" y="3482773"/>
            <a:ext cx="2116735" cy="2070873"/>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4">
              <a:alpha val="100000"/>
            </a:schemeClr>
          </a:solidFill>
        </p:spPr>
      </p:sp>
      <p:sp>
        <p:nvSpPr>
          <p:cNvPr id="5" name="Freeform 5"/>
          <p:cNvSpPr/>
          <p:nvPr/>
        </p:nvSpPr>
        <p:spPr>
          <a:xfrm>
            <a:off x="5566823" y="2336206"/>
            <a:ext cx="1702240" cy="1665358"/>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1">
              <a:alpha val="100000"/>
            </a:schemeClr>
          </a:solidFill>
        </p:spPr>
      </p:sp>
      <p:grpSp>
        <p:nvGrpSpPr>
          <p:cNvPr id="6" name="Group 6"/>
          <p:cNvGrpSpPr/>
          <p:nvPr/>
        </p:nvGrpSpPr>
        <p:grpSpPr>
          <a:xfrm>
            <a:off x="6184200" y="2878170"/>
            <a:ext cx="461677" cy="550831"/>
            <a:chOff x="6184200" y="2878170"/>
            <a:chExt cx="461677" cy="550831"/>
          </a:xfrm>
        </p:grpSpPr>
        <p:sp>
          <p:nvSpPr>
            <p:cNvPr id="7" name="Freeform 7"/>
            <p:cNvSpPr/>
            <p:nvPr/>
          </p:nvSpPr>
          <p:spPr>
            <a:xfrm>
              <a:off x="6350411" y="2984088"/>
              <a:ext cx="147161" cy="176213"/>
            </a:xfrm>
            <a:custGeom>
              <a:avLst/>
              <a:gdLst/>
              <a:ahLst/>
              <a:cxnLst/>
              <a:rect l="l" t="t" r="r" b="b"/>
              <a:pathLst>
                <a:path w="56" h="67">
                  <a:moveTo>
                    <a:pt x="28" y="0"/>
                  </a:moveTo>
                  <a:cubicBezTo>
                    <a:pt x="13" y="0"/>
                    <a:pt x="0" y="13"/>
                    <a:pt x="0" y="28"/>
                  </a:cubicBezTo>
                  <a:cubicBezTo>
                    <a:pt x="0" y="34"/>
                    <a:pt x="2" y="40"/>
                    <a:pt x="7" y="46"/>
                  </a:cubicBezTo>
                  <a:cubicBezTo>
                    <a:pt x="11" y="52"/>
                    <a:pt x="15" y="58"/>
                    <a:pt x="16" y="65"/>
                  </a:cubicBezTo>
                  <a:cubicBezTo>
                    <a:pt x="16" y="67"/>
                    <a:pt x="16" y="67"/>
                    <a:pt x="16" y="67"/>
                  </a:cubicBezTo>
                  <a:cubicBezTo>
                    <a:pt x="25" y="67"/>
                    <a:pt x="25" y="67"/>
                    <a:pt x="25" y="67"/>
                  </a:cubicBezTo>
                  <a:cubicBezTo>
                    <a:pt x="26" y="65"/>
                    <a:pt x="26" y="65"/>
                    <a:pt x="26" y="65"/>
                  </a:cubicBezTo>
                  <a:cubicBezTo>
                    <a:pt x="26" y="61"/>
                    <a:pt x="26" y="50"/>
                    <a:pt x="22" y="42"/>
                  </a:cubicBezTo>
                  <a:cubicBezTo>
                    <a:pt x="24" y="42"/>
                    <a:pt x="26" y="41"/>
                    <a:pt x="28" y="41"/>
                  </a:cubicBezTo>
                  <a:cubicBezTo>
                    <a:pt x="29" y="41"/>
                    <a:pt x="29" y="41"/>
                    <a:pt x="29" y="41"/>
                  </a:cubicBezTo>
                  <a:cubicBezTo>
                    <a:pt x="31" y="41"/>
                    <a:pt x="33" y="42"/>
                    <a:pt x="34" y="42"/>
                  </a:cubicBezTo>
                  <a:cubicBezTo>
                    <a:pt x="32" y="48"/>
                    <a:pt x="31" y="55"/>
                    <a:pt x="31" y="65"/>
                  </a:cubicBezTo>
                  <a:cubicBezTo>
                    <a:pt x="31" y="67"/>
                    <a:pt x="31" y="67"/>
                    <a:pt x="31" y="67"/>
                  </a:cubicBezTo>
                  <a:cubicBezTo>
                    <a:pt x="40" y="67"/>
                    <a:pt x="40" y="67"/>
                    <a:pt x="40" y="67"/>
                  </a:cubicBezTo>
                  <a:cubicBezTo>
                    <a:pt x="41" y="65"/>
                    <a:pt x="41" y="65"/>
                    <a:pt x="41" y="65"/>
                  </a:cubicBezTo>
                  <a:cubicBezTo>
                    <a:pt x="42" y="58"/>
                    <a:pt x="46" y="52"/>
                    <a:pt x="50" y="46"/>
                  </a:cubicBezTo>
                  <a:cubicBezTo>
                    <a:pt x="54" y="41"/>
                    <a:pt x="56" y="34"/>
                    <a:pt x="56" y="28"/>
                  </a:cubicBezTo>
                  <a:cubicBezTo>
                    <a:pt x="56" y="13"/>
                    <a:pt x="44" y="0"/>
                    <a:pt x="28" y="0"/>
                  </a:cubicBezTo>
                  <a:close/>
                </a:path>
              </a:pathLst>
            </a:custGeom>
            <a:solidFill>
              <a:schemeClr val="accent1">
                <a:alpha val="100000"/>
              </a:schemeClr>
            </a:solidFill>
          </p:spPr>
        </p:sp>
        <p:sp>
          <p:nvSpPr>
            <p:cNvPr id="8" name="Freeform 8"/>
            <p:cNvSpPr/>
            <p:nvPr/>
          </p:nvSpPr>
          <p:spPr>
            <a:xfrm>
              <a:off x="6184200" y="2878170"/>
              <a:ext cx="461677" cy="550831"/>
            </a:xfrm>
            <a:custGeom>
              <a:avLst/>
              <a:gdLst/>
              <a:ahLst/>
              <a:cxnLst/>
              <a:rect l="l" t="t" r="r" b="b"/>
              <a:pathLst>
                <a:path w="175" h="209">
                  <a:moveTo>
                    <a:pt x="146" y="24"/>
                  </a:moveTo>
                  <a:cubicBezTo>
                    <a:pt x="126" y="8"/>
                    <a:pt x="100" y="0"/>
                    <a:pt x="66" y="8"/>
                  </a:cubicBezTo>
                  <a:cubicBezTo>
                    <a:pt x="42" y="15"/>
                    <a:pt x="21" y="33"/>
                    <a:pt x="16" y="67"/>
                  </a:cubicBezTo>
                  <a:cubicBezTo>
                    <a:pt x="14" y="78"/>
                    <a:pt x="16" y="84"/>
                    <a:pt x="16" y="85"/>
                  </a:cubicBezTo>
                  <a:cubicBezTo>
                    <a:pt x="18" y="87"/>
                    <a:pt x="20" y="91"/>
                    <a:pt x="20" y="94"/>
                  </a:cubicBezTo>
                  <a:cubicBezTo>
                    <a:pt x="20" y="95"/>
                    <a:pt x="19" y="96"/>
                    <a:pt x="19" y="97"/>
                  </a:cubicBezTo>
                  <a:cubicBezTo>
                    <a:pt x="2" y="121"/>
                    <a:pt x="2" y="121"/>
                    <a:pt x="2" y="121"/>
                  </a:cubicBezTo>
                  <a:cubicBezTo>
                    <a:pt x="1" y="123"/>
                    <a:pt x="0" y="125"/>
                    <a:pt x="1" y="127"/>
                  </a:cubicBezTo>
                  <a:cubicBezTo>
                    <a:pt x="4" y="132"/>
                    <a:pt x="12" y="131"/>
                    <a:pt x="14" y="132"/>
                  </a:cubicBezTo>
                  <a:cubicBezTo>
                    <a:pt x="16" y="133"/>
                    <a:pt x="17" y="136"/>
                    <a:pt x="16" y="139"/>
                  </a:cubicBezTo>
                  <a:cubicBezTo>
                    <a:pt x="15" y="141"/>
                    <a:pt x="13" y="145"/>
                    <a:pt x="15" y="146"/>
                  </a:cubicBezTo>
                  <a:cubicBezTo>
                    <a:pt x="17" y="147"/>
                    <a:pt x="19" y="148"/>
                    <a:pt x="19" y="148"/>
                  </a:cubicBezTo>
                  <a:cubicBezTo>
                    <a:pt x="19" y="148"/>
                    <a:pt x="16" y="149"/>
                    <a:pt x="16" y="151"/>
                  </a:cubicBezTo>
                  <a:cubicBezTo>
                    <a:pt x="15" y="153"/>
                    <a:pt x="16" y="156"/>
                    <a:pt x="19" y="157"/>
                  </a:cubicBezTo>
                  <a:cubicBezTo>
                    <a:pt x="19" y="157"/>
                    <a:pt x="22" y="164"/>
                    <a:pt x="21" y="171"/>
                  </a:cubicBezTo>
                  <a:cubicBezTo>
                    <a:pt x="20" y="177"/>
                    <a:pt x="18" y="183"/>
                    <a:pt x="23" y="187"/>
                  </a:cubicBezTo>
                  <a:cubicBezTo>
                    <a:pt x="28" y="191"/>
                    <a:pt x="48" y="188"/>
                    <a:pt x="60" y="184"/>
                  </a:cubicBezTo>
                  <a:cubicBezTo>
                    <a:pt x="60" y="184"/>
                    <a:pt x="64" y="191"/>
                    <a:pt x="68" y="209"/>
                  </a:cubicBezTo>
                  <a:cubicBezTo>
                    <a:pt x="152" y="183"/>
                    <a:pt x="152" y="183"/>
                    <a:pt x="152" y="183"/>
                  </a:cubicBezTo>
                  <a:cubicBezTo>
                    <a:pt x="147" y="170"/>
                    <a:pt x="145" y="163"/>
                    <a:pt x="145" y="159"/>
                  </a:cubicBezTo>
                  <a:cubicBezTo>
                    <a:pt x="143" y="148"/>
                    <a:pt x="160" y="128"/>
                    <a:pt x="166" y="106"/>
                  </a:cubicBezTo>
                  <a:cubicBezTo>
                    <a:pt x="173" y="81"/>
                    <a:pt x="175" y="48"/>
                    <a:pt x="146" y="24"/>
                  </a:cubicBezTo>
                  <a:close/>
                  <a:moveTo>
                    <a:pt x="118" y="90"/>
                  </a:moveTo>
                  <a:cubicBezTo>
                    <a:pt x="112" y="98"/>
                    <a:pt x="110" y="104"/>
                    <a:pt x="110" y="110"/>
                  </a:cubicBezTo>
                  <a:cubicBezTo>
                    <a:pt x="110" y="128"/>
                    <a:pt x="110" y="128"/>
                    <a:pt x="110" y="128"/>
                  </a:cubicBezTo>
                  <a:cubicBezTo>
                    <a:pt x="110" y="133"/>
                    <a:pt x="107" y="136"/>
                    <a:pt x="104" y="136"/>
                  </a:cubicBezTo>
                  <a:cubicBezTo>
                    <a:pt x="97" y="136"/>
                    <a:pt x="97" y="136"/>
                    <a:pt x="97" y="136"/>
                  </a:cubicBezTo>
                  <a:cubicBezTo>
                    <a:pt x="96" y="136"/>
                    <a:pt x="96" y="136"/>
                    <a:pt x="96" y="136"/>
                  </a:cubicBezTo>
                  <a:cubicBezTo>
                    <a:pt x="95" y="138"/>
                    <a:pt x="93" y="139"/>
                    <a:pt x="91" y="139"/>
                  </a:cubicBezTo>
                  <a:cubicBezTo>
                    <a:pt x="89" y="139"/>
                    <a:pt x="88" y="138"/>
                    <a:pt x="87" y="136"/>
                  </a:cubicBezTo>
                  <a:cubicBezTo>
                    <a:pt x="86" y="136"/>
                    <a:pt x="86" y="136"/>
                    <a:pt x="86" y="136"/>
                  </a:cubicBezTo>
                  <a:cubicBezTo>
                    <a:pt x="79" y="136"/>
                    <a:pt x="79" y="136"/>
                    <a:pt x="79" y="136"/>
                  </a:cubicBezTo>
                  <a:cubicBezTo>
                    <a:pt x="76" y="136"/>
                    <a:pt x="73" y="133"/>
                    <a:pt x="73" y="129"/>
                  </a:cubicBezTo>
                  <a:cubicBezTo>
                    <a:pt x="73" y="110"/>
                    <a:pt x="73" y="110"/>
                    <a:pt x="73" y="110"/>
                  </a:cubicBezTo>
                  <a:cubicBezTo>
                    <a:pt x="73" y="104"/>
                    <a:pt x="70" y="98"/>
                    <a:pt x="65" y="90"/>
                  </a:cubicBezTo>
                  <a:cubicBezTo>
                    <a:pt x="59" y="83"/>
                    <a:pt x="57" y="76"/>
                    <a:pt x="57" y="68"/>
                  </a:cubicBezTo>
                  <a:cubicBezTo>
                    <a:pt x="57" y="49"/>
                    <a:pt x="72" y="34"/>
                    <a:pt x="91" y="34"/>
                  </a:cubicBezTo>
                  <a:cubicBezTo>
                    <a:pt x="110" y="34"/>
                    <a:pt x="126" y="49"/>
                    <a:pt x="126" y="68"/>
                  </a:cubicBezTo>
                  <a:cubicBezTo>
                    <a:pt x="126" y="76"/>
                    <a:pt x="123" y="83"/>
                    <a:pt x="118" y="90"/>
                  </a:cubicBezTo>
                  <a:close/>
                </a:path>
              </a:pathLst>
            </a:custGeom>
            <a:solidFill>
              <a:schemeClr val="accent1">
                <a:alpha val="100000"/>
              </a:schemeClr>
            </a:solidFill>
          </p:spPr>
        </p:sp>
      </p:grpSp>
      <p:grpSp>
        <p:nvGrpSpPr>
          <p:cNvPr id="9" name="Group 9"/>
          <p:cNvGrpSpPr/>
          <p:nvPr/>
        </p:nvGrpSpPr>
        <p:grpSpPr>
          <a:xfrm>
            <a:off x="1996032" y="4065529"/>
            <a:ext cx="664560" cy="579786"/>
            <a:chOff x="1996032" y="4065529"/>
            <a:chExt cx="664560" cy="579786"/>
          </a:xfrm>
        </p:grpSpPr>
        <p:sp>
          <p:nvSpPr>
            <p:cNvPr id="10" name="Freeform 10"/>
            <p:cNvSpPr/>
            <p:nvPr/>
          </p:nvSpPr>
          <p:spPr>
            <a:xfrm>
              <a:off x="1996032" y="4204879"/>
              <a:ext cx="440436" cy="440436"/>
            </a:xfrm>
            <a:custGeom>
              <a:avLst/>
              <a:gdLst/>
              <a:ahLst/>
              <a:cxnLst/>
              <a:rect l="l" t="t" r="r" b="b"/>
              <a:pathLst>
                <a:path w="167" h="167">
                  <a:moveTo>
                    <a:pt x="161" y="71"/>
                  </a:moveTo>
                  <a:cubicBezTo>
                    <a:pt x="148" y="71"/>
                    <a:pt x="148" y="71"/>
                    <a:pt x="148" y="71"/>
                  </a:cubicBezTo>
                  <a:cubicBezTo>
                    <a:pt x="146" y="62"/>
                    <a:pt x="143" y="54"/>
                    <a:pt x="138" y="47"/>
                  </a:cubicBezTo>
                  <a:cubicBezTo>
                    <a:pt x="147" y="38"/>
                    <a:pt x="147" y="38"/>
                    <a:pt x="147" y="38"/>
                  </a:cubicBezTo>
                  <a:cubicBezTo>
                    <a:pt x="149" y="36"/>
                    <a:pt x="150" y="32"/>
                    <a:pt x="148" y="31"/>
                  </a:cubicBezTo>
                  <a:cubicBezTo>
                    <a:pt x="136" y="19"/>
                    <a:pt x="136" y="19"/>
                    <a:pt x="136" y="19"/>
                  </a:cubicBezTo>
                  <a:cubicBezTo>
                    <a:pt x="135" y="17"/>
                    <a:pt x="131" y="18"/>
                    <a:pt x="129" y="20"/>
                  </a:cubicBezTo>
                  <a:cubicBezTo>
                    <a:pt x="120" y="29"/>
                    <a:pt x="120" y="29"/>
                    <a:pt x="120" y="29"/>
                  </a:cubicBezTo>
                  <a:cubicBezTo>
                    <a:pt x="113" y="24"/>
                    <a:pt x="105" y="21"/>
                    <a:pt x="96" y="19"/>
                  </a:cubicBezTo>
                  <a:cubicBezTo>
                    <a:pt x="96" y="6"/>
                    <a:pt x="96" y="6"/>
                    <a:pt x="96" y="6"/>
                  </a:cubicBezTo>
                  <a:cubicBezTo>
                    <a:pt x="96" y="3"/>
                    <a:pt x="94" y="0"/>
                    <a:pt x="92" y="0"/>
                  </a:cubicBezTo>
                  <a:cubicBezTo>
                    <a:pt x="75" y="0"/>
                    <a:pt x="75" y="0"/>
                    <a:pt x="75" y="0"/>
                  </a:cubicBezTo>
                  <a:cubicBezTo>
                    <a:pt x="73" y="0"/>
                    <a:pt x="71" y="3"/>
                    <a:pt x="71" y="6"/>
                  </a:cubicBezTo>
                  <a:cubicBezTo>
                    <a:pt x="71" y="19"/>
                    <a:pt x="71" y="19"/>
                    <a:pt x="71" y="19"/>
                  </a:cubicBezTo>
                  <a:cubicBezTo>
                    <a:pt x="62" y="21"/>
                    <a:pt x="54" y="24"/>
                    <a:pt x="46" y="29"/>
                  </a:cubicBezTo>
                  <a:cubicBezTo>
                    <a:pt x="37" y="20"/>
                    <a:pt x="37" y="20"/>
                    <a:pt x="37" y="20"/>
                  </a:cubicBezTo>
                  <a:cubicBezTo>
                    <a:pt x="35" y="18"/>
                    <a:pt x="32" y="17"/>
                    <a:pt x="30" y="19"/>
                  </a:cubicBezTo>
                  <a:cubicBezTo>
                    <a:pt x="18" y="31"/>
                    <a:pt x="18" y="31"/>
                    <a:pt x="18" y="31"/>
                  </a:cubicBezTo>
                  <a:cubicBezTo>
                    <a:pt x="17" y="32"/>
                    <a:pt x="17" y="36"/>
                    <a:pt x="19" y="38"/>
                  </a:cubicBezTo>
                  <a:cubicBezTo>
                    <a:pt x="29" y="47"/>
                    <a:pt x="29" y="47"/>
                    <a:pt x="29" y="47"/>
                  </a:cubicBezTo>
                  <a:cubicBezTo>
                    <a:pt x="24" y="54"/>
                    <a:pt x="20" y="62"/>
                    <a:pt x="19" y="71"/>
                  </a:cubicBezTo>
                  <a:cubicBezTo>
                    <a:pt x="6" y="71"/>
                    <a:pt x="6" y="71"/>
                    <a:pt x="6" y="71"/>
                  </a:cubicBezTo>
                  <a:cubicBezTo>
                    <a:pt x="2" y="71"/>
                    <a:pt x="0" y="73"/>
                    <a:pt x="0" y="75"/>
                  </a:cubicBezTo>
                  <a:cubicBezTo>
                    <a:pt x="0" y="92"/>
                    <a:pt x="0" y="92"/>
                    <a:pt x="0" y="92"/>
                  </a:cubicBezTo>
                  <a:cubicBezTo>
                    <a:pt x="0" y="94"/>
                    <a:pt x="2" y="96"/>
                    <a:pt x="6" y="96"/>
                  </a:cubicBezTo>
                  <a:cubicBezTo>
                    <a:pt x="19" y="96"/>
                    <a:pt x="19" y="96"/>
                    <a:pt x="19" y="96"/>
                  </a:cubicBezTo>
                  <a:cubicBezTo>
                    <a:pt x="20" y="105"/>
                    <a:pt x="24" y="113"/>
                    <a:pt x="29" y="120"/>
                  </a:cubicBezTo>
                  <a:cubicBezTo>
                    <a:pt x="19" y="130"/>
                    <a:pt x="19" y="130"/>
                    <a:pt x="19" y="130"/>
                  </a:cubicBezTo>
                  <a:cubicBezTo>
                    <a:pt x="17" y="132"/>
                    <a:pt x="17" y="135"/>
                    <a:pt x="18" y="137"/>
                  </a:cubicBezTo>
                  <a:cubicBezTo>
                    <a:pt x="30" y="148"/>
                    <a:pt x="30" y="148"/>
                    <a:pt x="30" y="148"/>
                  </a:cubicBezTo>
                  <a:cubicBezTo>
                    <a:pt x="32" y="150"/>
                    <a:pt x="35" y="150"/>
                    <a:pt x="37" y="147"/>
                  </a:cubicBezTo>
                  <a:cubicBezTo>
                    <a:pt x="46" y="138"/>
                    <a:pt x="46" y="138"/>
                    <a:pt x="46" y="138"/>
                  </a:cubicBezTo>
                  <a:cubicBezTo>
                    <a:pt x="54" y="143"/>
                    <a:pt x="62" y="147"/>
                    <a:pt x="71" y="148"/>
                  </a:cubicBezTo>
                  <a:cubicBezTo>
                    <a:pt x="71" y="161"/>
                    <a:pt x="71" y="161"/>
                    <a:pt x="71" y="161"/>
                  </a:cubicBezTo>
                  <a:cubicBezTo>
                    <a:pt x="71" y="164"/>
                    <a:pt x="73" y="167"/>
                    <a:pt x="75" y="167"/>
                  </a:cubicBezTo>
                  <a:cubicBezTo>
                    <a:pt x="92" y="167"/>
                    <a:pt x="92" y="167"/>
                    <a:pt x="92" y="167"/>
                  </a:cubicBezTo>
                  <a:cubicBezTo>
                    <a:pt x="94" y="167"/>
                    <a:pt x="96" y="164"/>
                    <a:pt x="96" y="161"/>
                  </a:cubicBezTo>
                  <a:cubicBezTo>
                    <a:pt x="96" y="148"/>
                    <a:pt x="96" y="148"/>
                    <a:pt x="96" y="148"/>
                  </a:cubicBezTo>
                  <a:cubicBezTo>
                    <a:pt x="105" y="147"/>
                    <a:pt x="113" y="143"/>
                    <a:pt x="120" y="138"/>
                  </a:cubicBezTo>
                  <a:cubicBezTo>
                    <a:pt x="129" y="147"/>
                    <a:pt x="129" y="147"/>
                    <a:pt x="129" y="147"/>
                  </a:cubicBezTo>
                  <a:cubicBezTo>
                    <a:pt x="131" y="150"/>
                    <a:pt x="135" y="150"/>
                    <a:pt x="136" y="148"/>
                  </a:cubicBezTo>
                  <a:cubicBezTo>
                    <a:pt x="148" y="137"/>
                    <a:pt x="148" y="137"/>
                    <a:pt x="148" y="137"/>
                  </a:cubicBezTo>
                  <a:cubicBezTo>
                    <a:pt x="150" y="135"/>
                    <a:pt x="149" y="132"/>
                    <a:pt x="147" y="130"/>
                  </a:cubicBezTo>
                  <a:cubicBezTo>
                    <a:pt x="138" y="120"/>
                    <a:pt x="138" y="120"/>
                    <a:pt x="138" y="120"/>
                  </a:cubicBezTo>
                  <a:cubicBezTo>
                    <a:pt x="143" y="113"/>
                    <a:pt x="146" y="105"/>
                    <a:pt x="148" y="96"/>
                  </a:cubicBezTo>
                  <a:cubicBezTo>
                    <a:pt x="161" y="96"/>
                    <a:pt x="161" y="96"/>
                    <a:pt x="161" y="96"/>
                  </a:cubicBezTo>
                  <a:cubicBezTo>
                    <a:pt x="164" y="96"/>
                    <a:pt x="167" y="94"/>
                    <a:pt x="167" y="92"/>
                  </a:cubicBezTo>
                  <a:cubicBezTo>
                    <a:pt x="167" y="75"/>
                    <a:pt x="167" y="75"/>
                    <a:pt x="167" y="75"/>
                  </a:cubicBezTo>
                  <a:cubicBezTo>
                    <a:pt x="167" y="73"/>
                    <a:pt x="164" y="71"/>
                    <a:pt x="161" y="71"/>
                  </a:cubicBezTo>
                  <a:close/>
                  <a:moveTo>
                    <a:pt x="83" y="114"/>
                  </a:moveTo>
                  <a:cubicBezTo>
                    <a:pt x="66" y="114"/>
                    <a:pt x="52" y="101"/>
                    <a:pt x="52" y="84"/>
                  </a:cubicBezTo>
                  <a:cubicBezTo>
                    <a:pt x="52" y="67"/>
                    <a:pt x="66" y="53"/>
                    <a:pt x="83" y="53"/>
                  </a:cubicBezTo>
                  <a:cubicBezTo>
                    <a:pt x="100" y="53"/>
                    <a:pt x="114" y="67"/>
                    <a:pt x="114" y="84"/>
                  </a:cubicBezTo>
                  <a:cubicBezTo>
                    <a:pt x="114" y="101"/>
                    <a:pt x="100" y="114"/>
                    <a:pt x="83" y="114"/>
                  </a:cubicBezTo>
                  <a:close/>
                </a:path>
              </a:pathLst>
            </a:custGeom>
            <a:solidFill>
              <a:schemeClr val="accent4">
                <a:alpha val="100000"/>
              </a:schemeClr>
            </a:solidFill>
          </p:spPr>
        </p:sp>
        <p:sp>
          <p:nvSpPr>
            <p:cNvPr id="11" name="Freeform 11"/>
            <p:cNvSpPr/>
            <p:nvPr/>
          </p:nvSpPr>
          <p:spPr>
            <a:xfrm>
              <a:off x="2341695" y="4065529"/>
              <a:ext cx="318897" cy="316706"/>
            </a:xfrm>
            <a:custGeom>
              <a:avLst/>
              <a:gdLst/>
              <a:ahLst/>
              <a:cxnLst/>
              <a:rect l="l" t="t" r="r" b="b"/>
              <a:pathLst>
                <a:path w="121" h="120">
                  <a:moveTo>
                    <a:pt x="117" y="51"/>
                  </a:moveTo>
                  <a:cubicBezTo>
                    <a:pt x="108" y="51"/>
                    <a:pt x="108" y="51"/>
                    <a:pt x="108" y="51"/>
                  </a:cubicBezTo>
                  <a:cubicBezTo>
                    <a:pt x="106" y="44"/>
                    <a:pt x="104" y="38"/>
                    <a:pt x="100" y="33"/>
                  </a:cubicBezTo>
                  <a:cubicBezTo>
                    <a:pt x="107" y="27"/>
                    <a:pt x="107" y="27"/>
                    <a:pt x="107" y="27"/>
                  </a:cubicBezTo>
                  <a:cubicBezTo>
                    <a:pt x="109" y="25"/>
                    <a:pt x="109" y="23"/>
                    <a:pt x="108" y="22"/>
                  </a:cubicBezTo>
                  <a:cubicBezTo>
                    <a:pt x="99" y="13"/>
                    <a:pt x="99" y="13"/>
                    <a:pt x="99" y="13"/>
                  </a:cubicBezTo>
                  <a:cubicBezTo>
                    <a:pt x="98" y="12"/>
                    <a:pt x="96" y="12"/>
                    <a:pt x="94" y="14"/>
                  </a:cubicBezTo>
                  <a:cubicBezTo>
                    <a:pt x="87" y="20"/>
                    <a:pt x="87" y="20"/>
                    <a:pt x="87" y="20"/>
                  </a:cubicBezTo>
                  <a:cubicBezTo>
                    <a:pt x="82" y="17"/>
                    <a:pt x="76" y="14"/>
                    <a:pt x="70" y="13"/>
                  </a:cubicBezTo>
                  <a:cubicBezTo>
                    <a:pt x="70" y="4"/>
                    <a:pt x="70" y="4"/>
                    <a:pt x="70" y="4"/>
                  </a:cubicBezTo>
                  <a:cubicBezTo>
                    <a:pt x="70" y="1"/>
                    <a:pt x="69" y="0"/>
                    <a:pt x="67" y="0"/>
                  </a:cubicBezTo>
                  <a:cubicBezTo>
                    <a:pt x="55" y="0"/>
                    <a:pt x="55" y="0"/>
                    <a:pt x="55" y="0"/>
                  </a:cubicBezTo>
                  <a:cubicBezTo>
                    <a:pt x="53" y="0"/>
                    <a:pt x="52" y="1"/>
                    <a:pt x="52" y="4"/>
                  </a:cubicBezTo>
                  <a:cubicBezTo>
                    <a:pt x="52" y="13"/>
                    <a:pt x="52" y="13"/>
                    <a:pt x="52" y="13"/>
                  </a:cubicBezTo>
                  <a:cubicBezTo>
                    <a:pt x="45" y="14"/>
                    <a:pt x="39" y="17"/>
                    <a:pt x="34" y="20"/>
                  </a:cubicBezTo>
                  <a:cubicBezTo>
                    <a:pt x="28" y="14"/>
                    <a:pt x="28" y="14"/>
                    <a:pt x="28" y="14"/>
                  </a:cubicBezTo>
                  <a:cubicBezTo>
                    <a:pt x="26" y="12"/>
                    <a:pt x="24" y="12"/>
                    <a:pt x="22" y="13"/>
                  </a:cubicBezTo>
                  <a:cubicBezTo>
                    <a:pt x="14" y="22"/>
                    <a:pt x="14" y="22"/>
                    <a:pt x="14" y="22"/>
                  </a:cubicBezTo>
                  <a:cubicBezTo>
                    <a:pt x="13" y="23"/>
                    <a:pt x="13" y="25"/>
                    <a:pt x="15" y="27"/>
                  </a:cubicBezTo>
                  <a:cubicBezTo>
                    <a:pt x="21" y="33"/>
                    <a:pt x="21" y="33"/>
                    <a:pt x="21" y="33"/>
                  </a:cubicBezTo>
                  <a:cubicBezTo>
                    <a:pt x="18" y="38"/>
                    <a:pt x="15" y="44"/>
                    <a:pt x="14" y="51"/>
                  </a:cubicBezTo>
                  <a:cubicBezTo>
                    <a:pt x="5" y="51"/>
                    <a:pt x="5" y="51"/>
                    <a:pt x="5" y="51"/>
                  </a:cubicBezTo>
                  <a:cubicBezTo>
                    <a:pt x="2" y="51"/>
                    <a:pt x="0" y="52"/>
                    <a:pt x="0" y="54"/>
                  </a:cubicBezTo>
                  <a:cubicBezTo>
                    <a:pt x="0" y="66"/>
                    <a:pt x="0" y="66"/>
                    <a:pt x="0" y="66"/>
                  </a:cubicBezTo>
                  <a:cubicBezTo>
                    <a:pt x="0" y="68"/>
                    <a:pt x="2" y="69"/>
                    <a:pt x="5" y="69"/>
                  </a:cubicBezTo>
                  <a:cubicBezTo>
                    <a:pt x="14" y="69"/>
                    <a:pt x="14" y="69"/>
                    <a:pt x="14" y="69"/>
                  </a:cubicBezTo>
                  <a:cubicBezTo>
                    <a:pt x="15" y="76"/>
                    <a:pt x="18" y="81"/>
                    <a:pt x="21" y="87"/>
                  </a:cubicBezTo>
                  <a:cubicBezTo>
                    <a:pt x="15" y="93"/>
                    <a:pt x="15" y="93"/>
                    <a:pt x="15" y="93"/>
                  </a:cubicBezTo>
                  <a:cubicBezTo>
                    <a:pt x="13" y="95"/>
                    <a:pt x="13" y="97"/>
                    <a:pt x="14" y="98"/>
                  </a:cubicBezTo>
                  <a:cubicBezTo>
                    <a:pt x="22" y="107"/>
                    <a:pt x="22" y="107"/>
                    <a:pt x="22" y="107"/>
                  </a:cubicBezTo>
                  <a:cubicBezTo>
                    <a:pt x="24" y="108"/>
                    <a:pt x="26" y="108"/>
                    <a:pt x="28" y="106"/>
                  </a:cubicBezTo>
                  <a:cubicBezTo>
                    <a:pt x="34" y="100"/>
                    <a:pt x="34" y="100"/>
                    <a:pt x="34" y="100"/>
                  </a:cubicBezTo>
                  <a:cubicBezTo>
                    <a:pt x="39" y="103"/>
                    <a:pt x="45" y="106"/>
                    <a:pt x="52" y="107"/>
                  </a:cubicBezTo>
                  <a:cubicBezTo>
                    <a:pt x="52" y="116"/>
                    <a:pt x="52" y="116"/>
                    <a:pt x="52" y="116"/>
                  </a:cubicBezTo>
                  <a:cubicBezTo>
                    <a:pt x="52" y="118"/>
                    <a:pt x="53" y="120"/>
                    <a:pt x="55" y="120"/>
                  </a:cubicBezTo>
                  <a:cubicBezTo>
                    <a:pt x="67" y="120"/>
                    <a:pt x="67" y="120"/>
                    <a:pt x="67" y="120"/>
                  </a:cubicBezTo>
                  <a:cubicBezTo>
                    <a:pt x="69" y="120"/>
                    <a:pt x="70" y="118"/>
                    <a:pt x="70" y="116"/>
                  </a:cubicBezTo>
                  <a:cubicBezTo>
                    <a:pt x="70" y="107"/>
                    <a:pt x="70" y="107"/>
                    <a:pt x="70" y="107"/>
                  </a:cubicBezTo>
                  <a:cubicBezTo>
                    <a:pt x="76" y="106"/>
                    <a:pt x="82" y="103"/>
                    <a:pt x="87" y="100"/>
                  </a:cubicBezTo>
                  <a:cubicBezTo>
                    <a:pt x="94" y="106"/>
                    <a:pt x="94" y="106"/>
                    <a:pt x="94" y="106"/>
                  </a:cubicBezTo>
                  <a:cubicBezTo>
                    <a:pt x="96" y="108"/>
                    <a:pt x="98" y="108"/>
                    <a:pt x="99" y="107"/>
                  </a:cubicBezTo>
                  <a:cubicBezTo>
                    <a:pt x="108" y="98"/>
                    <a:pt x="108" y="98"/>
                    <a:pt x="108" y="98"/>
                  </a:cubicBezTo>
                  <a:cubicBezTo>
                    <a:pt x="109" y="97"/>
                    <a:pt x="109" y="95"/>
                    <a:pt x="107" y="93"/>
                  </a:cubicBezTo>
                  <a:cubicBezTo>
                    <a:pt x="100" y="87"/>
                    <a:pt x="100" y="87"/>
                    <a:pt x="100" y="87"/>
                  </a:cubicBezTo>
                  <a:cubicBezTo>
                    <a:pt x="104" y="81"/>
                    <a:pt x="106" y="76"/>
                    <a:pt x="108" y="69"/>
                  </a:cubicBezTo>
                  <a:cubicBezTo>
                    <a:pt x="117" y="69"/>
                    <a:pt x="117" y="69"/>
                    <a:pt x="117" y="69"/>
                  </a:cubicBezTo>
                  <a:cubicBezTo>
                    <a:pt x="119" y="69"/>
                    <a:pt x="121" y="68"/>
                    <a:pt x="121" y="66"/>
                  </a:cubicBezTo>
                  <a:cubicBezTo>
                    <a:pt x="121" y="54"/>
                    <a:pt x="121" y="54"/>
                    <a:pt x="121" y="54"/>
                  </a:cubicBezTo>
                  <a:cubicBezTo>
                    <a:pt x="121" y="52"/>
                    <a:pt x="119" y="51"/>
                    <a:pt x="117" y="51"/>
                  </a:cubicBezTo>
                  <a:close/>
                  <a:moveTo>
                    <a:pt x="61" y="82"/>
                  </a:moveTo>
                  <a:cubicBezTo>
                    <a:pt x="48" y="82"/>
                    <a:pt x="38" y="72"/>
                    <a:pt x="38" y="60"/>
                  </a:cubicBezTo>
                  <a:cubicBezTo>
                    <a:pt x="38" y="48"/>
                    <a:pt x="48" y="38"/>
                    <a:pt x="61" y="38"/>
                  </a:cubicBezTo>
                  <a:cubicBezTo>
                    <a:pt x="73" y="38"/>
                    <a:pt x="83" y="48"/>
                    <a:pt x="83" y="60"/>
                  </a:cubicBezTo>
                  <a:cubicBezTo>
                    <a:pt x="83" y="72"/>
                    <a:pt x="73" y="82"/>
                    <a:pt x="61" y="82"/>
                  </a:cubicBezTo>
                  <a:close/>
                </a:path>
              </a:pathLst>
            </a:custGeom>
            <a:solidFill>
              <a:schemeClr val="accent4">
                <a:alpha val="100000"/>
              </a:schemeClr>
            </a:solidFill>
          </p:spPr>
        </p:sp>
      </p:grpSp>
      <p:grpSp>
        <p:nvGrpSpPr>
          <p:cNvPr id="12" name="Group 12"/>
          <p:cNvGrpSpPr/>
          <p:nvPr/>
        </p:nvGrpSpPr>
        <p:grpSpPr>
          <a:xfrm>
            <a:off x="4836987" y="4210981"/>
            <a:ext cx="577691" cy="614457"/>
            <a:chOff x="4836987" y="4210981"/>
            <a:chExt cx="577691" cy="614457"/>
          </a:xfrm>
        </p:grpSpPr>
        <p:sp>
          <p:nvSpPr>
            <p:cNvPr id="13" name="Freeform 13"/>
            <p:cNvSpPr/>
            <p:nvPr/>
          </p:nvSpPr>
          <p:spPr>
            <a:xfrm>
              <a:off x="5174934" y="4210981"/>
              <a:ext cx="239744" cy="269843"/>
            </a:xfrm>
            <a:custGeom>
              <a:avLst/>
              <a:gdLst/>
              <a:ahLst/>
              <a:cxnLst/>
              <a:rect l="l" t="t" r="r" b="b"/>
              <a:pathLst>
                <a:path w="91" h="102">
                  <a:moveTo>
                    <a:pt x="76" y="45"/>
                  </a:moveTo>
                  <a:cubicBezTo>
                    <a:pt x="65" y="52"/>
                    <a:pt x="54" y="52"/>
                    <a:pt x="50" y="52"/>
                  </a:cubicBezTo>
                  <a:cubicBezTo>
                    <a:pt x="11" y="102"/>
                    <a:pt x="11" y="102"/>
                    <a:pt x="11" y="102"/>
                  </a:cubicBezTo>
                  <a:cubicBezTo>
                    <a:pt x="0" y="93"/>
                    <a:pt x="0" y="93"/>
                    <a:pt x="0" y="93"/>
                  </a:cubicBezTo>
                  <a:cubicBezTo>
                    <a:pt x="43" y="47"/>
                    <a:pt x="43" y="47"/>
                    <a:pt x="43" y="47"/>
                  </a:cubicBezTo>
                  <a:cubicBezTo>
                    <a:pt x="42" y="43"/>
                    <a:pt x="40" y="32"/>
                    <a:pt x="45" y="19"/>
                  </a:cubicBezTo>
                  <a:cubicBezTo>
                    <a:pt x="52" y="4"/>
                    <a:pt x="70" y="0"/>
                    <a:pt x="70" y="0"/>
                  </a:cubicBezTo>
                  <a:cubicBezTo>
                    <a:pt x="67" y="22"/>
                    <a:pt x="67" y="22"/>
                    <a:pt x="67" y="22"/>
                  </a:cubicBezTo>
                  <a:cubicBezTo>
                    <a:pt x="68" y="21"/>
                    <a:pt x="69" y="21"/>
                    <a:pt x="70" y="22"/>
                  </a:cubicBezTo>
                  <a:cubicBezTo>
                    <a:pt x="70" y="22"/>
                    <a:pt x="70" y="23"/>
                    <a:pt x="70" y="24"/>
                  </a:cubicBezTo>
                  <a:cubicBezTo>
                    <a:pt x="91" y="17"/>
                    <a:pt x="91" y="17"/>
                    <a:pt x="91" y="17"/>
                  </a:cubicBezTo>
                  <a:cubicBezTo>
                    <a:pt x="91" y="17"/>
                    <a:pt x="90" y="36"/>
                    <a:pt x="76" y="45"/>
                  </a:cubicBezTo>
                  <a:close/>
                </a:path>
              </a:pathLst>
            </a:custGeom>
            <a:solidFill>
              <a:schemeClr val="accent4">
                <a:alpha val="100000"/>
              </a:schemeClr>
            </a:solidFill>
          </p:spPr>
        </p:sp>
        <p:sp>
          <p:nvSpPr>
            <p:cNvPr id="14" name="Freeform 14"/>
            <p:cNvSpPr/>
            <p:nvPr/>
          </p:nvSpPr>
          <p:spPr>
            <a:xfrm>
              <a:off x="4836987" y="4396146"/>
              <a:ext cx="461677" cy="429292"/>
            </a:xfrm>
            <a:custGeom>
              <a:avLst/>
              <a:gdLst/>
              <a:ahLst/>
              <a:cxnLst/>
              <a:rect l="l" t="t" r="r" b="b"/>
              <a:pathLst>
                <a:path w="175" h="163">
                  <a:moveTo>
                    <a:pt x="77" y="0"/>
                  </a:moveTo>
                  <a:cubicBezTo>
                    <a:pt x="95" y="0"/>
                    <a:pt x="112" y="6"/>
                    <a:pt x="127" y="16"/>
                  </a:cubicBezTo>
                  <a:cubicBezTo>
                    <a:pt x="107" y="40"/>
                    <a:pt x="107" y="40"/>
                    <a:pt x="107" y="40"/>
                  </a:cubicBezTo>
                  <a:cubicBezTo>
                    <a:pt x="100" y="36"/>
                    <a:pt x="92" y="34"/>
                    <a:pt x="84" y="34"/>
                  </a:cubicBezTo>
                  <a:cubicBezTo>
                    <a:pt x="59" y="34"/>
                    <a:pt x="41" y="54"/>
                    <a:pt x="44" y="80"/>
                  </a:cubicBezTo>
                  <a:cubicBezTo>
                    <a:pt x="47" y="105"/>
                    <a:pt x="70" y="125"/>
                    <a:pt x="96" y="125"/>
                  </a:cubicBezTo>
                  <a:cubicBezTo>
                    <a:pt x="121" y="125"/>
                    <a:pt x="138" y="105"/>
                    <a:pt x="135" y="80"/>
                  </a:cubicBezTo>
                  <a:cubicBezTo>
                    <a:pt x="134" y="71"/>
                    <a:pt x="130" y="63"/>
                    <a:pt x="125" y="56"/>
                  </a:cubicBezTo>
                  <a:cubicBezTo>
                    <a:pt x="145" y="32"/>
                    <a:pt x="145" y="32"/>
                    <a:pt x="145" y="32"/>
                  </a:cubicBezTo>
                  <a:cubicBezTo>
                    <a:pt x="158" y="46"/>
                    <a:pt x="166" y="63"/>
                    <a:pt x="169" y="82"/>
                  </a:cubicBezTo>
                  <a:cubicBezTo>
                    <a:pt x="175" y="127"/>
                    <a:pt x="143" y="163"/>
                    <a:pt x="98" y="163"/>
                  </a:cubicBezTo>
                  <a:cubicBezTo>
                    <a:pt x="53" y="163"/>
                    <a:pt x="12" y="127"/>
                    <a:pt x="6" y="82"/>
                  </a:cubicBezTo>
                  <a:cubicBezTo>
                    <a:pt x="0" y="37"/>
                    <a:pt x="31" y="0"/>
                    <a:pt x="77" y="0"/>
                  </a:cubicBezTo>
                  <a:close/>
                </a:path>
              </a:pathLst>
            </a:custGeom>
            <a:solidFill>
              <a:schemeClr val="accent4">
                <a:alpha val="100000"/>
              </a:schemeClr>
            </a:solidFill>
          </p:spPr>
        </p:sp>
        <p:sp>
          <p:nvSpPr>
            <p:cNvPr id="15" name="Freeform 15"/>
            <p:cNvSpPr/>
            <p:nvPr/>
          </p:nvSpPr>
          <p:spPr>
            <a:xfrm>
              <a:off x="4976433" y="4512066"/>
              <a:ext cx="195167" cy="181737"/>
            </a:xfrm>
            <a:custGeom>
              <a:avLst/>
              <a:gdLst/>
              <a:ahLst/>
              <a:cxnLst/>
              <a:rect l="l" t="t" r="r" b="b"/>
              <a:pathLst>
                <a:path w="74" h="69">
                  <a:moveTo>
                    <a:pt x="42" y="69"/>
                  </a:moveTo>
                  <a:cubicBezTo>
                    <a:pt x="23" y="69"/>
                    <a:pt x="5" y="54"/>
                    <a:pt x="3" y="35"/>
                  </a:cubicBezTo>
                  <a:cubicBezTo>
                    <a:pt x="0" y="16"/>
                    <a:pt x="14" y="0"/>
                    <a:pt x="33" y="0"/>
                  </a:cubicBezTo>
                  <a:cubicBezTo>
                    <a:pt x="38" y="0"/>
                    <a:pt x="44" y="2"/>
                    <a:pt x="49" y="4"/>
                  </a:cubicBezTo>
                  <a:cubicBezTo>
                    <a:pt x="48" y="6"/>
                    <a:pt x="48" y="9"/>
                    <a:pt x="49" y="11"/>
                  </a:cubicBezTo>
                  <a:cubicBezTo>
                    <a:pt x="36" y="30"/>
                    <a:pt x="36" y="30"/>
                    <a:pt x="36" y="30"/>
                  </a:cubicBezTo>
                  <a:cubicBezTo>
                    <a:pt x="42" y="35"/>
                    <a:pt x="42" y="35"/>
                    <a:pt x="42" y="35"/>
                  </a:cubicBezTo>
                  <a:cubicBezTo>
                    <a:pt x="59" y="20"/>
                    <a:pt x="59" y="20"/>
                    <a:pt x="59" y="20"/>
                  </a:cubicBezTo>
                  <a:cubicBezTo>
                    <a:pt x="59" y="20"/>
                    <a:pt x="60" y="20"/>
                    <a:pt x="60" y="20"/>
                  </a:cubicBezTo>
                  <a:cubicBezTo>
                    <a:pt x="62" y="20"/>
                    <a:pt x="64" y="19"/>
                    <a:pt x="66" y="18"/>
                  </a:cubicBezTo>
                  <a:cubicBezTo>
                    <a:pt x="69" y="23"/>
                    <a:pt x="71" y="29"/>
                    <a:pt x="72" y="35"/>
                  </a:cubicBezTo>
                  <a:cubicBezTo>
                    <a:pt x="74" y="54"/>
                    <a:pt x="61" y="69"/>
                    <a:pt x="42" y="69"/>
                  </a:cubicBezTo>
                  <a:close/>
                </a:path>
              </a:pathLst>
            </a:custGeom>
            <a:solidFill>
              <a:schemeClr val="accent4">
                <a:alpha val="100000"/>
              </a:schemeClr>
            </a:solidFill>
          </p:spPr>
        </p:sp>
        <p:sp>
          <p:nvSpPr>
            <p:cNvPr id="16" name="Freeform 16"/>
            <p:cNvSpPr/>
            <p:nvPr/>
          </p:nvSpPr>
          <p:spPr>
            <a:xfrm>
              <a:off x="5084541" y="4461869"/>
              <a:ext cx="113728" cy="129349"/>
            </a:xfrm>
            <a:custGeom>
              <a:avLst/>
              <a:gdLst/>
              <a:ahLst/>
              <a:cxnLst/>
              <a:rect l="l" t="t" r="r" b="b"/>
              <a:pathLst>
                <a:path w="43" h="49">
                  <a:moveTo>
                    <a:pt x="13" y="31"/>
                  </a:moveTo>
                  <a:cubicBezTo>
                    <a:pt x="11" y="28"/>
                    <a:pt x="12" y="25"/>
                    <a:pt x="14" y="22"/>
                  </a:cubicBezTo>
                  <a:cubicBezTo>
                    <a:pt x="32" y="0"/>
                    <a:pt x="32" y="0"/>
                    <a:pt x="32" y="0"/>
                  </a:cubicBezTo>
                  <a:cubicBezTo>
                    <a:pt x="43" y="9"/>
                    <a:pt x="43" y="9"/>
                    <a:pt x="43" y="9"/>
                  </a:cubicBezTo>
                  <a:cubicBezTo>
                    <a:pt x="24" y="32"/>
                    <a:pt x="24" y="32"/>
                    <a:pt x="24" y="32"/>
                  </a:cubicBezTo>
                  <a:cubicBezTo>
                    <a:pt x="22" y="34"/>
                    <a:pt x="19" y="35"/>
                    <a:pt x="17" y="34"/>
                  </a:cubicBezTo>
                  <a:cubicBezTo>
                    <a:pt x="1" y="49"/>
                    <a:pt x="1" y="49"/>
                    <a:pt x="1" y="49"/>
                  </a:cubicBezTo>
                  <a:cubicBezTo>
                    <a:pt x="0" y="48"/>
                    <a:pt x="0" y="48"/>
                    <a:pt x="0" y="48"/>
                  </a:cubicBezTo>
                  <a:lnTo>
                    <a:pt x="13" y="31"/>
                  </a:lnTo>
                  <a:close/>
                </a:path>
              </a:pathLst>
            </a:custGeom>
            <a:solidFill>
              <a:schemeClr val="accent4">
                <a:alpha val="100000"/>
              </a:schemeClr>
            </a:solidFill>
          </p:spPr>
        </p:sp>
      </p:grpSp>
      <p:grpSp>
        <p:nvGrpSpPr>
          <p:cNvPr id="17" name="Group 17"/>
          <p:cNvGrpSpPr/>
          <p:nvPr/>
        </p:nvGrpSpPr>
        <p:grpSpPr>
          <a:xfrm>
            <a:off x="3390861" y="2655299"/>
            <a:ext cx="559445" cy="701973"/>
            <a:chOff x="3390861" y="2655299"/>
            <a:chExt cx="559445" cy="701973"/>
          </a:xfrm>
        </p:grpSpPr>
        <p:sp>
          <p:nvSpPr>
            <p:cNvPr id="18" name="Freeform 18"/>
            <p:cNvSpPr/>
            <p:nvPr/>
          </p:nvSpPr>
          <p:spPr>
            <a:xfrm>
              <a:off x="3782073" y="2655299"/>
              <a:ext cx="168233" cy="183703"/>
            </a:xfrm>
            <a:custGeom>
              <a:avLst/>
              <a:gdLst/>
              <a:ahLst/>
              <a:cxnLst/>
              <a:rect l="l" t="t" r="r" b="b"/>
              <a:pathLst>
                <a:path w="126" h="140">
                  <a:moveTo>
                    <a:pt x="0" y="57"/>
                  </a:moveTo>
                  <a:lnTo>
                    <a:pt x="48" y="0"/>
                  </a:lnTo>
                  <a:lnTo>
                    <a:pt x="126" y="85"/>
                  </a:lnTo>
                  <a:lnTo>
                    <a:pt x="78" y="140"/>
                  </a:lnTo>
                  <a:lnTo>
                    <a:pt x="0" y="57"/>
                  </a:lnTo>
                  <a:close/>
                </a:path>
              </a:pathLst>
            </a:custGeom>
            <a:solidFill>
              <a:schemeClr val="accent1">
                <a:alpha val="100000"/>
              </a:schemeClr>
            </a:solidFill>
          </p:spPr>
        </p:sp>
        <p:sp>
          <p:nvSpPr>
            <p:cNvPr id="19" name="Freeform 19"/>
            <p:cNvSpPr/>
            <p:nvPr/>
          </p:nvSpPr>
          <p:spPr>
            <a:xfrm>
              <a:off x="3564454" y="2751018"/>
              <a:ext cx="296432" cy="326720"/>
            </a:xfrm>
            <a:custGeom>
              <a:avLst/>
              <a:gdLst/>
              <a:ahLst/>
              <a:cxnLst/>
              <a:rect l="l" t="t" r="r" b="b"/>
              <a:pathLst>
                <a:path w="94" h="105">
                  <a:moveTo>
                    <a:pt x="70" y="0"/>
                  </a:moveTo>
                  <a:cubicBezTo>
                    <a:pt x="63" y="9"/>
                    <a:pt x="63" y="9"/>
                    <a:pt x="63" y="9"/>
                  </a:cubicBezTo>
                  <a:cubicBezTo>
                    <a:pt x="21" y="30"/>
                    <a:pt x="21" y="30"/>
                    <a:pt x="21" y="30"/>
                  </a:cubicBezTo>
                  <a:cubicBezTo>
                    <a:pt x="20" y="30"/>
                    <a:pt x="14" y="33"/>
                    <a:pt x="12" y="37"/>
                  </a:cubicBezTo>
                  <a:cubicBezTo>
                    <a:pt x="10" y="40"/>
                    <a:pt x="2" y="67"/>
                    <a:pt x="1" y="70"/>
                  </a:cubicBezTo>
                  <a:cubicBezTo>
                    <a:pt x="0" y="71"/>
                    <a:pt x="0" y="75"/>
                    <a:pt x="0" y="77"/>
                  </a:cubicBezTo>
                  <a:cubicBezTo>
                    <a:pt x="0" y="78"/>
                    <a:pt x="2" y="93"/>
                    <a:pt x="3" y="102"/>
                  </a:cubicBezTo>
                  <a:cubicBezTo>
                    <a:pt x="3" y="103"/>
                    <a:pt x="3" y="103"/>
                    <a:pt x="3" y="103"/>
                  </a:cubicBezTo>
                  <a:cubicBezTo>
                    <a:pt x="3" y="103"/>
                    <a:pt x="3" y="103"/>
                    <a:pt x="3" y="103"/>
                  </a:cubicBezTo>
                  <a:cubicBezTo>
                    <a:pt x="3" y="103"/>
                    <a:pt x="3" y="104"/>
                    <a:pt x="4" y="105"/>
                  </a:cubicBezTo>
                  <a:cubicBezTo>
                    <a:pt x="4" y="81"/>
                    <a:pt x="4" y="81"/>
                    <a:pt x="4" y="81"/>
                  </a:cubicBezTo>
                  <a:cubicBezTo>
                    <a:pt x="20" y="81"/>
                    <a:pt x="20" y="81"/>
                    <a:pt x="20" y="81"/>
                  </a:cubicBezTo>
                  <a:cubicBezTo>
                    <a:pt x="20" y="75"/>
                    <a:pt x="20" y="75"/>
                    <a:pt x="20" y="75"/>
                  </a:cubicBezTo>
                  <a:cubicBezTo>
                    <a:pt x="30" y="58"/>
                    <a:pt x="30" y="58"/>
                    <a:pt x="30" y="58"/>
                  </a:cubicBezTo>
                  <a:cubicBezTo>
                    <a:pt x="32" y="59"/>
                    <a:pt x="37" y="61"/>
                    <a:pt x="40" y="62"/>
                  </a:cubicBezTo>
                  <a:cubicBezTo>
                    <a:pt x="39" y="64"/>
                    <a:pt x="37" y="68"/>
                    <a:pt x="37" y="69"/>
                  </a:cubicBezTo>
                  <a:cubicBezTo>
                    <a:pt x="36" y="71"/>
                    <a:pt x="30" y="78"/>
                    <a:pt x="27" y="83"/>
                  </a:cubicBezTo>
                  <a:cubicBezTo>
                    <a:pt x="25" y="85"/>
                    <a:pt x="24" y="90"/>
                    <a:pt x="28" y="93"/>
                  </a:cubicBezTo>
                  <a:cubicBezTo>
                    <a:pt x="29" y="94"/>
                    <a:pt x="31" y="95"/>
                    <a:pt x="33" y="95"/>
                  </a:cubicBezTo>
                  <a:cubicBezTo>
                    <a:pt x="37" y="95"/>
                    <a:pt x="41" y="92"/>
                    <a:pt x="41" y="92"/>
                  </a:cubicBezTo>
                  <a:cubicBezTo>
                    <a:pt x="41" y="92"/>
                    <a:pt x="41" y="92"/>
                    <a:pt x="41" y="92"/>
                  </a:cubicBezTo>
                  <a:cubicBezTo>
                    <a:pt x="41" y="92"/>
                    <a:pt x="41" y="92"/>
                    <a:pt x="41" y="92"/>
                  </a:cubicBezTo>
                  <a:cubicBezTo>
                    <a:pt x="41" y="91"/>
                    <a:pt x="56" y="74"/>
                    <a:pt x="63" y="71"/>
                  </a:cubicBezTo>
                  <a:cubicBezTo>
                    <a:pt x="69" y="68"/>
                    <a:pt x="87" y="54"/>
                    <a:pt x="87" y="36"/>
                  </a:cubicBezTo>
                  <a:cubicBezTo>
                    <a:pt x="94" y="26"/>
                    <a:pt x="94" y="26"/>
                    <a:pt x="94" y="26"/>
                  </a:cubicBezTo>
                  <a:lnTo>
                    <a:pt x="70" y="0"/>
                  </a:lnTo>
                  <a:close/>
                </a:path>
              </a:pathLst>
            </a:custGeom>
            <a:solidFill>
              <a:schemeClr val="accent1">
                <a:alpha val="100000"/>
              </a:schemeClr>
            </a:solidFill>
          </p:spPr>
        </p:sp>
        <p:sp>
          <p:nvSpPr>
            <p:cNvPr id="20" name="Freeform 20"/>
            <p:cNvSpPr/>
            <p:nvPr/>
          </p:nvSpPr>
          <p:spPr>
            <a:xfrm>
              <a:off x="3390861" y="3012170"/>
              <a:ext cx="467288" cy="345102"/>
            </a:xfrm>
            <a:custGeom>
              <a:avLst/>
              <a:gdLst/>
              <a:ahLst/>
              <a:cxnLst/>
              <a:rect l="l" t="t" r="r" b="b"/>
              <a:pathLst>
                <a:path w="148" h="111">
                  <a:moveTo>
                    <a:pt x="124" y="49"/>
                  </a:moveTo>
                  <a:cubicBezTo>
                    <a:pt x="124" y="104"/>
                    <a:pt x="124" y="104"/>
                    <a:pt x="124" y="104"/>
                  </a:cubicBezTo>
                  <a:cubicBezTo>
                    <a:pt x="117" y="104"/>
                    <a:pt x="117" y="104"/>
                    <a:pt x="117" y="104"/>
                  </a:cubicBezTo>
                  <a:cubicBezTo>
                    <a:pt x="117" y="29"/>
                    <a:pt x="117" y="29"/>
                    <a:pt x="117" y="29"/>
                  </a:cubicBezTo>
                  <a:cubicBezTo>
                    <a:pt x="93" y="29"/>
                    <a:pt x="93" y="29"/>
                    <a:pt x="93" y="29"/>
                  </a:cubicBezTo>
                  <a:cubicBezTo>
                    <a:pt x="93" y="104"/>
                    <a:pt x="93" y="104"/>
                    <a:pt x="93" y="104"/>
                  </a:cubicBezTo>
                  <a:cubicBezTo>
                    <a:pt x="86" y="104"/>
                    <a:pt x="86" y="104"/>
                    <a:pt x="86" y="104"/>
                  </a:cubicBezTo>
                  <a:cubicBezTo>
                    <a:pt x="86" y="14"/>
                    <a:pt x="86" y="14"/>
                    <a:pt x="86" y="14"/>
                  </a:cubicBezTo>
                  <a:cubicBezTo>
                    <a:pt x="83" y="13"/>
                    <a:pt x="81" y="12"/>
                    <a:pt x="80" y="10"/>
                  </a:cubicBezTo>
                  <a:cubicBezTo>
                    <a:pt x="77" y="7"/>
                    <a:pt x="77" y="3"/>
                    <a:pt x="78" y="0"/>
                  </a:cubicBezTo>
                  <a:cubicBezTo>
                    <a:pt x="62" y="0"/>
                    <a:pt x="62" y="0"/>
                    <a:pt x="62" y="0"/>
                  </a:cubicBezTo>
                  <a:cubicBezTo>
                    <a:pt x="62" y="104"/>
                    <a:pt x="62" y="104"/>
                    <a:pt x="62" y="104"/>
                  </a:cubicBezTo>
                  <a:cubicBezTo>
                    <a:pt x="55" y="104"/>
                    <a:pt x="55" y="104"/>
                    <a:pt x="55" y="104"/>
                  </a:cubicBezTo>
                  <a:cubicBezTo>
                    <a:pt x="55" y="36"/>
                    <a:pt x="55" y="36"/>
                    <a:pt x="55" y="36"/>
                  </a:cubicBezTo>
                  <a:cubicBezTo>
                    <a:pt x="31" y="36"/>
                    <a:pt x="31" y="36"/>
                    <a:pt x="31" y="36"/>
                  </a:cubicBezTo>
                  <a:cubicBezTo>
                    <a:pt x="31" y="104"/>
                    <a:pt x="31" y="104"/>
                    <a:pt x="31" y="104"/>
                  </a:cubicBezTo>
                  <a:cubicBezTo>
                    <a:pt x="24" y="104"/>
                    <a:pt x="24" y="104"/>
                    <a:pt x="24" y="104"/>
                  </a:cubicBezTo>
                  <a:cubicBezTo>
                    <a:pt x="24" y="66"/>
                    <a:pt x="24" y="66"/>
                    <a:pt x="24" y="66"/>
                  </a:cubicBezTo>
                  <a:cubicBezTo>
                    <a:pt x="0" y="66"/>
                    <a:pt x="0" y="66"/>
                    <a:pt x="0" y="66"/>
                  </a:cubicBezTo>
                  <a:cubicBezTo>
                    <a:pt x="0" y="104"/>
                    <a:pt x="0" y="104"/>
                    <a:pt x="0" y="104"/>
                  </a:cubicBezTo>
                  <a:cubicBezTo>
                    <a:pt x="0" y="111"/>
                    <a:pt x="0" y="111"/>
                    <a:pt x="0" y="111"/>
                  </a:cubicBezTo>
                  <a:cubicBezTo>
                    <a:pt x="148" y="111"/>
                    <a:pt x="148" y="111"/>
                    <a:pt x="148" y="111"/>
                  </a:cubicBezTo>
                  <a:cubicBezTo>
                    <a:pt x="148" y="104"/>
                    <a:pt x="148" y="104"/>
                    <a:pt x="148" y="104"/>
                  </a:cubicBezTo>
                  <a:cubicBezTo>
                    <a:pt x="148" y="49"/>
                    <a:pt x="148" y="49"/>
                    <a:pt x="148" y="49"/>
                  </a:cubicBezTo>
                  <a:lnTo>
                    <a:pt x="124" y="49"/>
                  </a:lnTo>
                  <a:close/>
                </a:path>
              </a:pathLst>
            </a:custGeom>
            <a:solidFill>
              <a:schemeClr val="accent1">
                <a:alpha val="100000"/>
              </a:schemeClr>
            </a:solidFill>
          </p:spPr>
        </p:sp>
      </p:grpSp>
      <p:grpSp>
        <p:nvGrpSpPr>
          <p:cNvPr id="21" name="Group 21"/>
          <p:cNvGrpSpPr/>
          <p:nvPr/>
        </p:nvGrpSpPr>
        <p:grpSpPr>
          <a:xfrm>
            <a:off x="454963" y="93878"/>
            <a:ext cx="10641129" cy="914400"/>
            <a:chOff x="454963" y="93878"/>
            <a:chExt cx="10641129" cy="914400"/>
          </a:xfrm>
        </p:grpSpPr>
        <p:sp>
          <p:nvSpPr>
            <p:cNvPr id="22" name="AutoShape 22"/>
            <p:cNvSpPr/>
            <p:nvPr/>
          </p:nvSpPr>
          <p:spPr>
            <a:xfrm>
              <a:off x="454963" y="331168"/>
              <a:ext cx="84147" cy="84147"/>
            </a:xfrm>
            <a:prstGeom prst="ellipse">
              <a:avLst/>
            </a:prstGeom>
            <a:solidFill>
              <a:schemeClr val="accent1">
                <a:alpha val="100000"/>
              </a:schemeClr>
            </a:solidFill>
          </p:spPr>
        </p:sp>
        <p:sp>
          <p:nvSpPr>
            <p:cNvPr id="23" name="AutoShape 23"/>
            <p:cNvSpPr/>
            <p:nvPr/>
          </p:nvSpPr>
          <p:spPr>
            <a:xfrm>
              <a:off x="575049" y="337743"/>
              <a:ext cx="78137" cy="78137"/>
            </a:xfrm>
            <a:prstGeom prst="ellipse">
              <a:avLst/>
            </a:prstGeom>
            <a:solidFill>
              <a:schemeClr val="accent1">
                <a:alpha val="80000"/>
              </a:schemeClr>
            </a:solidFill>
          </p:spPr>
        </p:sp>
        <p:sp>
          <p:nvSpPr>
            <p:cNvPr id="24" name="AutoShape 24"/>
            <p:cNvSpPr/>
            <p:nvPr/>
          </p:nvSpPr>
          <p:spPr>
            <a:xfrm>
              <a:off x="689125" y="339460"/>
              <a:ext cx="74704" cy="74704"/>
            </a:xfrm>
            <a:prstGeom prst="ellipse">
              <a:avLst/>
            </a:prstGeom>
            <a:solidFill>
              <a:schemeClr val="accent1">
                <a:alpha val="60000"/>
              </a:schemeClr>
            </a:solidFill>
          </p:spPr>
        </p:sp>
        <p:sp>
          <p:nvSpPr>
            <p:cNvPr id="25" name="AutoShape 25"/>
            <p:cNvSpPr/>
            <p:nvPr/>
          </p:nvSpPr>
          <p:spPr>
            <a:xfrm>
              <a:off x="799768" y="348430"/>
              <a:ext cx="69238" cy="69238"/>
            </a:xfrm>
            <a:prstGeom prst="ellipse">
              <a:avLst/>
            </a:prstGeom>
            <a:solidFill>
              <a:schemeClr val="accent1">
                <a:alpha val="40000"/>
              </a:schemeClr>
            </a:solidFill>
          </p:spPr>
        </p:sp>
        <p:sp>
          <p:nvSpPr>
            <p:cNvPr id="26" name="AutoShape 26"/>
            <p:cNvSpPr/>
            <p:nvPr/>
          </p:nvSpPr>
          <p:spPr>
            <a:xfrm>
              <a:off x="904945" y="344297"/>
              <a:ext cx="65594" cy="65594"/>
            </a:xfrm>
            <a:prstGeom prst="ellipse">
              <a:avLst/>
            </a:prstGeom>
            <a:solidFill>
              <a:schemeClr val="accent1">
                <a:alpha val="20000"/>
              </a:schemeClr>
            </a:solidFill>
          </p:spPr>
        </p:sp>
        <p:sp>
          <p:nvSpPr>
            <p:cNvPr id="27" name="AutoShape 27"/>
            <p:cNvSpPr/>
            <p:nvPr/>
          </p:nvSpPr>
          <p:spPr>
            <a:xfrm>
              <a:off x="454963" y="448942"/>
              <a:ext cx="84147" cy="84147"/>
            </a:xfrm>
            <a:prstGeom prst="ellipse">
              <a:avLst/>
            </a:prstGeom>
            <a:solidFill>
              <a:schemeClr val="accent1">
                <a:alpha val="100000"/>
              </a:schemeClr>
            </a:solidFill>
          </p:spPr>
        </p:sp>
        <p:sp>
          <p:nvSpPr>
            <p:cNvPr id="28" name="AutoShape 28"/>
            <p:cNvSpPr/>
            <p:nvPr/>
          </p:nvSpPr>
          <p:spPr>
            <a:xfrm>
              <a:off x="575049" y="455517"/>
              <a:ext cx="78137" cy="78137"/>
            </a:xfrm>
            <a:prstGeom prst="ellipse">
              <a:avLst/>
            </a:prstGeom>
            <a:solidFill>
              <a:schemeClr val="accent1">
                <a:alpha val="80000"/>
              </a:schemeClr>
            </a:solidFill>
          </p:spPr>
        </p:sp>
        <p:sp>
          <p:nvSpPr>
            <p:cNvPr id="29" name="AutoShape 29"/>
            <p:cNvSpPr/>
            <p:nvPr/>
          </p:nvSpPr>
          <p:spPr>
            <a:xfrm>
              <a:off x="689125" y="457233"/>
              <a:ext cx="74704" cy="74704"/>
            </a:xfrm>
            <a:prstGeom prst="ellipse">
              <a:avLst/>
            </a:prstGeom>
            <a:solidFill>
              <a:schemeClr val="accent1">
                <a:alpha val="60000"/>
              </a:schemeClr>
            </a:solidFill>
          </p:spPr>
        </p:sp>
        <p:sp>
          <p:nvSpPr>
            <p:cNvPr id="30" name="AutoShape 30"/>
            <p:cNvSpPr/>
            <p:nvPr/>
          </p:nvSpPr>
          <p:spPr>
            <a:xfrm>
              <a:off x="799768" y="466203"/>
              <a:ext cx="69238" cy="69238"/>
            </a:xfrm>
            <a:prstGeom prst="ellipse">
              <a:avLst/>
            </a:prstGeom>
            <a:solidFill>
              <a:schemeClr val="accent1">
                <a:alpha val="40000"/>
              </a:schemeClr>
            </a:solidFill>
          </p:spPr>
        </p:sp>
        <p:sp>
          <p:nvSpPr>
            <p:cNvPr id="31" name="AutoShape 31"/>
            <p:cNvSpPr/>
            <p:nvPr/>
          </p:nvSpPr>
          <p:spPr>
            <a:xfrm>
              <a:off x="904945" y="462070"/>
              <a:ext cx="65594" cy="65594"/>
            </a:xfrm>
            <a:prstGeom prst="ellipse">
              <a:avLst/>
            </a:prstGeom>
            <a:solidFill>
              <a:schemeClr val="accent1">
                <a:alpha val="20000"/>
              </a:schemeClr>
            </a:solidFill>
          </p:spPr>
        </p:sp>
        <p:sp>
          <p:nvSpPr>
            <p:cNvPr id="32" name="AutoShape 32"/>
            <p:cNvSpPr/>
            <p:nvPr/>
          </p:nvSpPr>
          <p:spPr>
            <a:xfrm>
              <a:off x="454963" y="566715"/>
              <a:ext cx="84147" cy="84147"/>
            </a:xfrm>
            <a:prstGeom prst="ellipse">
              <a:avLst/>
            </a:prstGeom>
            <a:solidFill>
              <a:schemeClr val="accent1">
                <a:alpha val="100000"/>
              </a:schemeClr>
            </a:solidFill>
          </p:spPr>
        </p:sp>
        <p:sp>
          <p:nvSpPr>
            <p:cNvPr id="33" name="AutoShape 33"/>
            <p:cNvSpPr/>
            <p:nvPr/>
          </p:nvSpPr>
          <p:spPr>
            <a:xfrm>
              <a:off x="575049" y="573291"/>
              <a:ext cx="78137" cy="78137"/>
            </a:xfrm>
            <a:prstGeom prst="ellipse">
              <a:avLst/>
            </a:prstGeom>
            <a:solidFill>
              <a:schemeClr val="accent1">
                <a:alpha val="80000"/>
              </a:schemeClr>
            </a:solidFill>
          </p:spPr>
        </p:sp>
        <p:sp>
          <p:nvSpPr>
            <p:cNvPr id="34" name="AutoShape 34"/>
            <p:cNvSpPr/>
            <p:nvPr/>
          </p:nvSpPr>
          <p:spPr>
            <a:xfrm>
              <a:off x="689125" y="575007"/>
              <a:ext cx="74704" cy="74704"/>
            </a:xfrm>
            <a:prstGeom prst="ellipse">
              <a:avLst/>
            </a:prstGeom>
            <a:solidFill>
              <a:schemeClr val="accent1">
                <a:alpha val="60000"/>
              </a:schemeClr>
            </a:solidFill>
          </p:spPr>
        </p:sp>
        <p:sp>
          <p:nvSpPr>
            <p:cNvPr id="35" name="AutoShape 35"/>
            <p:cNvSpPr/>
            <p:nvPr/>
          </p:nvSpPr>
          <p:spPr>
            <a:xfrm>
              <a:off x="799768" y="583977"/>
              <a:ext cx="69238" cy="69238"/>
            </a:xfrm>
            <a:prstGeom prst="ellipse">
              <a:avLst/>
            </a:prstGeom>
            <a:solidFill>
              <a:schemeClr val="accent1">
                <a:alpha val="40000"/>
              </a:schemeClr>
            </a:solidFill>
          </p:spPr>
        </p:sp>
        <p:sp>
          <p:nvSpPr>
            <p:cNvPr id="36" name="AutoShape 36"/>
            <p:cNvSpPr/>
            <p:nvPr/>
          </p:nvSpPr>
          <p:spPr>
            <a:xfrm>
              <a:off x="904945" y="579844"/>
              <a:ext cx="65594" cy="65594"/>
            </a:xfrm>
            <a:prstGeom prst="ellipse">
              <a:avLst/>
            </a:prstGeom>
            <a:solidFill>
              <a:schemeClr val="accent1">
                <a:alpha val="20000"/>
              </a:schemeClr>
            </a:solidFill>
          </p:spPr>
        </p:sp>
        <p:sp>
          <p:nvSpPr>
            <p:cNvPr id="37" name="AutoShape 37"/>
            <p:cNvSpPr/>
            <p:nvPr/>
          </p:nvSpPr>
          <p:spPr>
            <a:xfrm>
              <a:off x="454963" y="684489"/>
              <a:ext cx="84147" cy="84147"/>
            </a:xfrm>
            <a:prstGeom prst="ellipse">
              <a:avLst/>
            </a:prstGeom>
            <a:solidFill>
              <a:schemeClr val="accent1">
                <a:alpha val="100000"/>
              </a:schemeClr>
            </a:solidFill>
          </p:spPr>
        </p:sp>
        <p:sp>
          <p:nvSpPr>
            <p:cNvPr id="38" name="AutoShape 38"/>
            <p:cNvSpPr/>
            <p:nvPr/>
          </p:nvSpPr>
          <p:spPr>
            <a:xfrm>
              <a:off x="575049" y="691064"/>
              <a:ext cx="78137" cy="78137"/>
            </a:xfrm>
            <a:prstGeom prst="ellipse">
              <a:avLst/>
            </a:prstGeom>
            <a:solidFill>
              <a:schemeClr val="accent1">
                <a:alpha val="80000"/>
              </a:schemeClr>
            </a:solidFill>
          </p:spPr>
        </p:sp>
        <p:sp>
          <p:nvSpPr>
            <p:cNvPr id="39" name="AutoShape 39"/>
            <p:cNvSpPr/>
            <p:nvPr/>
          </p:nvSpPr>
          <p:spPr>
            <a:xfrm>
              <a:off x="689125" y="692781"/>
              <a:ext cx="74704" cy="74704"/>
            </a:xfrm>
            <a:prstGeom prst="ellipse">
              <a:avLst/>
            </a:prstGeom>
            <a:solidFill>
              <a:schemeClr val="accent1">
                <a:alpha val="60000"/>
              </a:schemeClr>
            </a:solidFill>
          </p:spPr>
        </p:sp>
        <p:sp>
          <p:nvSpPr>
            <p:cNvPr id="40" name="AutoShape 40"/>
            <p:cNvSpPr/>
            <p:nvPr/>
          </p:nvSpPr>
          <p:spPr>
            <a:xfrm>
              <a:off x="799768" y="701751"/>
              <a:ext cx="69238" cy="69238"/>
            </a:xfrm>
            <a:prstGeom prst="ellipse">
              <a:avLst/>
            </a:prstGeom>
            <a:solidFill>
              <a:schemeClr val="accent1">
                <a:alpha val="40000"/>
              </a:schemeClr>
            </a:solidFill>
          </p:spPr>
        </p:sp>
        <p:sp>
          <p:nvSpPr>
            <p:cNvPr id="41" name="AutoShape 41"/>
            <p:cNvSpPr/>
            <p:nvPr/>
          </p:nvSpPr>
          <p:spPr>
            <a:xfrm>
              <a:off x="904945" y="697618"/>
              <a:ext cx="65594" cy="65594"/>
            </a:xfrm>
            <a:prstGeom prst="ellipse">
              <a:avLst/>
            </a:prstGeom>
            <a:solidFill>
              <a:schemeClr val="accent1">
                <a:alpha val="20000"/>
              </a:schemeClr>
            </a:solidFill>
          </p:spPr>
        </p:sp>
        <p:sp>
          <p:nvSpPr>
            <p:cNvPr id="42" name="TextBox 4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游戏背景区</a:t>
              </a:r>
            </a:p>
          </p:txBody>
        </p:sp>
      </p:grpSp>
      <p:sp>
        <p:nvSpPr>
          <p:cNvPr id="43" name="TextBox 43"/>
          <p:cNvSpPr txBox="1"/>
          <p:nvPr/>
        </p:nvSpPr>
        <p:spPr>
          <a:xfrm>
            <a:off x="7809821" y="1823726"/>
            <a:ext cx="3286271" cy="1875094"/>
          </a:xfrm>
          <a:prstGeom prst="rect">
            <a:avLst/>
          </a:prstGeom>
        </p:spPr>
        <p:txBody>
          <a:bodyPr vert="horz" wrap="square" lIns="66008" tIns="33052" rIns="66008" bIns="33052" rtlCol="0" anchor="ctr" anchorCtr="1">
            <a:normAutofit/>
          </a:bodyPr>
          <a:lstStyle/>
          <a:p>
            <a:pPr algn="l">
              <a:lnSpc>
                <a:spcPct val="187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编写文件ImageCantainer.java实现游戏背景区，绘制整个游戏背景。</a:t>
            </a:r>
          </a:p>
        </p:txBody>
      </p:sp>
      <p:sp>
        <p:nvSpPr>
          <p:cNvPr id="44" name="TextBox 44"/>
          <p:cNvSpPr txBox="1"/>
          <p:nvPr/>
        </p:nvSpPr>
        <p:spPr>
          <a:xfrm>
            <a:off x="7809821" y="4249198"/>
            <a:ext cx="3286271" cy="1875094"/>
          </a:xfrm>
          <a:prstGeom prst="rect">
            <a:avLst/>
          </a:prstGeom>
        </p:spPr>
        <p:txBody>
          <a:bodyPr vert="horz" wrap="square" lIns="66008" tIns="33052" rIns="66008" bIns="33052" rtlCol="0" anchor="ctr" anchorCtr="1">
            <a:normAutofit/>
          </a:bodyPr>
          <a:lstStyle/>
          <a:p>
            <a:pPr algn="l">
              <a:lnSpc>
                <a:spcPct val="187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处理放大和缩小效果的功能，实现游戏背景的缩放功能。</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5341061" y="1169291"/>
            <a:ext cx="2281112" cy="2281112"/>
          </a:xfrm>
          <a:prstGeom prst="ellipse">
            <a:avLst/>
          </a:prstGeom>
          <a:solidFill>
            <a:schemeClr val="accent2">
              <a:lumMod val="75000"/>
              <a:alpha val="100000"/>
            </a:schemeClr>
          </a:solidFill>
        </p:spPr>
      </p:sp>
      <p:sp>
        <p:nvSpPr>
          <p:cNvPr id="3" name="Freeform 3"/>
          <p:cNvSpPr/>
          <p:nvPr/>
        </p:nvSpPr>
        <p:spPr>
          <a:xfrm>
            <a:off x="6177468" y="1976779"/>
            <a:ext cx="608297" cy="608297"/>
          </a:xfrm>
          <a:custGeom>
            <a:avLst/>
            <a:gdLst/>
            <a:ahLst/>
            <a:cxnLst/>
            <a:rect l="l" t="t" r="r" b="b"/>
            <a:pathLst>
              <a:path w="304800" h="304800">
                <a:moveTo>
                  <a:pt x="167640" y="0"/>
                </a:moveTo>
                <a:lnTo>
                  <a:pt x="182880" y="0"/>
                </a:lnTo>
                <a:lnTo>
                  <a:pt x="182880" y="45720"/>
                </a:lnTo>
                <a:lnTo>
                  <a:pt x="228600" y="152400"/>
                </a:lnTo>
                <a:lnTo>
                  <a:pt x="228600" y="274320"/>
                </a:lnTo>
                <a:cubicBezTo>
                  <a:pt x="228600" y="291151"/>
                  <a:pt x="214951" y="304800"/>
                  <a:pt x="198120" y="304800"/>
                </a:cubicBezTo>
                <a:lnTo>
                  <a:pt x="198120" y="304800"/>
                </a:lnTo>
                <a:lnTo>
                  <a:pt x="76200" y="304800"/>
                </a:lnTo>
                <a:cubicBezTo>
                  <a:pt x="59436" y="304800"/>
                  <a:pt x="40996" y="291998"/>
                  <a:pt x="35052" y="276149"/>
                </a:cubicBezTo>
                <a:lnTo>
                  <a:pt x="0" y="182880"/>
                </a:lnTo>
                <a:lnTo>
                  <a:pt x="0" y="152400"/>
                </a:lnTo>
                <a:cubicBezTo>
                  <a:pt x="0" y="135569"/>
                  <a:pt x="13649" y="121920"/>
                  <a:pt x="30480" y="121920"/>
                </a:cubicBezTo>
                <a:lnTo>
                  <a:pt x="30480" y="121920"/>
                </a:lnTo>
                <a:lnTo>
                  <a:pt x="137160" y="121920"/>
                </a:lnTo>
                <a:lnTo>
                  <a:pt x="137160" y="30480"/>
                </a:lnTo>
                <a:cubicBezTo>
                  <a:pt x="137160" y="13649"/>
                  <a:pt x="150809" y="0"/>
                  <a:pt x="167640" y="0"/>
                </a:cubicBezTo>
                <a:lnTo>
                  <a:pt x="167640" y="0"/>
                </a:lnTo>
                <a:close/>
                <a:moveTo>
                  <a:pt x="259080" y="152400"/>
                </a:moveTo>
                <a:lnTo>
                  <a:pt x="304800" y="152400"/>
                </a:lnTo>
                <a:lnTo>
                  <a:pt x="304800" y="304800"/>
                </a:lnTo>
                <a:lnTo>
                  <a:pt x="259080" y="304800"/>
                </a:lnTo>
                <a:lnTo>
                  <a:pt x="259080" y="152400"/>
                </a:lnTo>
                <a:close/>
              </a:path>
            </a:pathLst>
          </a:custGeom>
          <a:solidFill>
            <a:srgbClr val="FFFFFF">
              <a:alpha val="100000"/>
            </a:srgbClr>
          </a:solidFill>
        </p:spPr>
      </p:sp>
      <p:sp>
        <p:nvSpPr>
          <p:cNvPr id="4" name="AutoShape 4"/>
          <p:cNvSpPr/>
          <p:nvPr/>
        </p:nvSpPr>
        <p:spPr>
          <a:xfrm>
            <a:off x="4569827" y="2585076"/>
            <a:ext cx="1911789" cy="1911789"/>
          </a:xfrm>
          <a:prstGeom prst="ellipse">
            <a:avLst/>
          </a:prstGeom>
          <a:solidFill>
            <a:schemeClr val="accent2">
              <a:lumMod val="60000"/>
              <a:lumOff val="40000"/>
              <a:alpha val="100000"/>
            </a:schemeClr>
          </a:solidFill>
        </p:spPr>
      </p:sp>
      <p:sp>
        <p:nvSpPr>
          <p:cNvPr id="5" name="Freeform 5"/>
          <p:cNvSpPr/>
          <p:nvPr/>
        </p:nvSpPr>
        <p:spPr>
          <a:xfrm>
            <a:off x="5156399" y="3235877"/>
            <a:ext cx="738646" cy="610186"/>
          </a:xfrm>
          <a:custGeom>
            <a:avLst/>
            <a:gdLst/>
            <a:ahLst/>
            <a:cxnLst/>
            <a:rect l="l" t="t" r="r" b="b"/>
            <a:pathLst>
              <a:path w="304800" h="304800">
                <a:moveTo>
                  <a:pt x="106680" y="0"/>
                </a:moveTo>
                <a:lnTo>
                  <a:pt x="91440" y="0"/>
                </a:lnTo>
                <a:lnTo>
                  <a:pt x="0" y="45720"/>
                </a:lnTo>
                <a:lnTo>
                  <a:pt x="0" y="137160"/>
                </a:lnTo>
                <a:lnTo>
                  <a:pt x="60960" y="121920"/>
                </a:lnTo>
                <a:lnTo>
                  <a:pt x="60960" y="304800"/>
                </a:lnTo>
                <a:lnTo>
                  <a:pt x="243840" y="304800"/>
                </a:lnTo>
                <a:lnTo>
                  <a:pt x="243840" y="121920"/>
                </a:lnTo>
                <a:lnTo>
                  <a:pt x="304800" y="137160"/>
                </a:lnTo>
                <a:lnTo>
                  <a:pt x="304800" y="45720"/>
                </a:lnTo>
                <a:lnTo>
                  <a:pt x="213360" y="0"/>
                </a:lnTo>
                <a:lnTo>
                  <a:pt x="198120" y="0"/>
                </a:lnTo>
                <a:cubicBezTo>
                  <a:pt x="198120" y="25251"/>
                  <a:pt x="177651" y="45720"/>
                  <a:pt x="152400" y="45720"/>
                </a:cubicBezTo>
                <a:cubicBezTo>
                  <a:pt x="127149" y="45720"/>
                  <a:pt x="106680" y="25251"/>
                  <a:pt x="106680" y="0"/>
                </a:cubicBezTo>
                <a:lnTo>
                  <a:pt x="106680" y="0"/>
                </a:lnTo>
                <a:close/>
              </a:path>
            </a:pathLst>
          </a:custGeom>
          <a:solidFill>
            <a:srgbClr val="FFFFFF">
              <a:alpha val="100000"/>
            </a:srgbClr>
          </a:solidFill>
        </p:spPr>
      </p:sp>
      <p:sp>
        <p:nvSpPr>
          <p:cNvPr id="6" name="AutoShape 6"/>
          <p:cNvSpPr/>
          <p:nvPr/>
        </p:nvSpPr>
        <p:spPr>
          <a:xfrm>
            <a:off x="5905908" y="3792072"/>
            <a:ext cx="1520741" cy="1520741"/>
          </a:xfrm>
          <a:prstGeom prst="ellipse">
            <a:avLst/>
          </a:prstGeom>
          <a:solidFill>
            <a:schemeClr val="accent1">
              <a:alpha val="100000"/>
            </a:schemeClr>
          </a:solidFill>
        </p:spPr>
      </p:sp>
      <p:sp>
        <p:nvSpPr>
          <p:cNvPr id="7" name="Freeform 7"/>
          <p:cNvSpPr/>
          <p:nvPr/>
        </p:nvSpPr>
        <p:spPr>
          <a:xfrm>
            <a:off x="6301722" y="4207073"/>
            <a:ext cx="729113" cy="690739"/>
          </a:xfrm>
          <a:custGeom>
            <a:avLst/>
            <a:gdLst/>
            <a:ahLst/>
            <a:cxnLst/>
            <a:rect l="l" t="t" r="r" b="b"/>
            <a:pathLst>
              <a:path w="304800" h="304800">
                <a:moveTo>
                  <a:pt x="152800" y="79486"/>
                </a:moveTo>
                <a:cubicBezTo>
                  <a:pt x="152800" y="79486"/>
                  <a:pt x="133750" y="38891"/>
                  <a:pt x="90888" y="38891"/>
                </a:cubicBezTo>
                <a:cubicBezTo>
                  <a:pt x="44053" y="38891"/>
                  <a:pt x="19450" y="78581"/>
                  <a:pt x="19450" y="118262"/>
                </a:cubicBezTo>
                <a:cubicBezTo>
                  <a:pt x="19450" y="184147"/>
                  <a:pt x="152800" y="265900"/>
                  <a:pt x="152800" y="265900"/>
                </a:cubicBezTo>
                <a:cubicBezTo>
                  <a:pt x="152800" y="265900"/>
                  <a:pt x="285350" y="184937"/>
                  <a:pt x="285350" y="118262"/>
                </a:cubicBezTo>
                <a:cubicBezTo>
                  <a:pt x="285350" y="77781"/>
                  <a:pt x="259956" y="38891"/>
                  <a:pt x="214713" y="38891"/>
                </a:cubicBezTo>
                <a:cubicBezTo>
                  <a:pt x="169469" y="38891"/>
                  <a:pt x="152800" y="79486"/>
                  <a:pt x="152800" y="79486"/>
                </a:cubicBezTo>
                <a:close/>
              </a:path>
            </a:pathLst>
          </a:custGeom>
          <a:solidFill>
            <a:srgbClr val="FFFFFF">
              <a:alpha val="100000"/>
            </a:srgbClr>
          </a:solidFill>
        </p:spPr>
      </p:sp>
      <p:sp>
        <p:nvSpPr>
          <p:cNvPr id="8" name="AutoShape 8"/>
          <p:cNvSpPr/>
          <p:nvPr/>
        </p:nvSpPr>
        <p:spPr>
          <a:xfrm>
            <a:off x="5227005" y="4767462"/>
            <a:ext cx="1336080" cy="1336080"/>
          </a:xfrm>
          <a:prstGeom prst="ellipse">
            <a:avLst/>
          </a:prstGeom>
          <a:solidFill>
            <a:schemeClr val="accent3">
              <a:lumMod val="60000"/>
              <a:lumOff val="40000"/>
              <a:alpha val="100000"/>
            </a:schemeClr>
          </a:solidFill>
        </p:spPr>
      </p:sp>
      <p:sp>
        <p:nvSpPr>
          <p:cNvPr id="9" name="Freeform 9"/>
          <p:cNvSpPr/>
          <p:nvPr/>
        </p:nvSpPr>
        <p:spPr>
          <a:xfrm>
            <a:off x="5633397" y="5196504"/>
            <a:ext cx="523295" cy="477996"/>
          </a:xfrm>
          <a:custGeom>
            <a:avLst/>
            <a:gdLst/>
            <a:ahLst/>
            <a:cxnLst/>
            <a:rect l="l" t="t" r="r" b="b"/>
            <a:pathLst>
              <a:path w="304800" h="304800">
                <a:moveTo>
                  <a:pt x="285750" y="171450"/>
                </a:moveTo>
                <a:lnTo>
                  <a:pt x="266700" y="171450"/>
                </a:lnTo>
                <a:lnTo>
                  <a:pt x="266700" y="133350"/>
                </a:lnTo>
                <a:cubicBezTo>
                  <a:pt x="266700" y="70247"/>
                  <a:pt x="215503" y="19050"/>
                  <a:pt x="152400" y="19050"/>
                </a:cubicBezTo>
                <a:cubicBezTo>
                  <a:pt x="89297" y="19050"/>
                  <a:pt x="38100" y="70247"/>
                  <a:pt x="38100" y="133350"/>
                </a:cubicBezTo>
                <a:lnTo>
                  <a:pt x="38100" y="171450"/>
                </a:lnTo>
                <a:lnTo>
                  <a:pt x="19050" y="171450"/>
                </a:lnTo>
                <a:cubicBezTo>
                  <a:pt x="8525" y="171450"/>
                  <a:pt x="0" y="179975"/>
                  <a:pt x="0" y="190500"/>
                </a:cubicBezTo>
                <a:lnTo>
                  <a:pt x="0" y="266700"/>
                </a:lnTo>
                <a:cubicBezTo>
                  <a:pt x="0" y="277225"/>
                  <a:pt x="8525" y="285750"/>
                  <a:pt x="19050" y="285750"/>
                </a:cubicBezTo>
                <a:lnTo>
                  <a:pt x="76200" y="285750"/>
                </a:lnTo>
                <a:lnTo>
                  <a:pt x="76200" y="133350"/>
                </a:lnTo>
                <a:cubicBezTo>
                  <a:pt x="76200" y="91307"/>
                  <a:pt x="110357" y="57150"/>
                  <a:pt x="152400" y="57150"/>
                </a:cubicBezTo>
                <a:cubicBezTo>
                  <a:pt x="194443" y="57150"/>
                  <a:pt x="228600" y="91307"/>
                  <a:pt x="228600" y="133350"/>
                </a:cubicBezTo>
                <a:lnTo>
                  <a:pt x="228600" y="285750"/>
                </a:lnTo>
                <a:lnTo>
                  <a:pt x="285750" y="285750"/>
                </a:lnTo>
                <a:cubicBezTo>
                  <a:pt x="296275" y="285750"/>
                  <a:pt x="304800" y="277225"/>
                  <a:pt x="304800" y="266700"/>
                </a:cubicBezTo>
                <a:lnTo>
                  <a:pt x="304800" y="190500"/>
                </a:lnTo>
                <a:cubicBezTo>
                  <a:pt x="304800" y="179975"/>
                  <a:pt x="296275" y="171450"/>
                  <a:pt x="285750" y="171450"/>
                </a:cubicBezTo>
                <a:close/>
              </a:path>
            </a:pathLst>
          </a:custGeom>
          <a:solidFill>
            <a:srgbClr val="FFFFFF">
              <a:alpha val="100000"/>
            </a:srgbClr>
          </a:solidFill>
        </p:spPr>
      </p:sp>
      <p:sp>
        <p:nvSpPr>
          <p:cNvPr id="10" name="TextBox 10"/>
          <p:cNvSpPr txBox="1"/>
          <p:nvPr/>
        </p:nvSpPr>
        <p:spPr>
          <a:xfrm>
            <a:off x="7879079" y="1866934"/>
            <a:ext cx="3905250" cy="885825"/>
          </a:xfrm>
          <a:prstGeom prst="rect">
            <a:avLst/>
          </a:prstGeom>
        </p:spPr>
        <p:txBody>
          <a:bodyPr vert="horz" wrap="square" lIns="123825" tIns="123825" rIns="57150" bIns="123825" rtlCol="0" anchor="t" anchorCtr="0">
            <a:spAutoFit/>
          </a:bodyPr>
          <a:lstStyle/>
          <a:p>
            <a:pPr>
              <a:lnSpc>
                <a:spcPct val="140000"/>
              </a:lnSpc>
            </a:pPr>
            <a:r>
              <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rPr>
              <a:t>编写文件CardSlotCantainer.java实现卡槽功能，验证用户添加的方块是否符合要求。</a:t>
            </a:r>
          </a:p>
        </p:txBody>
      </p:sp>
      <p:sp>
        <p:nvSpPr>
          <p:cNvPr id="11" name="TextBox 11"/>
          <p:cNvSpPr txBox="1"/>
          <p:nvPr/>
        </p:nvSpPr>
        <p:spPr>
          <a:xfrm>
            <a:off x="7622173" y="4109530"/>
            <a:ext cx="4029075" cy="885825"/>
          </a:xfrm>
          <a:prstGeom prst="rect">
            <a:avLst/>
          </a:prstGeom>
        </p:spPr>
        <p:txBody>
          <a:bodyPr vert="horz" wrap="square" lIns="123825" tIns="123825" rIns="57150" bIns="123825" rtlCol="0" anchor="ctr" anchorCtr="0">
            <a:spAutoFit/>
          </a:bodyPr>
          <a:lstStyle/>
          <a:p>
            <a:pPr>
              <a:lnSpc>
                <a:spcPct val="140000"/>
              </a:lnSpc>
            </a:pPr>
            <a:r>
              <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rPr>
              <a:t>编写方法addSlot()，监听用户的鼠标事件，将被点击的方块添加到卡槽进行验证。</a:t>
            </a:r>
          </a:p>
        </p:txBody>
      </p:sp>
      <p:sp>
        <p:nvSpPr>
          <p:cNvPr id="12" name="TextBox 12"/>
          <p:cNvSpPr txBox="1"/>
          <p:nvPr/>
        </p:nvSpPr>
        <p:spPr>
          <a:xfrm>
            <a:off x="653186" y="4992590"/>
            <a:ext cx="4343400" cy="885825"/>
          </a:xfrm>
          <a:prstGeom prst="rect">
            <a:avLst/>
          </a:prstGeom>
        </p:spPr>
        <p:txBody>
          <a:bodyPr vert="horz" wrap="square" lIns="123825" tIns="123825" rIns="57150" bIns="123825" rtlCol="0" anchor="t" anchorCtr="0">
            <a:spAutoFit/>
          </a:bodyPr>
          <a:lstStyle/>
          <a:p>
            <a:pPr algn="r">
              <a:lnSpc>
                <a:spcPct val="140000"/>
              </a:lnSpc>
            </a:pPr>
            <a:r>
              <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rPr>
              <a:t>当有新的方块被添加到卡槽，需要及时更新游戏界面。</a:t>
            </a:r>
          </a:p>
        </p:txBody>
      </p:sp>
      <p:sp>
        <p:nvSpPr>
          <p:cNvPr id="13" name="TextBox 13"/>
          <p:cNvSpPr txBox="1"/>
          <p:nvPr/>
        </p:nvSpPr>
        <p:spPr>
          <a:xfrm>
            <a:off x="454963" y="3098058"/>
            <a:ext cx="3924300" cy="885825"/>
          </a:xfrm>
          <a:prstGeom prst="rect">
            <a:avLst/>
          </a:prstGeom>
        </p:spPr>
        <p:txBody>
          <a:bodyPr vert="horz" wrap="square" lIns="123825" tIns="123825" rIns="57150" bIns="123825" rtlCol="0" anchor="t" anchorCtr="0">
            <a:spAutoFit/>
          </a:bodyPr>
          <a:lstStyle/>
          <a:p>
            <a:pPr algn="r">
              <a:lnSpc>
                <a:spcPct val="140000"/>
              </a:lnSpc>
            </a:pPr>
            <a:r>
              <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rPr>
              <a:t>创建卡槽类CardSlotCantainer，设置卡槽中存放的方块最多是7，在卡槽绘制对应的方块。</a:t>
            </a:r>
          </a:p>
        </p:txBody>
      </p:sp>
      <p:grpSp>
        <p:nvGrpSpPr>
          <p:cNvPr id="14" name="Group 14"/>
          <p:cNvGrpSpPr/>
          <p:nvPr/>
        </p:nvGrpSpPr>
        <p:grpSpPr>
          <a:xfrm>
            <a:off x="454963" y="93878"/>
            <a:ext cx="10641129" cy="914400"/>
            <a:chOff x="454963" y="93878"/>
            <a:chExt cx="10641129" cy="914400"/>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卡槽</a:t>
              </a: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641022" y="2505551"/>
            <a:ext cx="1169862" cy="1169862"/>
          </a:xfrm>
          <a:prstGeom prst="ellipse">
            <a:avLst/>
          </a:prstGeom>
          <a:gradFill>
            <a:gsLst>
              <a:gs pos="0">
                <a:schemeClr val="accent5">
                  <a:alpha val="100000"/>
                </a:schemeClr>
              </a:gs>
              <a:gs pos="100000">
                <a:schemeClr val="lt2">
                  <a:alpha val="100000"/>
                </a:schemeClr>
              </a:gs>
            </a:gsLst>
            <a:lin ang="4500000"/>
          </a:gradFill>
        </p:spPr>
      </p:sp>
      <p:sp>
        <p:nvSpPr>
          <p:cNvPr id="3" name="TextBox 3"/>
          <p:cNvSpPr txBox="1"/>
          <p:nvPr/>
        </p:nvSpPr>
        <p:spPr>
          <a:xfrm>
            <a:off x="2857192" y="2151175"/>
            <a:ext cx="9695079" cy="2189683"/>
          </a:xfrm>
          <a:prstGeom prst="rect">
            <a:avLst/>
          </a:prstGeom>
        </p:spPr>
        <p:txBody>
          <a:bodyPr vert="horz" wrap="square" lIns="114300" tIns="57150" rIns="114300" bIns="57150" rtlCol="0" anchor="t" anchorCtr="0">
            <a:spAutoFit/>
          </a:bodyPr>
          <a:lstStyle/>
          <a:p>
            <a:pPr>
              <a:lnSpc>
                <a:spcPct val="100000"/>
              </a:lnSpc>
              <a:spcBef>
                <a:spcPts val="450"/>
              </a:spcBef>
            </a:pPr>
            <a:r>
              <a:rPr lang="en-US" sz="12300" b="1">
                <a:solidFill>
                  <a:schemeClr val="dk1">
                    <a:alpha val="100000"/>
                  </a:schemeClr>
                </a:solidFill>
                <a:latin typeface="微软雅黑" panose="020B0503020204020204" charset="-122"/>
                <a:ea typeface="微软雅黑" panose="020B0503020204020204" charset="-122"/>
                <a:cs typeface="微软雅黑" panose="020B0503020204020204" charset="-122"/>
              </a:rPr>
              <a:t>07</a:t>
            </a:r>
          </a:p>
        </p:txBody>
      </p:sp>
      <p:sp>
        <p:nvSpPr>
          <p:cNvPr id="4" name="TextBox 4"/>
          <p:cNvSpPr txBox="1"/>
          <p:nvPr/>
        </p:nvSpPr>
        <p:spPr>
          <a:xfrm>
            <a:off x="5117749" y="1980487"/>
            <a:ext cx="4354982" cy="2531059"/>
          </a:xfrm>
          <a:prstGeom prst="rect">
            <a:avLst/>
          </a:prstGeom>
        </p:spPr>
        <p:txBody>
          <a:bodyPr vert="horz" wrap="square" lIns="114300" tIns="57150" rIns="114300" bIns="57150" rtlCol="0" anchor="ctr" anchorCtr="0">
            <a:spAutoFit/>
          </a:bodyPr>
          <a:lstStyle/>
          <a:p>
            <a:pPr>
              <a:lnSpc>
                <a:spcPct val="120000"/>
              </a:lnSpc>
              <a:spcBef>
                <a:spcPts val="450"/>
              </a:spcBef>
            </a:pPr>
            <a:r>
              <a:rPr lang="en-US" sz="4200" b="1">
                <a:solidFill>
                  <a:srgbClr val="000000">
                    <a:alpha val="100000"/>
                  </a:srgbClr>
                </a:solidFill>
                <a:latin typeface="微软雅黑" panose="020B0503020204020204" charset="-122"/>
                <a:ea typeface="微软雅黑" panose="020B0503020204020204" charset="-122"/>
                <a:cs typeface="微软雅黑" panose="020B0503020204020204" charset="-122"/>
              </a:rPr>
              <a:t>主程序</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140760" y="0"/>
            <a:ext cx="2809137" cy="3421221"/>
          </a:xfrm>
          <a:prstGeom prst="rect">
            <a:avLst/>
          </a:prstGeom>
          <a:gradFill>
            <a:gsLst>
              <a:gs pos="0">
                <a:schemeClr val="accent2">
                  <a:alpha val="75000"/>
                </a:schemeClr>
              </a:gs>
              <a:gs pos="100000">
                <a:schemeClr val="lt1">
                  <a:alpha val="75000"/>
                </a:schemeClr>
              </a:gs>
            </a:gsLst>
            <a:lin ang="16200000"/>
          </a:gradFill>
        </p:spPr>
      </p:sp>
      <p:sp>
        <p:nvSpPr>
          <p:cNvPr id="3" name="AutoShape 3"/>
          <p:cNvSpPr/>
          <p:nvPr/>
        </p:nvSpPr>
        <p:spPr>
          <a:xfrm>
            <a:off x="1140760" y="1983274"/>
            <a:ext cx="2809137" cy="2809137"/>
          </a:xfrm>
          <a:prstGeom prst="ellipse">
            <a:avLst/>
          </a:prstGeom>
          <a:gradFill>
            <a:gsLst>
              <a:gs pos="0">
                <a:schemeClr val="accent2">
                  <a:alpha val="100000"/>
                </a:schemeClr>
              </a:gs>
              <a:gs pos="100000">
                <a:schemeClr val="accent2">
                  <a:alpha val="100000"/>
                  <a:lumMod val="60000"/>
                  <a:lumOff val="40000"/>
                </a:schemeClr>
              </a:gs>
            </a:gsLst>
            <a:lin ang="0"/>
          </a:gradFill>
        </p:spPr>
      </p:sp>
      <p:sp>
        <p:nvSpPr>
          <p:cNvPr id="4" name="TextBox 4"/>
          <p:cNvSpPr txBox="1"/>
          <p:nvPr/>
        </p:nvSpPr>
        <p:spPr>
          <a:xfrm>
            <a:off x="1884456" y="2656540"/>
            <a:ext cx="2004496" cy="614934"/>
          </a:xfrm>
          <a:prstGeom prst="rect">
            <a:avLst/>
          </a:prstGeom>
        </p:spPr>
        <p:txBody>
          <a:bodyPr vert="horz" wrap="square" lIns="123825" tIns="123825" rIns="57150" bIns="123825" rtlCol="0" anchor="t" anchorCtr="0">
            <a:spAutoFit/>
          </a:bodyPr>
          <a:lstStyle/>
          <a:p>
            <a:pPr>
              <a:lnSpc>
                <a:spcPct val="174000"/>
              </a:lnSpc>
              <a:spcBef>
                <a:spcPct val="0"/>
              </a:spcBef>
            </a:pPr>
            <a:r>
              <a:rPr lang="en-US" sz="1350">
                <a:solidFill>
                  <a:srgbClr val="FFFFFF">
                    <a:alpha val="40000"/>
                  </a:srgbClr>
                </a:solidFill>
                <a:latin typeface="微软雅黑" panose="020B0503020204020204" charset="-122"/>
                <a:ea typeface="微软雅黑" panose="020B0503020204020204" charset="-122"/>
                <a:cs typeface="微软雅黑" panose="020B0503020204020204" charset="-122"/>
              </a:rPr>
              <a:t>CATALOGUE</a:t>
            </a:r>
          </a:p>
        </p:txBody>
      </p:sp>
      <p:sp>
        <p:nvSpPr>
          <p:cNvPr id="5" name="TextBox 5"/>
          <p:cNvSpPr txBox="1"/>
          <p:nvPr/>
        </p:nvSpPr>
        <p:spPr>
          <a:xfrm>
            <a:off x="1140760" y="2818600"/>
            <a:ext cx="2748192" cy="1838325"/>
          </a:xfrm>
          <a:prstGeom prst="rect">
            <a:avLst/>
          </a:prstGeom>
        </p:spPr>
        <p:txBody>
          <a:bodyPr vert="horz" wrap="square" lIns="123825" tIns="123825" rIns="57150" bIns="123825" rtlCol="0" anchor="ctr" anchorCtr="1">
            <a:normAutofit/>
          </a:bodyPr>
          <a:lstStyle/>
          <a:p>
            <a:pPr algn="ctr">
              <a:lnSpc>
                <a:spcPct val="174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目录</a:t>
            </a:r>
          </a:p>
        </p:txBody>
      </p:sp>
      <p:sp>
        <p:nvSpPr>
          <p:cNvPr id="6" name="TextBox 6"/>
          <p:cNvSpPr txBox="1"/>
          <p:nvPr/>
        </p:nvSpPr>
        <p:spPr>
          <a:xfrm>
            <a:off x="5344782" y="1304925"/>
            <a:ext cx="5981700" cy="4248150"/>
          </a:xfrm>
          <a:prstGeom prst="rect">
            <a:avLst/>
          </a:prstGeom>
        </p:spPr>
        <p:txBody>
          <a:bodyPr vert="horz" wrap="square" lIns="123825" tIns="123825" rIns="57150" bIns="123825" rtlCol="0" anchor="t" anchorCtr="0">
            <a:spAutoFit/>
          </a:bodyPr>
          <a:lstStyle/>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背景介绍</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项目分析</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准备工作</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读取素材文件</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组件模块</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容器模块</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主程序</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调试运行</a:t>
            </a:r>
          </a:p>
        </p:txBody>
      </p:sp>
      <p:cxnSp>
        <p:nvCxnSpPr>
          <p:cNvPr id="7" name="Connector 7"/>
          <p:cNvCxnSpPr/>
          <p:nvPr/>
        </p:nvCxnSpPr>
        <p:spPr>
          <a:xfrm>
            <a:off x="3198500" y="2897445"/>
            <a:ext cx="0" cy="130951"/>
          </a:xfrm>
          <a:prstGeom prst="line">
            <a:avLst/>
          </a:prstGeom>
          <a:ln w="9525">
            <a:solidFill>
              <a:srgbClr val="FFFFFF">
                <a:alpha val="100000"/>
              </a:srgbClr>
            </a:solidFill>
            <a:prstDash val="solid"/>
            <a:headEnd type="none"/>
            <a:tailEnd type="none"/>
          </a:ln>
        </p:spPr>
      </p:cxnSp>
      <p:cxnSp>
        <p:nvCxnSpPr>
          <p:cNvPr id="8" name="Connector 8"/>
          <p:cNvCxnSpPr/>
          <p:nvPr/>
        </p:nvCxnSpPr>
        <p:spPr>
          <a:xfrm>
            <a:off x="1823497" y="2897445"/>
            <a:ext cx="0" cy="130951"/>
          </a:xfrm>
          <a:prstGeom prst="line">
            <a:avLst/>
          </a:prstGeom>
          <a:ln w="9525">
            <a:solidFill>
              <a:srgbClr val="FFFFFF">
                <a:alpha val="100000"/>
              </a:srgbClr>
            </a:solidFill>
            <a:prstDash val="solid"/>
            <a:headEnd type="none"/>
            <a:tailEnd type="none"/>
          </a:ln>
        </p:spPr>
      </p:cxnSp>
      <p:sp>
        <p:nvSpPr>
          <p:cNvPr id="9" name="AutoShape 9"/>
          <p:cNvSpPr/>
          <p:nvPr/>
        </p:nvSpPr>
        <p:spPr>
          <a:xfrm>
            <a:off x="611546" y="2481967"/>
            <a:ext cx="259567" cy="1408741"/>
          </a:xfrm>
          <a:prstGeom prst="rect">
            <a:avLst/>
          </a:prstGeom>
          <a:gradFill>
            <a:gsLst>
              <a:gs pos="0">
                <a:schemeClr val="accent2">
                  <a:alpha val="51000"/>
                </a:schemeClr>
              </a:gs>
              <a:gs pos="100000">
                <a:schemeClr val="lt1">
                  <a:alpha val="51000"/>
                </a:schemeClr>
              </a:gs>
            </a:gsLst>
            <a:lin ang="5400000"/>
          </a:gradFill>
        </p:spPr>
      </p:sp>
      <p:sp>
        <p:nvSpPr>
          <p:cNvPr id="10" name="AutoShape 10"/>
          <p:cNvSpPr/>
          <p:nvPr/>
        </p:nvSpPr>
        <p:spPr>
          <a:xfrm>
            <a:off x="611546" y="2352184"/>
            <a:ext cx="259567" cy="259567"/>
          </a:xfrm>
          <a:prstGeom prst="ellipse">
            <a:avLst/>
          </a:prstGeom>
          <a:solidFill>
            <a:schemeClr val="accent2">
              <a:lumMod val="40000"/>
              <a:lumOff val="60000"/>
              <a:alpha val="100000"/>
            </a:schemeClr>
          </a:solidFill>
        </p:spPr>
      </p:sp>
      <p:sp>
        <p:nvSpPr>
          <p:cNvPr id="11" name="AutoShape 11"/>
          <p:cNvSpPr/>
          <p:nvPr/>
        </p:nvSpPr>
        <p:spPr>
          <a:xfrm>
            <a:off x="-1022221" y="4869455"/>
            <a:ext cx="1813010" cy="1813010"/>
          </a:xfrm>
          <a:prstGeom prst="ellipse">
            <a:avLst/>
          </a:prstGeom>
          <a:gradFill>
            <a:gsLst>
              <a:gs pos="0">
                <a:schemeClr val="accent2">
                  <a:alpha val="27000"/>
                </a:schemeClr>
              </a:gs>
              <a:gs pos="100000">
                <a:schemeClr val="accent2">
                  <a:alpha val="27000"/>
                  <a:lumMod val="40000"/>
                  <a:lumOff val="60000"/>
                </a:schemeClr>
              </a:gs>
            </a:gsLst>
            <a:lin ang="0"/>
          </a:gradFill>
        </p:spPr>
      </p:sp>
      <p:sp>
        <p:nvSpPr>
          <p:cNvPr id="12" name="AutoShape 12"/>
          <p:cNvSpPr/>
          <p:nvPr/>
        </p:nvSpPr>
        <p:spPr>
          <a:xfrm>
            <a:off x="4298477" y="0"/>
            <a:ext cx="668835" cy="1915360"/>
          </a:xfrm>
          <a:prstGeom prst="rect">
            <a:avLst/>
          </a:prstGeom>
          <a:gradFill>
            <a:gsLst>
              <a:gs pos="0">
                <a:schemeClr val="accent2">
                  <a:alpha val="62000"/>
                </a:schemeClr>
              </a:gs>
              <a:gs pos="100000">
                <a:schemeClr val="lt1">
                  <a:alpha val="62000"/>
                </a:schemeClr>
              </a:gs>
            </a:gsLst>
            <a:lin ang="16200000"/>
          </a:gradFill>
        </p:spPr>
      </p:sp>
      <p:sp>
        <p:nvSpPr>
          <p:cNvPr id="13" name="AutoShape 13"/>
          <p:cNvSpPr/>
          <p:nvPr/>
        </p:nvSpPr>
        <p:spPr>
          <a:xfrm>
            <a:off x="4298477" y="1580942"/>
            <a:ext cx="668835" cy="668835"/>
          </a:xfrm>
          <a:prstGeom prst="ellipse">
            <a:avLst/>
          </a:prstGeom>
          <a:solidFill>
            <a:schemeClr val="accent1">
              <a:alpha val="100000"/>
            </a:schemeClr>
          </a:solidFill>
        </p:spPr>
      </p:sp>
      <p:sp>
        <p:nvSpPr>
          <p:cNvPr id="14" name="AutoShape 14"/>
          <p:cNvSpPr/>
          <p:nvPr/>
        </p:nvSpPr>
        <p:spPr>
          <a:xfrm>
            <a:off x="10066688" y="5912672"/>
            <a:ext cx="531248" cy="531248"/>
          </a:xfrm>
          <a:prstGeom prst="ellipse">
            <a:avLst/>
          </a:prstGeom>
          <a:gradFill>
            <a:gsLst>
              <a:gs pos="0">
                <a:schemeClr val="accent2">
                  <a:alpha val="59000"/>
                </a:schemeClr>
              </a:gs>
              <a:gs pos="100000">
                <a:schemeClr val="accent2">
                  <a:alpha val="59000"/>
                  <a:lumMod val="40000"/>
                  <a:lumOff val="60000"/>
                </a:schemeClr>
              </a:gs>
            </a:gsLst>
            <a:lin ang="0"/>
          </a:gradFill>
        </p:spPr>
      </p:sp>
      <p:sp>
        <p:nvSpPr>
          <p:cNvPr id="15" name="AutoShape 15"/>
          <p:cNvSpPr/>
          <p:nvPr/>
        </p:nvSpPr>
        <p:spPr>
          <a:xfrm>
            <a:off x="10779576" y="-508283"/>
            <a:ext cx="2423643" cy="2423643"/>
          </a:xfrm>
          <a:prstGeom prst="ellipse">
            <a:avLst/>
          </a:prstGeom>
          <a:gradFill>
            <a:gsLst>
              <a:gs pos="0">
                <a:schemeClr val="accent2">
                  <a:alpha val="27000"/>
                </a:schemeClr>
              </a:gs>
              <a:gs pos="100000">
                <a:schemeClr val="accent2">
                  <a:alpha val="27000"/>
                  <a:lumMod val="40000"/>
                  <a:lumOff val="60000"/>
                </a:schemeClr>
              </a:gs>
            </a:gsLst>
            <a:lin ang="0"/>
          </a:gradFill>
        </p:spPr>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454963" y="1766626"/>
            <a:ext cx="4577476" cy="1438656"/>
          </a:xfrm>
          <a:prstGeom prst="rect">
            <a:avLst/>
          </a:prstGeom>
        </p:spPr>
        <p:txBody>
          <a:bodyPr vert="horz" wrap="square" lIns="123825" tIns="123825" rIns="57150" bIns="123825" rtlCol="0" anchor="t" anchorCtr="0">
            <a:spAutoFit/>
          </a:bodyPr>
          <a:lstStyle/>
          <a:p>
            <a:pPr>
              <a:lnSpc>
                <a:spcPct val="14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UmlPanel.java是本项目的主程序文件，它通过调用前面介绍的模块实现整个游戏界面的初始化。</a:t>
            </a:r>
          </a:p>
        </p:txBody>
      </p:sp>
      <p:sp>
        <p:nvSpPr>
          <p:cNvPr id="3" name="TextBox 3"/>
          <p:cNvSpPr txBox="1"/>
          <p:nvPr/>
        </p:nvSpPr>
        <p:spPr>
          <a:xfrm>
            <a:off x="689593" y="4439331"/>
            <a:ext cx="4519030" cy="1438656"/>
          </a:xfrm>
          <a:prstGeom prst="rect">
            <a:avLst/>
          </a:prstGeom>
        </p:spPr>
        <p:txBody>
          <a:bodyPr vert="horz" wrap="square" lIns="123825" tIns="123825" rIns="57150" bIns="123825" rtlCol="0" anchor="t" anchorCtr="0">
            <a:spAutoFit/>
          </a:bodyPr>
          <a:lstStyle/>
          <a:p>
            <a:pPr>
              <a:lnSpc>
                <a:spcPct val="14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这个文件使用打印函数在控制台中输出和游戏相关的信息，以便于调试。</a:t>
            </a:r>
          </a:p>
        </p:txBody>
      </p:sp>
      <p:sp>
        <p:nvSpPr>
          <p:cNvPr id="4" name="AutoShape 4"/>
          <p:cNvSpPr/>
          <p:nvPr/>
        </p:nvSpPr>
        <p:spPr>
          <a:xfrm>
            <a:off x="617602" y="3306002"/>
            <a:ext cx="701468" cy="122998"/>
          </a:xfrm>
          <a:prstGeom prst="rect">
            <a:avLst/>
          </a:prstGeom>
          <a:solidFill>
            <a:schemeClr val="accent2">
              <a:lumMod val="60000"/>
              <a:lumOff val="40000"/>
              <a:alpha val="100000"/>
            </a:schemeClr>
          </a:solidFill>
        </p:spPr>
        <p:txBody>
          <a:bodyPr vert="horz" wrap="square" rtlCol="0" anchor="ctr" anchorCtr="0">
            <a:noAutofit/>
          </a:bodyPr>
          <a:lstStyle/>
          <a:p>
            <a:pPr algn="ctr">
              <a:spcBef>
                <a:spcPts val="450"/>
              </a:spcBef>
              <a:defRPr/>
            </a:pPr>
            <a:endParaRPr lang="en-US" sz="1100"/>
          </a:p>
        </p:txBody>
      </p:sp>
      <p:sp>
        <p:nvSpPr>
          <p:cNvPr id="5" name="AutoShape 5"/>
          <p:cNvSpPr/>
          <p:nvPr/>
        </p:nvSpPr>
        <p:spPr>
          <a:xfrm>
            <a:off x="564691" y="3306002"/>
            <a:ext cx="122998" cy="122998"/>
          </a:xfrm>
          <a:prstGeom prst="ellipse">
            <a:avLst/>
          </a:prstGeom>
          <a:solidFill>
            <a:schemeClr val="accent2">
              <a:lumMod val="60000"/>
              <a:lumOff val="40000"/>
              <a:alpha val="100000"/>
            </a:schemeClr>
          </a:solidFill>
        </p:spPr>
      </p:sp>
      <p:sp>
        <p:nvSpPr>
          <p:cNvPr id="6" name="AutoShape 6"/>
          <p:cNvSpPr/>
          <p:nvPr/>
        </p:nvSpPr>
        <p:spPr>
          <a:xfrm>
            <a:off x="1247443" y="3306002"/>
            <a:ext cx="122998" cy="122998"/>
          </a:xfrm>
          <a:prstGeom prst="ellipse">
            <a:avLst/>
          </a:prstGeom>
          <a:solidFill>
            <a:schemeClr val="accent2">
              <a:lumMod val="60000"/>
              <a:lumOff val="40000"/>
              <a:alpha val="100000"/>
            </a:schemeClr>
          </a:solidFill>
        </p:spPr>
      </p:sp>
      <p:cxnSp>
        <p:nvCxnSpPr>
          <p:cNvPr id="7" name="Connector 7"/>
          <p:cNvCxnSpPr/>
          <p:nvPr/>
        </p:nvCxnSpPr>
        <p:spPr>
          <a:xfrm>
            <a:off x="1319071" y="3368040"/>
            <a:ext cx="6434912" cy="0"/>
          </a:xfrm>
          <a:prstGeom prst="line">
            <a:avLst/>
          </a:prstGeom>
          <a:ln w="14288">
            <a:solidFill>
              <a:schemeClr val="accent2">
                <a:lumMod val="60000"/>
                <a:lumOff val="40000"/>
              </a:schemeClr>
            </a:solidFill>
            <a:prstDash val="dash"/>
            <a:headEnd type="none"/>
            <a:tailEnd type="none"/>
          </a:ln>
        </p:spPr>
        <p:style>
          <a:lnRef idx="0">
            <a:schemeClr val="accent2"/>
          </a:lnRef>
          <a:fillRef idx="1">
            <a:schemeClr val="accent2"/>
          </a:fillRef>
          <a:effectRef idx="0">
            <a:schemeClr val="accent2"/>
          </a:effectRef>
          <a:fontRef idx="minor">
            <a:schemeClr val="lt1"/>
          </a:fontRef>
        </p:style>
      </p:cxnSp>
      <p:sp>
        <p:nvSpPr>
          <p:cNvPr id="8" name="AutoShape 8"/>
          <p:cNvSpPr/>
          <p:nvPr/>
        </p:nvSpPr>
        <p:spPr>
          <a:xfrm>
            <a:off x="884406" y="5955116"/>
            <a:ext cx="701468" cy="122998"/>
          </a:xfrm>
          <a:prstGeom prst="rect">
            <a:avLst/>
          </a:prstGeom>
          <a:solidFill>
            <a:schemeClr val="accent1">
              <a:alpha val="100000"/>
            </a:schemeClr>
          </a:solidFill>
        </p:spPr>
      </p:sp>
      <p:sp>
        <p:nvSpPr>
          <p:cNvPr id="9" name="AutoShape 9"/>
          <p:cNvSpPr/>
          <p:nvPr/>
        </p:nvSpPr>
        <p:spPr>
          <a:xfrm>
            <a:off x="831494" y="5955116"/>
            <a:ext cx="122998" cy="122998"/>
          </a:xfrm>
          <a:prstGeom prst="ellipse">
            <a:avLst/>
          </a:prstGeom>
          <a:solidFill>
            <a:schemeClr val="accent1">
              <a:alpha val="100000"/>
            </a:schemeClr>
          </a:solidFill>
        </p:spPr>
      </p:sp>
      <p:sp>
        <p:nvSpPr>
          <p:cNvPr id="10" name="AutoShape 10"/>
          <p:cNvSpPr/>
          <p:nvPr/>
        </p:nvSpPr>
        <p:spPr>
          <a:xfrm>
            <a:off x="1514246" y="5955116"/>
            <a:ext cx="122998" cy="122998"/>
          </a:xfrm>
          <a:prstGeom prst="ellipse">
            <a:avLst/>
          </a:prstGeom>
          <a:solidFill>
            <a:schemeClr val="accent1">
              <a:alpha val="100000"/>
            </a:schemeClr>
          </a:solidFill>
        </p:spPr>
      </p:sp>
      <p:cxnSp>
        <p:nvCxnSpPr>
          <p:cNvPr id="11" name="Connector 11"/>
          <p:cNvCxnSpPr/>
          <p:nvPr/>
        </p:nvCxnSpPr>
        <p:spPr>
          <a:xfrm>
            <a:off x="1585874" y="6029346"/>
            <a:ext cx="6153656"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pic>
        <p:nvPicPr>
          <p:cNvPr id="12" name="Picture 12"/>
          <p:cNvPicPr>
            <a:picLocks noChangeAspect="1"/>
          </p:cNvPicPr>
          <p:nvPr/>
        </p:nvPicPr>
        <p:blipFill>
          <a:blip r:embed="rId3">
            <a:alphaModFix amt="70000"/>
          </a:blip>
          <a:srcRect l="30206" r="30206"/>
          <a:stretch>
            <a:fillRect/>
          </a:stretch>
        </p:blipFill>
        <p:spPr>
          <a:xfrm>
            <a:off x="7803289" y="1299241"/>
            <a:ext cx="3679824" cy="4906431"/>
          </a:xfrm>
          <a:prstGeom prst="rect">
            <a:avLst/>
          </a:prstGeom>
        </p:spPr>
      </p:pic>
      <p:grpSp>
        <p:nvGrpSpPr>
          <p:cNvPr id="13" name="Group 13"/>
          <p:cNvGrpSpPr/>
          <p:nvPr/>
        </p:nvGrpSpPr>
        <p:grpSpPr>
          <a:xfrm>
            <a:off x="454963" y="93878"/>
            <a:ext cx="10641129" cy="914400"/>
            <a:chOff x="454963" y="93878"/>
            <a:chExt cx="10641129" cy="914400"/>
          </a:xfrm>
        </p:grpSpPr>
        <p:sp>
          <p:nvSpPr>
            <p:cNvPr id="14" name="AutoShape 14"/>
            <p:cNvSpPr/>
            <p:nvPr/>
          </p:nvSpPr>
          <p:spPr>
            <a:xfrm>
              <a:off x="454963" y="331168"/>
              <a:ext cx="84147" cy="84147"/>
            </a:xfrm>
            <a:prstGeom prst="ellipse">
              <a:avLst/>
            </a:prstGeom>
            <a:solidFill>
              <a:schemeClr val="accent1">
                <a:alpha val="100000"/>
              </a:schemeClr>
            </a:solidFill>
          </p:spPr>
        </p:sp>
        <p:sp>
          <p:nvSpPr>
            <p:cNvPr id="15" name="AutoShape 15"/>
            <p:cNvSpPr/>
            <p:nvPr/>
          </p:nvSpPr>
          <p:spPr>
            <a:xfrm>
              <a:off x="575049" y="337743"/>
              <a:ext cx="78137" cy="78137"/>
            </a:xfrm>
            <a:prstGeom prst="ellipse">
              <a:avLst/>
            </a:prstGeom>
            <a:solidFill>
              <a:schemeClr val="accent1">
                <a:alpha val="80000"/>
              </a:schemeClr>
            </a:solidFill>
          </p:spPr>
        </p:sp>
        <p:sp>
          <p:nvSpPr>
            <p:cNvPr id="16" name="AutoShape 16"/>
            <p:cNvSpPr/>
            <p:nvPr/>
          </p:nvSpPr>
          <p:spPr>
            <a:xfrm>
              <a:off x="689125" y="339460"/>
              <a:ext cx="74704" cy="74704"/>
            </a:xfrm>
            <a:prstGeom prst="ellipse">
              <a:avLst/>
            </a:prstGeom>
            <a:solidFill>
              <a:schemeClr val="accent1">
                <a:alpha val="60000"/>
              </a:schemeClr>
            </a:solidFill>
          </p:spPr>
        </p:sp>
        <p:sp>
          <p:nvSpPr>
            <p:cNvPr id="17" name="AutoShape 17"/>
            <p:cNvSpPr/>
            <p:nvPr/>
          </p:nvSpPr>
          <p:spPr>
            <a:xfrm>
              <a:off x="799768" y="348430"/>
              <a:ext cx="69238" cy="69238"/>
            </a:xfrm>
            <a:prstGeom prst="ellipse">
              <a:avLst/>
            </a:prstGeom>
            <a:solidFill>
              <a:schemeClr val="accent1">
                <a:alpha val="40000"/>
              </a:schemeClr>
            </a:solidFill>
          </p:spPr>
        </p:sp>
        <p:sp>
          <p:nvSpPr>
            <p:cNvPr id="18" name="AutoShape 18"/>
            <p:cNvSpPr/>
            <p:nvPr/>
          </p:nvSpPr>
          <p:spPr>
            <a:xfrm>
              <a:off x="904945" y="344297"/>
              <a:ext cx="65594" cy="65594"/>
            </a:xfrm>
            <a:prstGeom prst="ellipse">
              <a:avLst/>
            </a:prstGeom>
            <a:solidFill>
              <a:schemeClr val="accent1">
                <a:alpha val="20000"/>
              </a:schemeClr>
            </a:solidFill>
          </p:spPr>
        </p:sp>
        <p:sp>
          <p:nvSpPr>
            <p:cNvPr id="19" name="AutoShape 19"/>
            <p:cNvSpPr/>
            <p:nvPr/>
          </p:nvSpPr>
          <p:spPr>
            <a:xfrm>
              <a:off x="454963" y="448942"/>
              <a:ext cx="84147" cy="84147"/>
            </a:xfrm>
            <a:prstGeom prst="ellipse">
              <a:avLst/>
            </a:prstGeom>
            <a:solidFill>
              <a:schemeClr val="accent1">
                <a:alpha val="100000"/>
              </a:schemeClr>
            </a:solidFill>
          </p:spPr>
        </p:sp>
        <p:sp>
          <p:nvSpPr>
            <p:cNvPr id="20" name="AutoShape 20"/>
            <p:cNvSpPr/>
            <p:nvPr/>
          </p:nvSpPr>
          <p:spPr>
            <a:xfrm>
              <a:off x="575049" y="455517"/>
              <a:ext cx="78137" cy="78137"/>
            </a:xfrm>
            <a:prstGeom prst="ellipse">
              <a:avLst/>
            </a:prstGeom>
            <a:solidFill>
              <a:schemeClr val="accent1">
                <a:alpha val="80000"/>
              </a:schemeClr>
            </a:solidFill>
          </p:spPr>
        </p:sp>
        <p:sp>
          <p:nvSpPr>
            <p:cNvPr id="21" name="AutoShape 21"/>
            <p:cNvSpPr/>
            <p:nvPr/>
          </p:nvSpPr>
          <p:spPr>
            <a:xfrm>
              <a:off x="689125" y="457233"/>
              <a:ext cx="74704" cy="74704"/>
            </a:xfrm>
            <a:prstGeom prst="ellipse">
              <a:avLst/>
            </a:prstGeom>
            <a:solidFill>
              <a:schemeClr val="accent1">
                <a:alpha val="60000"/>
              </a:schemeClr>
            </a:solidFill>
          </p:spPr>
        </p:sp>
        <p:sp>
          <p:nvSpPr>
            <p:cNvPr id="22" name="AutoShape 22"/>
            <p:cNvSpPr/>
            <p:nvPr/>
          </p:nvSpPr>
          <p:spPr>
            <a:xfrm>
              <a:off x="799768" y="466203"/>
              <a:ext cx="69238" cy="69238"/>
            </a:xfrm>
            <a:prstGeom prst="ellipse">
              <a:avLst/>
            </a:prstGeom>
            <a:solidFill>
              <a:schemeClr val="accent1">
                <a:alpha val="40000"/>
              </a:schemeClr>
            </a:solidFill>
          </p:spPr>
        </p:sp>
        <p:sp>
          <p:nvSpPr>
            <p:cNvPr id="23" name="AutoShape 23"/>
            <p:cNvSpPr/>
            <p:nvPr/>
          </p:nvSpPr>
          <p:spPr>
            <a:xfrm>
              <a:off x="904945" y="462070"/>
              <a:ext cx="65594" cy="65594"/>
            </a:xfrm>
            <a:prstGeom prst="ellipse">
              <a:avLst/>
            </a:prstGeom>
            <a:solidFill>
              <a:schemeClr val="accent1">
                <a:alpha val="20000"/>
              </a:schemeClr>
            </a:solidFill>
          </p:spPr>
        </p:sp>
        <p:sp>
          <p:nvSpPr>
            <p:cNvPr id="24" name="AutoShape 24"/>
            <p:cNvSpPr/>
            <p:nvPr/>
          </p:nvSpPr>
          <p:spPr>
            <a:xfrm>
              <a:off x="454963" y="566715"/>
              <a:ext cx="84147" cy="84147"/>
            </a:xfrm>
            <a:prstGeom prst="ellipse">
              <a:avLst/>
            </a:prstGeom>
            <a:solidFill>
              <a:schemeClr val="accent1">
                <a:alpha val="100000"/>
              </a:schemeClr>
            </a:solidFill>
          </p:spPr>
        </p:sp>
        <p:sp>
          <p:nvSpPr>
            <p:cNvPr id="25" name="AutoShape 25"/>
            <p:cNvSpPr/>
            <p:nvPr/>
          </p:nvSpPr>
          <p:spPr>
            <a:xfrm>
              <a:off x="575049" y="573291"/>
              <a:ext cx="78137" cy="78137"/>
            </a:xfrm>
            <a:prstGeom prst="ellipse">
              <a:avLst/>
            </a:prstGeom>
            <a:solidFill>
              <a:schemeClr val="accent1">
                <a:alpha val="80000"/>
              </a:schemeClr>
            </a:solidFill>
          </p:spPr>
        </p:sp>
        <p:sp>
          <p:nvSpPr>
            <p:cNvPr id="26" name="AutoShape 26"/>
            <p:cNvSpPr/>
            <p:nvPr/>
          </p:nvSpPr>
          <p:spPr>
            <a:xfrm>
              <a:off x="689125" y="575007"/>
              <a:ext cx="74704" cy="74704"/>
            </a:xfrm>
            <a:prstGeom prst="ellipse">
              <a:avLst/>
            </a:prstGeom>
            <a:solidFill>
              <a:schemeClr val="accent1">
                <a:alpha val="60000"/>
              </a:schemeClr>
            </a:solidFill>
          </p:spPr>
        </p:sp>
        <p:sp>
          <p:nvSpPr>
            <p:cNvPr id="27" name="AutoShape 27"/>
            <p:cNvSpPr/>
            <p:nvPr/>
          </p:nvSpPr>
          <p:spPr>
            <a:xfrm>
              <a:off x="799768" y="583977"/>
              <a:ext cx="69238" cy="69238"/>
            </a:xfrm>
            <a:prstGeom prst="ellipse">
              <a:avLst/>
            </a:prstGeom>
            <a:solidFill>
              <a:schemeClr val="accent1">
                <a:alpha val="40000"/>
              </a:schemeClr>
            </a:solidFill>
          </p:spPr>
        </p:sp>
        <p:sp>
          <p:nvSpPr>
            <p:cNvPr id="28" name="AutoShape 28"/>
            <p:cNvSpPr/>
            <p:nvPr/>
          </p:nvSpPr>
          <p:spPr>
            <a:xfrm>
              <a:off x="904945" y="579844"/>
              <a:ext cx="65594" cy="65594"/>
            </a:xfrm>
            <a:prstGeom prst="ellipse">
              <a:avLst/>
            </a:prstGeom>
            <a:solidFill>
              <a:schemeClr val="accent1">
                <a:alpha val="20000"/>
              </a:schemeClr>
            </a:solidFill>
          </p:spPr>
        </p:sp>
        <p:sp>
          <p:nvSpPr>
            <p:cNvPr id="29" name="AutoShape 29"/>
            <p:cNvSpPr/>
            <p:nvPr/>
          </p:nvSpPr>
          <p:spPr>
            <a:xfrm>
              <a:off x="454963" y="684489"/>
              <a:ext cx="84147" cy="84147"/>
            </a:xfrm>
            <a:prstGeom prst="ellipse">
              <a:avLst/>
            </a:prstGeom>
            <a:solidFill>
              <a:schemeClr val="accent1">
                <a:alpha val="100000"/>
              </a:schemeClr>
            </a:solidFill>
          </p:spPr>
        </p:sp>
        <p:sp>
          <p:nvSpPr>
            <p:cNvPr id="30" name="AutoShape 30"/>
            <p:cNvSpPr/>
            <p:nvPr/>
          </p:nvSpPr>
          <p:spPr>
            <a:xfrm>
              <a:off x="575049" y="691064"/>
              <a:ext cx="78137" cy="78137"/>
            </a:xfrm>
            <a:prstGeom prst="ellipse">
              <a:avLst/>
            </a:prstGeom>
            <a:solidFill>
              <a:schemeClr val="accent1">
                <a:alpha val="80000"/>
              </a:schemeClr>
            </a:solidFill>
          </p:spPr>
        </p:sp>
        <p:sp>
          <p:nvSpPr>
            <p:cNvPr id="31" name="AutoShape 31"/>
            <p:cNvSpPr/>
            <p:nvPr/>
          </p:nvSpPr>
          <p:spPr>
            <a:xfrm>
              <a:off x="689125" y="692781"/>
              <a:ext cx="74704" cy="74704"/>
            </a:xfrm>
            <a:prstGeom prst="ellipse">
              <a:avLst/>
            </a:prstGeom>
            <a:solidFill>
              <a:schemeClr val="accent1">
                <a:alpha val="60000"/>
              </a:schemeClr>
            </a:solidFill>
          </p:spPr>
        </p:sp>
        <p:sp>
          <p:nvSpPr>
            <p:cNvPr id="32" name="AutoShape 32"/>
            <p:cNvSpPr/>
            <p:nvPr/>
          </p:nvSpPr>
          <p:spPr>
            <a:xfrm>
              <a:off x="799768" y="701751"/>
              <a:ext cx="69238" cy="69238"/>
            </a:xfrm>
            <a:prstGeom prst="ellipse">
              <a:avLst/>
            </a:prstGeom>
            <a:solidFill>
              <a:schemeClr val="accent1">
                <a:alpha val="40000"/>
              </a:schemeClr>
            </a:solidFill>
          </p:spPr>
        </p:sp>
        <p:sp>
          <p:nvSpPr>
            <p:cNvPr id="33" name="AutoShape 33"/>
            <p:cNvSpPr/>
            <p:nvPr/>
          </p:nvSpPr>
          <p:spPr>
            <a:xfrm>
              <a:off x="904945" y="697618"/>
              <a:ext cx="65594" cy="65594"/>
            </a:xfrm>
            <a:prstGeom prst="ellipse">
              <a:avLst/>
            </a:prstGeom>
            <a:solidFill>
              <a:schemeClr val="accent1">
                <a:alpha val="20000"/>
              </a:schemeClr>
            </a:solidFill>
          </p:spPr>
        </p:sp>
        <p:sp>
          <p:nvSpPr>
            <p:cNvPr id="34" name="TextBox 34"/>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主程序</a:t>
              </a: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641022" y="2505551"/>
            <a:ext cx="1169862" cy="1169862"/>
          </a:xfrm>
          <a:prstGeom prst="ellipse">
            <a:avLst/>
          </a:prstGeom>
          <a:gradFill>
            <a:gsLst>
              <a:gs pos="0">
                <a:schemeClr val="accent5">
                  <a:alpha val="100000"/>
                </a:schemeClr>
              </a:gs>
              <a:gs pos="100000">
                <a:schemeClr val="lt2">
                  <a:alpha val="100000"/>
                </a:schemeClr>
              </a:gs>
            </a:gsLst>
            <a:lin ang="4500000"/>
          </a:gradFill>
        </p:spPr>
      </p:sp>
      <p:sp>
        <p:nvSpPr>
          <p:cNvPr id="3" name="TextBox 3"/>
          <p:cNvSpPr txBox="1"/>
          <p:nvPr/>
        </p:nvSpPr>
        <p:spPr>
          <a:xfrm>
            <a:off x="2857192" y="2151175"/>
            <a:ext cx="9695079" cy="2189683"/>
          </a:xfrm>
          <a:prstGeom prst="rect">
            <a:avLst/>
          </a:prstGeom>
        </p:spPr>
        <p:txBody>
          <a:bodyPr vert="horz" wrap="square" lIns="114300" tIns="57150" rIns="114300" bIns="57150" rtlCol="0" anchor="t" anchorCtr="0">
            <a:spAutoFit/>
          </a:bodyPr>
          <a:lstStyle/>
          <a:p>
            <a:pPr>
              <a:lnSpc>
                <a:spcPct val="100000"/>
              </a:lnSpc>
              <a:spcBef>
                <a:spcPts val="450"/>
              </a:spcBef>
            </a:pPr>
            <a:r>
              <a:rPr lang="en-US" sz="12300" b="1">
                <a:solidFill>
                  <a:schemeClr val="dk1">
                    <a:alpha val="100000"/>
                  </a:schemeClr>
                </a:solidFill>
                <a:latin typeface="微软雅黑" panose="020B0503020204020204" charset="-122"/>
                <a:ea typeface="微软雅黑" panose="020B0503020204020204" charset="-122"/>
                <a:cs typeface="微软雅黑" panose="020B0503020204020204" charset="-122"/>
              </a:rPr>
              <a:t>08</a:t>
            </a:r>
          </a:p>
        </p:txBody>
      </p:sp>
      <p:sp>
        <p:nvSpPr>
          <p:cNvPr id="4" name="TextBox 4"/>
          <p:cNvSpPr txBox="1"/>
          <p:nvPr/>
        </p:nvSpPr>
        <p:spPr>
          <a:xfrm>
            <a:off x="5117749" y="1980487"/>
            <a:ext cx="4354982" cy="2531059"/>
          </a:xfrm>
          <a:prstGeom prst="rect">
            <a:avLst/>
          </a:prstGeom>
        </p:spPr>
        <p:txBody>
          <a:bodyPr vert="horz" wrap="square" lIns="114300" tIns="57150" rIns="114300" bIns="57150" rtlCol="0" anchor="ctr" anchorCtr="0">
            <a:spAutoFit/>
          </a:bodyPr>
          <a:lstStyle/>
          <a:p>
            <a:pPr>
              <a:lnSpc>
                <a:spcPct val="120000"/>
              </a:lnSpc>
              <a:spcBef>
                <a:spcPts val="450"/>
              </a:spcBef>
            </a:pPr>
            <a:r>
              <a:rPr lang="en-US" sz="4200" b="1">
                <a:solidFill>
                  <a:srgbClr val="000000">
                    <a:alpha val="100000"/>
                  </a:srgbClr>
                </a:solidFill>
                <a:latin typeface="微软雅黑" panose="020B0503020204020204" charset="-122"/>
                <a:ea typeface="微软雅黑" panose="020B0503020204020204" charset="-122"/>
                <a:cs typeface="微软雅黑" panose="020B0503020204020204" charset="-122"/>
              </a:rPr>
              <a:t>调试运行</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1218874" y="1354848"/>
            <a:ext cx="4394883" cy="1340950"/>
            <a:chOff x="1218874" y="1354848"/>
            <a:chExt cx="4394883" cy="1340950"/>
          </a:xfrm>
        </p:grpSpPr>
        <p:sp>
          <p:nvSpPr>
            <p:cNvPr id="3" name="AutoShape 3"/>
            <p:cNvSpPr/>
            <p:nvPr/>
          </p:nvSpPr>
          <p:spPr>
            <a:xfrm>
              <a:off x="1218874" y="1354848"/>
              <a:ext cx="638766" cy="638766"/>
            </a:xfrm>
            <a:prstGeom prst="ellipse">
              <a:avLst/>
            </a:prstGeom>
            <a:solidFill>
              <a:schemeClr val="accent1">
                <a:alpha val="100000"/>
              </a:schemeClr>
            </a:solidFill>
          </p:spPr>
        </p:sp>
        <p:sp>
          <p:nvSpPr>
            <p:cNvPr id="4" name="TextBox 4"/>
            <p:cNvSpPr txBox="1"/>
            <p:nvPr/>
          </p:nvSpPr>
          <p:spPr>
            <a:xfrm>
              <a:off x="1218874" y="1993615"/>
              <a:ext cx="4394883" cy="702183"/>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在进行调试运行时，需要仔细检查软件的设置和运行情况，确保没有错误或意外情况发生。</a:t>
              </a:r>
            </a:p>
          </p:txBody>
        </p:sp>
        <p:sp>
          <p:nvSpPr>
            <p:cNvPr id="5" name="Freeform 5"/>
            <p:cNvSpPr/>
            <p:nvPr/>
          </p:nvSpPr>
          <p:spPr>
            <a:xfrm>
              <a:off x="1303561" y="1482500"/>
              <a:ext cx="469392" cy="383462"/>
            </a:xfrm>
            <a:custGeom>
              <a:avLst/>
              <a:gdLst/>
              <a:ahLst/>
              <a:cxnLst/>
              <a:rect l="l" t="t" r="r" b="b"/>
              <a:pathLst>
                <a:path w="304800" h="304800">
                  <a:moveTo>
                    <a:pt x="257299" y="240773"/>
                  </a:moveTo>
                  <a:lnTo>
                    <a:pt x="257299" y="258156"/>
                  </a:lnTo>
                  <a:lnTo>
                    <a:pt x="47501" y="258156"/>
                  </a:lnTo>
                  <a:lnTo>
                    <a:pt x="47501" y="240773"/>
                  </a:lnTo>
                  <a:cubicBezTo>
                    <a:pt x="47501" y="240773"/>
                    <a:pt x="43015" y="231162"/>
                    <a:pt x="67361" y="208112"/>
                  </a:cubicBezTo>
                  <a:cubicBezTo>
                    <a:pt x="91688" y="185071"/>
                    <a:pt x="88487" y="125511"/>
                    <a:pt x="88487" y="85173"/>
                  </a:cubicBezTo>
                  <a:cubicBezTo>
                    <a:pt x="88487" y="44834"/>
                    <a:pt x="145142" y="43977"/>
                    <a:pt x="145142" y="43977"/>
                  </a:cubicBezTo>
                  <a:lnTo>
                    <a:pt x="147085" y="43977"/>
                  </a:lnTo>
                  <a:cubicBezTo>
                    <a:pt x="147085" y="43996"/>
                    <a:pt x="147085" y="43701"/>
                    <a:pt x="147085" y="37424"/>
                  </a:cubicBezTo>
                  <a:cubicBezTo>
                    <a:pt x="147085" y="33395"/>
                    <a:pt x="133560" y="18802"/>
                    <a:pt x="133560" y="18802"/>
                  </a:cubicBezTo>
                  <a:lnTo>
                    <a:pt x="133360" y="9973"/>
                  </a:lnTo>
                  <a:lnTo>
                    <a:pt x="171555" y="9973"/>
                  </a:lnTo>
                  <a:lnTo>
                    <a:pt x="171298" y="19136"/>
                  </a:lnTo>
                  <a:cubicBezTo>
                    <a:pt x="171298" y="19136"/>
                    <a:pt x="156639" y="33719"/>
                    <a:pt x="156639" y="38014"/>
                  </a:cubicBezTo>
                  <a:cubicBezTo>
                    <a:pt x="156639" y="42167"/>
                    <a:pt x="156639" y="43558"/>
                    <a:pt x="156639" y="43967"/>
                  </a:cubicBezTo>
                  <a:lnTo>
                    <a:pt x="159658" y="43967"/>
                  </a:lnTo>
                  <a:cubicBezTo>
                    <a:pt x="159658" y="43967"/>
                    <a:pt x="216313" y="44825"/>
                    <a:pt x="216313" y="85163"/>
                  </a:cubicBezTo>
                  <a:cubicBezTo>
                    <a:pt x="216313" y="125501"/>
                    <a:pt x="213112" y="185071"/>
                    <a:pt x="237449" y="208121"/>
                  </a:cubicBezTo>
                  <a:cubicBezTo>
                    <a:pt x="261785" y="231172"/>
                    <a:pt x="257299" y="240773"/>
                    <a:pt x="257299" y="240773"/>
                  </a:cubicBezTo>
                  <a:close/>
                  <a:moveTo>
                    <a:pt x="176327" y="267367"/>
                  </a:moveTo>
                  <a:cubicBezTo>
                    <a:pt x="176327" y="280559"/>
                    <a:pt x="165640" y="294827"/>
                    <a:pt x="152457" y="294827"/>
                  </a:cubicBezTo>
                  <a:cubicBezTo>
                    <a:pt x="139275" y="294827"/>
                    <a:pt x="128588" y="280559"/>
                    <a:pt x="128588" y="267367"/>
                  </a:cubicBezTo>
                  <a:cubicBezTo>
                    <a:pt x="128588" y="267662"/>
                    <a:pt x="176327" y="267062"/>
                    <a:pt x="176327" y="267367"/>
                  </a:cubicBezTo>
                  <a:close/>
                </a:path>
              </a:pathLst>
            </a:custGeom>
            <a:solidFill>
              <a:srgbClr val="FFFFFF">
                <a:alpha val="100000"/>
              </a:srgbClr>
            </a:solidFill>
          </p:spPr>
        </p:sp>
      </p:grpSp>
      <p:grpSp>
        <p:nvGrpSpPr>
          <p:cNvPr id="6" name="Group 6"/>
          <p:cNvGrpSpPr/>
          <p:nvPr/>
        </p:nvGrpSpPr>
        <p:grpSpPr>
          <a:xfrm>
            <a:off x="1218874" y="3134853"/>
            <a:ext cx="4394883" cy="1304934"/>
            <a:chOff x="1218874" y="3134853"/>
            <a:chExt cx="4394883" cy="1304934"/>
          </a:xfrm>
        </p:grpSpPr>
        <p:sp>
          <p:nvSpPr>
            <p:cNvPr id="7" name="AutoShape 7"/>
            <p:cNvSpPr/>
            <p:nvPr/>
          </p:nvSpPr>
          <p:spPr>
            <a:xfrm>
              <a:off x="1218874" y="3134853"/>
              <a:ext cx="638766" cy="638766"/>
            </a:xfrm>
            <a:prstGeom prst="ellipse">
              <a:avLst/>
            </a:prstGeom>
            <a:solidFill>
              <a:schemeClr val="accent1">
                <a:alpha val="100000"/>
              </a:schemeClr>
            </a:solidFill>
          </p:spPr>
        </p:sp>
        <p:sp>
          <p:nvSpPr>
            <p:cNvPr id="8" name="Freeform 8"/>
            <p:cNvSpPr/>
            <p:nvPr/>
          </p:nvSpPr>
          <p:spPr>
            <a:xfrm>
              <a:off x="1358514" y="3274494"/>
              <a:ext cx="359485" cy="359485"/>
            </a:xfrm>
            <a:custGeom>
              <a:avLst/>
              <a:gdLst/>
              <a:ahLst/>
              <a:cxnLst/>
              <a:rect l="l" t="t" r="r" b="b"/>
              <a:pathLst>
                <a:path w="304800" h="304800">
                  <a:moveTo>
                    <a:pt x="106680" y="259080"/>
                  </a:moveTo>
                  <a:lnTo>
                    <a:pt x="30480" y="259080"/>
                  </a:lnTo>
                  <a:cubicBezTo>
                    <a:pt x="13649" y="259080"/>
                    <a:pt x="0" y="245431"/>
                    <a:pt x="0" y="228600"/>
                  </a:cubicBezTo>
                  <a:lnTo>
                    <a:pt x="0" y="228600"/>
                  </a:lnTo>
                  <a:lnTo>
                    <a:pt x="0" y="30480"/>
                  </a:lnTo>
                  <a:cubicBezTo>
                    <a:pt x="0" y="13716"/>
                    <a:pt x="13716" y="0"/>
                    <a:pt x="30480" y="0"/>
                  </a:cubicBezTo>
                  <a:lnTo>
                    <a:pt x="274320" y="0"/>
                  </a:lnTo>
                  <a:cubicBezTo>
                    <a:pt x="291151" y="0"/>
                    <a:pt x="304800" y="13649"/>
                    <a:pt x="304800" y="30480"/>
                  </a:cubicBezTo>
                  <a:lnTo>
                    <a:pt x="304800" y="30480"/>
                  </a:lnTo>
                  <a:lnTo>
                    <a:pt x="304800" y="228600"/>
                  </a:lnTo>
                  <a:cubicBezTo>
                    <a:pt x="304800" y="245431"/>
                    <a:pt x="291151" y="259080"/>
                    <a:pt x="274320" y="259080"/>
                  </a:cubicBezTo>
                  <a:lnTo>
                    <a:pt x="274320" y="259080"/>
                  </a:lnTo>
                  <a:lnTo>
                    <a:pt x="198120" y="259080"/>
                  </a:lnTo>
                  <a:lnTo>
                    <a:pt x="259080" y="289560"/>
                  </a:lnTo>
                  <a:lnTo>
                    <a:pt x="259080" y="304800"/>
                  </a:lnTo>
                  <a:lnTo>
                    <a:pt x="45720" y="304800"/>
                  </a:lnTo>
                  <a:lnTo>
                    <a:pt x="45720" y="289560"/>
                  </a:lnTo>
                  <a:lnTo>
                    <a:pt x="106680" y="259080"/>
                  </a:lnTo>
                  <a:close/>
                  <a:moveTo>
                    <a:pt x="30480" y="30480"/>
                  </a:moveTo>
                  <a:lnTo>
                    <a:pt x="30480" y="198120"/>
                  </a:lnTo>
                  <a:lnTo>
                    <a:pt x="274320" y="198120"/>
                  </a:lnTo>
                  <a:lnTo>
                    <a:pt x="274320" y="30480"/>
                  </a:lnTo>
                  <a:lnTo>
                    <a:pt x="30480" y="30480"/>
                  </a:lnTo>
                  <a:close/>
                </a:path>
              </a:pathLst>
            </a:custGeom>
            <a:solidFill>
              <a:srgbClr val="FFFFFF">
                <a:alpha val="100000"/>
              </a:srgbClr>
            </a:solidFill>
          </p:spPr>
        </p:sp>
        <p:sp>
          <p:nvSpPr>
            <p:cNvPr id="9" name="TextBox 9"/>
            <p:cNvSpPr txBox="1"/>
            <p:nvPr/>
          </p:nvSpPr>
          <p:spPr>
            <a:xfrm>
              <a:off x="1218874" y="3737604"/>
              <a:ext cx="4394883" cy="702183"/>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按照说明书上的步骤进行操作，不要跳过任何一个环节，以免出现不必要的麻烦。</a:t>
              </a:r>
            </a:p>
          </p:txBody>
        </p:sp>
      </p:grpSp>
      <p:grpSp>
        <p:nvGrpSpPr>
          <p:cNvPr id="10" name="Group 10"/>
          <p:cNvGrpSpPr/>
          <p:nvPr/>
        </p:nvGrpSpPr>
        <p:grpSpPr>
          <a:xfrm>
            <a:off x="1218874" y="4878843"/>
            <a:ext cx="4394883" cy="1316184"/>
            <a:chOff x="1218874" y="4878843"/>
            <a:chExt cx="4394883" cy="1316184"/>
          </a:xfrm>
        </p:grpSpPr>
        <p:sp>
          <p:nvSpPr>
            <p:cNvPr id="11" name="AutoShape 11"/>
            <p:cNvSpPr/>
            <p:nvPr/>
          </p:nvSpPr>
          <p:spPr>
            <a:xfrm>
              <a:off x="1218874" y="4878843"/>
              <a:ext cx="638766" cy="638766"/>
            </a:xfrm>
            <a:prstGeom prst="ellipse">
              <a:avLst/>
            </a:prstGeom>
            <a:solidFill>
              <a:schemeClr val="accent1">
                <a:alpha val="100000"/>
              </a:schemeClr>
            </a:solidFill>
          </p:spPr>
        </p:sp>
        <p:sp>
          <p:nvSpPr>
            <p:cNvPr id="12" name="Freeform 12"/>
            <p:cNvSpPr/>
            <p:nvPr/>
          </p:nvSpPr>
          <p:spPr>
            <a:xfrm>
              <a:off x="1372678" y="5037742"/>
              <a:ext cx="331158" cy="320969"/>
            </a:xfrm>
            <a:custGeom>
              <a:avLst/>
              <a:gdLst/>
              <a:ahLst/>
              <a:cxnLst/>
              <a:rect l="l" t="t" r="r" b="b"/>
              <a:pathLst>
                <a:path w="304800" h="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rgbClr val="FFFFFF">
                <a:alpha val="100000"/>
              </a:srgbClr>
            </a:solidFill>
          </p:spPr>
        </p:sp>
        <p:sp>
          <p:nvSpPr>
            <p:cNvPr id="13" name="TextBox 13"/>
            <p:cNvSpPr txBox="1"/>
            <p:nvPr/>
          </p:nvSpPr>
          <p:spPr>
            <a:xfrm>
              <a:off x="1218874" y="5492844"/>
              <a:ext cx="4394883" cy="702183"/>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在出现错误时，要立即停止运行，并查找原因进行修复，确保软件的正常运行。</a:t>
              </a:r>
            </a:p>
          </p:txBody>
        </p:sp>
      </p:grpSp>
      <p:pic>
        <p:nvPicPr>
          <p:cNvPr id="14" name="Picture 14"/>
          <p:cNvPicPr>
            <a:picLocks noChangeAspect="1"/>
          </p:cNvPicPr>
          <p:nvPr/>
        </p:nvPicPr>
        <p:blipFill>
          <a:blip r:embed="rId4"/>
          <a:srcRect l="13917" r="13917"/>
          <a:stretch>
            <a:fillRect/>
          </a:stretch>
        </p:blipFill>
        <p:spPr>
          <a:xfrm>
            <a:off x="7788910" y="93980"/>
            <a:ext cx="2512695" cy="2512695"/>
          </a:xfrm>
          <a:prstGeom prst="ellipse">
            <a:avLst/>
          </a:prstGeom>
        </p:spPr>
      </p:pic>
      <p:grpSp>
        <p:nvGrpSpPr>
          <p:cNvPr id="16" name="Group 16"/>
          <p:cNvGrpSpPr/>
          <p:nvPr/>
        </p:nvGrpSpPr>
        <p:grpSpPr>
          <a:xfrm>
            <a:off x="441628" y="93878"/>
            <a:ext cx="10641129" cy="914400"/>
            <a:chOff x="454963" y="93878"/>
            <a:chExt cx="10641129" cy="914400"/>
          </a:xfrm>
        </p:grpSpPr>
        <p:sp>
          <p:nvSpPr>
            <p:cNvPr id="17" name="AutoShape 17"/>
            <p:cNvSpPr/>
            <p:nvPr/>
          </p:nvSpPr>
          <p:spPr>
            <a:xfrm>
              <a:off x="454963" y="331168"/>
              <a:ext cx="84147" cy="84147"/>
            </a:xfrm>
            <a:prstGeom prst="ellipse">
              <a:avLst/>
            </a:prstGeom>
            <a:solidFill>
              <a:schemeClr val="accent1">
                <a:alpha val="100000"/>
              </a:schemeClr>
            </a:solidFill>
          </p:spPr>
        </p:sp>
        <p:sp>
          <p:nvSpPr>
            <p:cNvPr id="18" name="AutoShape 18"/>
            <p:cNvSpPr/>
            <p:nvPr/>
          </p:nvSpPr>
          <p:spPr>
            <a:xfrm>
              <a:off x="575049" y="337743"/>
              <a:ext cx="78137" cy="78137"/>
            </a:xfrm>
            <a:prstGeom prst="ellipse">
              <a:avLst/>
            </a:prstGeom>
            <a:solidFill>
              <a:schemeClr val="accent1">
                <a:alpha val="80000"/>
              </a:schemeClr>
            </a:solidFill>
          </p:spPr>
        </p:sp>
        <p:sp>
          <p:nvSpPr>
            <p:cNvPr id="19" name="AutoShape 19"/>
            <p:cNvSpPr/>
            <p:nvPr/>
          </p:nvSpPr>
          <p:spPr>
            <a:xfrm>
              <a:off x="689125" y="339460"/>
              <a:ext cx="74704" cy="74704"/>
            </a:xfrm>
            <a:prstGeom prst="ellipse">
              <a:avLst/>
            </a:prstGeom>
            <a:solidFill>
              <a:schemeClr val="accent1">
                <a:alpha val="60000"/>
              </a:schemeClr>
            </a:solidFill>
          </p:spPr>
        </p:sp>
        <p:sp>
          <p:nvSpPr>
            <p:cNvPr id="20" name="AutoShape 20"/>
            <p:cNvSpPr/>
            <p:nvPr/>
          </p:nvSpPr>
          <p:spPr>
            <a:xfrm>
              <a:off x="799768" y="348430"/>
              <a:ext cx="69238" cy="69238"/>
            </a:xfrm>
            <a:prstGeom prst="ellipse">
              <a:avLst/>
            </a:prstGeom>
            <a:solidFill>
              <a:schemeClr val="accent1">
                <a:alpha val="40000"/>
              </a:schemeClr>
            </a:solidFill>
          </p:spPr>
        </p:sp>
        <p:sp>
          <p:nvSpPr>
            <p:cNvPr id="21" name="AutoShape 21"/>
            <p:cNvSpPr/>
            <p:nvPr/>
          </p:nvSpPr>
          <p:spPr>
            <a:xfrm>
              <a:off x="904945" y="344297"/>
              <a:ext cx="65594" cy="65594"/>
            </a:xfrm>
            <a:prstGeom prst="ellipse">
              <a:avLst/>
            </a:prstGeom>
            <a:solidFill>
              <a:schemeClr val="accent1">
                <a:alpha val="20000"/>
              </a:schemeClr>
            </a:solidFill>
          </p:spPr>
        </p:sp>
        <p:sp>
          <p:nvSpPr>
            <p:cNvPr id="22" name="AutoShape 22"/>
            <p:cNvSpPr/>
            <p:nvPr/>
          </p:nvSpPr>
          <p:spPr>
            <a:xfrm>
              <a:off x="454963" y="448942"/>
              <a:ext cx="84147" cy="84147"/>
            </a:xfrm>
            <a:prstGeom prst="ellipse">
              <a:avLst/>
            </a:prstGeom>
            <a:solidFill>
              <a:schemeClr val="accent1">
                <a:alpha val="100000"/>
              </a:schemeClr>
            </a:solidFill>
          </p:spPr>
        </p:sp>
        <p:sp>
          <p:nvSpPr>
            <p:cNvPr id="23" name="AutoShape 23"/>
            <p:cNvSpPr/>
            <p:nvPr/>
          </p:nvSpPr>
          <p:spPr>
            <a:xfrm>
              <a:off x="575049" y="455517"/>
              <a:ext cx="78137" cy="78137"/>
            </a:xfrm>
            <a:prstGeom prst="ellipse">
              <a:avLst/>
            </a:prstGeom>
            <a:solidFill>
              <a:schemeClr val="accent1">
                <a:alpha val="80000"/>
              </a:schemeClr>
            </a:solidFill>
          </p:spPr>
        </p:sp>
        <p:sp>
          <p:nvSpPr>
            <p:cNvPr id="24" name="AutoShape 24"/>
            <p:cNvSpPr/>
            <p:nvPr/>
          </p:nvSpPr>
          <p:spPr>
            <a:xfrm>
              <a:off x="689125" y="457233"/>
              <a:ext cx="74704" cy="74704"/>
            </a:xfrm>
            <a:prstGeom prst="ellipse">
              <a:avLst/>
            </a:prstGeom>
            <a:solidFill>
              <a:schemeClr val="accent1">
                <a:alpha val="60000"/>
              </a:schemeClr>
            </a:solidFill>
          </p:spPr>
        </p:sp>
        <p:sp>
          <p:nvSpPr>
            <p:cNvPr id="25" name="AutoShape 25"/>
            <p:cNvSpPr/>
            <p:nvPr/>
          </p:nvSpPr>
          <p:spPr>
            <a:xfrm>
              <a:off x="799768" y="466203"/>
              <a:ext cx="69238" cy="69238"/>
            </a:xfrm>
            <a:prstGeom prst="ellipse">
              <a:avLst/>
            </a:prstGeom>
            <a:solidFill>
              <a:schemeClr val="accent1">
                <a:alpha val="40000"/>
              </a:schemeClr>
            </a:solidFill>
          </p:spPr>
        </p:sp>
        <p:sp>
          <p:nvSpPr>
            <p:cNvPr id="26" name="AutoShape 26"/>
            <p:cNvSpPr/>
            <p:nvPr/>
          </p:nvSpPr>
          <p:spPr>
            <a:xfrm>
              <a:off x="904945" y="462070"/>
              <a:ext cx="65594" cy="65594"/>
            </a:xfrm>
            <a:prstGeom prst="ellipse">
              <a:avLst/>
            </a:prstGeom>
            <a:solidFill>
              <a:schemeClr val="accent1">
                <a:alpha val="20000"/>
              </a:schemeClr>
            </a:solidFill>
          </p:spPr>
        </p:sp>
        <p:sp>
          <p:nvSpPr>
            <p:cNvPr id="27" name="AutoShape 27"/>
            <p:cNvSpPr/>
            <p:nvPr/>
          </p:nvSpPr>
          <p:spPr>
            <a:xfrm>
              <a:off x="454963" y="566715"/>
              <a:ext cx="84147" cy="84147"/>
            </a:xfrm>
            <a:prstGeom prst="ellipse">
              <a:avLst/>
            </a:prstGeom>
            <a:solidFill>
              <a:schemeClr val="accent1">
                <a:alpha val="100000"/>
              </a:schemeClr>
            </a:solidFill>
          </p:spPr>
        </p:sp>
        <p:sp>
          <p:nvSpPr>
            <p:cNvPr id="28" name="AutoShape 28"/>
            <p:cNvSpPr/>
            <p:nvPr/>
          </p:nvSpPr>
          <p:spPr>
            <a:xfrm>
              <a:off x="575049" y="573291"/>
              <a:ext cx="78137" cy="78137"/>
            </a:xfrm>
            <a:prstGeom prst="ellipse">
              <a:avLst/>
            </a:prstGeom>
            <a:solidFill>
              <a:schemeClr val="accent1">
                <a:alpha val="80000"/>
              </a:schemeClr>
            </a:solidFill>
          </p:spPr>
        </p:sp>
        <p:sp>
          <p:nvSpPr>
            <p:cNvPr id="29" name="AutoShape 29"/>
            <p:cNvSpPr/>
            <p:nvPr/>
          </p:nvSpPr>
          <p:spPr>
            <a:xfrm>
              <a:off x="689125" y="575007"/>
              <a:ext cx="74704" cy="74704"/>
            </a:xfrm>
            <a:prstGeom prst="ellipse">
              <a:avLst/>
            </a:prstGeom>
            <a:solidFill>
              <a:schemeClr val="accent1">
                <a:alpha val="60000"/>
              </a:schemeClr>
            </a:solidFill>
          </p:spPr>
        </p:sp>
        <p:sp>
          <p:nvSpPr>
            <p:cNvPr id="30" name="AutoShape 30"/>
            <p:cNvSpPr/>
            <p:nvPr/>
          </p:nvSpPr>
          <p:spPr>
            <a:xfrm>
              <a:off x="799768" y="583977"/>
              <a:ext cx="69238" cy="69238"/>
            </a:xfrm>
            <a:prstGeom prst="ellipse">
              <a:avLst/>
            </a:prstGeom>
            <a:solidFill>
              <a:schemeClr val="accent1">
                <a:alpha val="40000"/>
              </a:schemeClr>
            </a:solidFill>
          </p:spPr>
        </p:sp>
        <p:sp>
          <p:nvSpPr>
            <p:cNvPr id="31" name="AutoShape 31"/>
            <p:cNvSpPr/>
            <p:nvPr/>
          </p:nvSpPr>
          <p:spPr>
            <a:xfrm>
              <a:off x="904945" y="579844"/>
              <a:ext cx="65594" cy="65594"/>
            </a:xfrm>
            <a:prstGeom prst="ellipse">
              <a:avLst/>
            </a:prstGeom>
            <a:solidFill>
              <a:schemeClr val="accent1">
                <a:alpha val="20000"/>
              </a:schemeClr>
            </a:solidFill>
          </p:spPr>
        </p:sp>
        <p:sp>
          <p:nvSpPr>
            <p:cNvPr id="32" name="AutoShape 32"/>
            <p:cNvSpPr/>
            <p:nvPr/>
          </p:nvSpPr>
          <p:spPr>
            <a:xfrm>
              <a:off x="454963" y="684489"/>
              <a:ext cx="84147" cy="84147"/>
            </a:xfrm>
            <a:prstGeom prst="ellipse">
              <a:avLst/>
            </a:prstGeom>
            <a:solidFill>
              <a:schemeClr val="accent1">
                <a:alpha val="100000"/>
              </a:schemeClr>
            </a:solidFill>
          </p:spPr>
        </p:sp>
        <p:sp>
          <p:nvSpPr>
            <p:cNvPr id="33" name="AutoShape 33"/>
            <p:cNvSpPr/>
            <p:nvPr/>
          </p:nvSpPr>
          <p:spPr>
            <a:xfrm>
              <a:off x="575049" y="691064"/>
              <a:ext cx="78137" cy="78137"/>
            </a:xfrm>
            <a:prstGeom prst="ellipse">
              <a:avLst/>
            </a:prstGeom>
            <a:solidFill>
              <a:schemeClr val="accent1">
                <a:alpha val="80000"/>
              </a:schemeClr>
            </a:solidFill>
          </p:spPr>
        </p:sp>
        <p:sp>
          <p:nvSpPr>
            <p:cNvPr id="34" name="AutoShape 34"/>
            <p:cNvSpPr/>
            <p:nvPr/>
          </p:nvSpPr>
          <p:spPr>
            <a:xfrm>
              <a:off x="689125" y="692781"/>
              <a:ext cx="74704" cy="74704"/>
            </a:xfrm>
            <a:prstGeom prst="ellipse">
              <a:avLst/>
            </a:prstGeom>
            <a:solidFill>
              <a:schemeClr val="accent1">
                <a:alpha val="60000"/>
              </a:schemeClr>
            </a:solidFill>
          </p:spPr>
        </p:sp>
        <p:sp>
          <p:nvSpPr>
            <p:cNvPr id="35" name="AutoShape 35"/>
            <p:cNvSpPr/>
            <p:nvPr/>
          </p:nvSpPr>
          <p:spPr>
            <a:xfrm>
              <a:off x="799768" y="701751"/>
              <a:ext cx="69238" cy="69238"/>
            </a:xfrm>
            <a:prstGeom prst="ellipse">
              <a:avLst/>
            </a:prstGeom>
            <a:solidFill>
              <a:schemeClr val="accent1">
                <a:alpha val="40000"/>
              </a:schemeClr>
            </a:solidFill>
          </p:spPr>
        </p:sp>
        <p:sp>
          <p:nvSpPr>
            <p:cNvPr id="36" name="AutoShape 36"/>
            <p:cNvSpPr/>
            <p:nvPr/>
          </p:nvSpPr>
          <p:spPr>
            <a:xfrm>
              <a:off x="904945" y="697618"/>
              <a:ext cx="65594" cy="65594"/>
            </a:xfrm>
            <a:prstGeom prst="ellipse">
              <a:avLst/>
            </a:prstGeom>
            <a:solidFill>
              <a:schemeClr val="accent1">
                <a:alpha val="20000"/>
              </a:schemeClr>
            </a:solidFill>
          </p:spPr>
        </p:sp>
        <p:sp>
          <p:nvSpPr>
            <p:cNvPr id="37" name="TextBox 3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调试运行</a:t>
              </a:r>
            </a:p>
          </p:txBody>
        </p:sp>
      </p:grpSp>
      <p:pic>
        <p:nvPicPr>
          <p:cNvPr id="38" name="图片 37" descr="SNAGHTML36d552b"/>
          <p:cNvPicPr>
            <a:picLocks noChangeAspect="1"/>
          </p:cNvPicPr>
          <p:nvPr>
            <p:custDataLst>
              <p:tags r:id="rId1"/>
            </p:custDataLst>
          </p:nvPr>
        </p:nvPicPr>
        <p:blipFill>
          <a:blip r:embed="rId5"/>
          <a:stretch>
            <a:fillRect/>
          </a:stretch>
        </p:blipFill>
        <p:spPr>
          <a:xfrm>
            <a:off x="6858000" y="2695575"/>
            <a:ext cx="4373880" cy="3790950"/>
          </a:xfrm>
          <a:prstGeom prst="rect">
            <a:avLst/>
          </a:prstGeom>
          <a:noFill/>
          <a:ln w="9525">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305300" y="5334162"/>
            <a:ext cx="2590800" cy="369332"/>
          </a:xfrm>
          <a:prstGeom prst="rect">
            <a:avLst/>
          </a:prstGeom>
          <a:noFill/>
        </p:spPr>
        <p:txBody>
          <a:bodyPr wrap="square">
            <a:spAutoFit/>
          </a:bodyPr>
          <a:lstStyle/>
          <a:p>
            <a:pPr algn="ctr"/>
            <a:r>
              <a:rPr lang="zh-CN" altLang="en-US" sz="1800" dirty="0">
                <a:solidFill>
                  <a:srgbClr val="00B0F0"/>
                </a:solidFill>
                <a:latin typeface="微软雅黑" panose="020B0503020204020204" charset="-122"/>
                <a:ea typeface="微软雅黑" panose="020B0503020204020204" charset="-122"/>
                <a:cs typeface="微软雅黑" panose="020B0503020204020204" charset="-122"/>
                <a:sym typeface="+mn-ea"/>
              </a:rPr>
              <a:t>济南书创文化出品</a:t>
            </a:r>
            <a:endParaRPr lang="zh-CN" altLang="en-US" dirty="0">
              <a:solidFill>
                <a:srgbClr val="00B0F0"/>
              </a:solidFill>
            </a:endParaRPr>
          </a:p>
        </p:txBody>
      </p:sp>
      <p:pic>
        <p:nvPicPr>
          <p:cNvPr id="7" name="图片 6" descr="项目开发实战群二维码"/>
          <p:cNvPicPr>
            <a:picLocks noChangeAspect="1"/>
          </p:cNvPicPr>
          <p:nvPr/>
        </p:nvPicPr>
        <p:blipFill>
          <a:blip r:embed="rId2"/>
          <a:stretch>
            <a:fillRect/>
          </a:stretch>
        </p:blipFill>
        <p:spPr>
          <a:xfrm>
            <a:off x="1143000" y="762317"/>
            <a:ext cx="2748915" cy="3527425"/>
          </a:xfrm>
          <a:prstGeom prst="rect">
            <a:avLst/>
          </a:prstGeom>
        </p:spPr>
      </p:pic>
      <p:sp>
        <p:nvSpPr>
          <p:cNvPr id="8" name="TextBox 3"/>
          <p:cNvSpPr txBox="1"/>
          <p:nvPr/>
        </p:nvSpPr>
        <p:spPr>
          <a:xfrm>
            <a:off x="4953000" y="1295307"/>
            <a:ext cx="3830955" cy="2076466"/>
          </a:xfrm>
          <a:prstGeom prst="rect">
            <a:avLst/>
          </a:prstGeom>
        </p:spPr>
        <p:txBody>
          <a:bodyPr vert="horz" wrap="square" lIns="114300" tIns="57150" rIns="114300" bIns="57150" rtlCol="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80000"/>
              </a:lnSpc>
              <a:spcBef>
                <a:spcPts val="450"/>
              </a:spcBef>
            </a:pPr>
            <a:r>
              <a:rPr lang="zh-CN" altLang="en-US" sz="3200" dirty="0">
                <a:solidFill>
                  <a:srgbClr val="FF0000">
                    <a:alpha val="100000"/>
                  </a:srgbClr>
                </a:solidFill>
                <a:latin typeface="微软雅黑" panose="020B0503020204020204" charset="-122"/>
                <a:ea typeface="微软雅黑" panose="020B0503020204020204" charset="-122"/>
                <a:cs typeface="微软雅黑" panose="020B0503020204020204" charset="-122"/>
                <a:sym typeface="+mn-ea"/>
              </a:rPr>
              <a:t>扫码进</a:t>
            </a:r>
            <a:r>
              <a:rPr lang="en-US" altLang="zh-CN" sz="3200" dirty="0">
                <a:solidFill>
                  <a:srgbClr val="FF0000">
                    <a:alpha val="100000"/>
                  </a:srgbClr>
                </a:solidFill>
                <a:latin typeface="微软雅黑" panose="020B0503020204020204" charset="-122"/>
                <a:ea typeface="微软雅黑" panose="020B0503020204020204" charset="-122"/>
                <a:cs typeface="微软雅黑" panose="020B0503020204020204" charset="-122"/>
                <a:sym typeface="+mn-ea"/>
              </a:rPr>
              <a:t>QQ</a:t>
            </a:r>
            <a:r>
              <a:rPr lang="zh-CN" altLang="en-US" sz="3200" dirty="0">
                <a:solidFill>
                  <a:srgbClr val="FF0000">
                    <a:alpha val="100000"/>
                  </a:srgbClr>
                </a:solidFill>
                <a:latin typeface="微软雅黑" panose="020B0503020204020204" charset="-122"/>
                <a:ea typeface="微软雅黑" panose="020B0503020204020204" charset="-122"/>
                <a:cs typeface="微软雅黑" panose="020B0503020204020204" charset="-122"/>
                <a:sym typeface="+mn-ea"/>
              </a:rPr>
              <a:t>群，提供：</a:t>
            </a:r>
          </a:p>
          <a:p>
            <a:pPr>
              <a:lnSpc>
                <a:spcPct val="80000"/>
              </a:lnSpc>
              <a:spcBef>
                <a:spcPts val="450"/>
              </a:spcBef>
            </a:pPr>
            <a:r>
              <a:rPr lang="zh-CN" altLang="en-US" sz="2025" dirty="0">
                <a:solidFill>
                  <a:srgbClr val="00B0F0"/>
                </a:solidFill>
                <a:latin typeface="微软雅黑" panose="020B0503020204020204" charset="-122"/>
                <a:ea typeface="微软雅黑" panose="020B0503020204020204" charset="-122"/>
                <a:cs typeface="微软雅黑" panose="020B0503020204020204" charset="-122"/>
                <a:sym typeface="+mn-ea"/>
              </a:rPr>
              <a:t>商业项目源码</a:t>
            </a:r>
          </a:p>
          <a:p>
            <a:pPr>
              <a:lnSpc>
                <a:spcPct val="80000"/>
              </a:lnSpc>
              <a:spcBef>
                <a:spcPts val="450"/>
              </a:spcBef>
            </a:pPr>
            <a:r>
              <a:rPr lang="zh-CN" altLang="en-US" sz="2025" dirty="0">
                <a:solidFill>
                  <a:srgbClr val="00B0F0"/>
                </a:solidFill>
                <a:latin typeface="微软雅黑" panose="020B0503020204020204" charset="-122"/>
                <a:ea typeface="微软雅黑" panose="020B0503020204020204" charset="-122"/>
                <a:cs typeface="微软雅黑" panose="020B0503020204020204" charset="-122"/>
                <a:sym typeface="+mn-ea"/>
              </a:rPr>
              <a:t>在线视频直播</a:t>
            </a:r>
          </a:p>
          <a:p>
            <a:pPr>
              <a:lnSpc>
                <a:spcPct val="80000"/>
              </a:lnSpc>
              <a:spcBef>
                <a:spcPts val="450"/>
              </a:spcBef>
            </a:pPr>
            <a:r>
              <a:rPr lang="zh-CN" altLang="en-US" sz="2025" dirty="0">
                <a:solidFill>
                  <a:srgbClr val="00B0F0"/>
                </a:solidFill>
                <a:latin typeface="微软雅黑" panose="020B0503020204020204" charset="-122"/>
                <a:ea typeface="微软雅黑" panose="020B0503020204020204" charset="-122"/>
                <a:cs typeface="微软雅黑" panose="020B0503020204020204" charset="-122"/>
                <a:sym typeface="+mn-ea"/>
              </a:rPr>
              <a:t>海量最新教程</a:t>
            </a:r>
          </a:p>
          <a:p>
            <a:pPr>
              <a:lnSpc>
                <a:spcPct val="80000"/>
              </a:lnSpc>
              <a:spcBef>
                <a:spcPts val="450"/>
              </a:spcBef>
            </a:pPr>
            <a:r>
              <a:rPr lang="zh-CN" altLang="en-US" sz="2025" dirty="0">
                <a:solidFill>
                  <a:srgbClr val="00B0F0"/>
                </a:solidFill>
                <a:latin typeface="微软雅黑" panose="020B0503020204020204" charset="-122"/>
                <a:ea typeface="微软雅黑" panose="020B0503020204020204" charset="-122"/>
                <a:cs typeface="微软雅黑" panose="020B0503020204020204" charset="-122"/>
                <a:sym typeface="+mn-ea"/>
              </a:rPr>
              <a:t>一对一在线指导</a:t>
            </a:r>
          </a:p>
          <a:p>
            <a:pPr>
              <a:lnSpc>
                <a:spcPct val="80000"/>
              </a:lnSpc>
              <a:spcBef>
                <a:spcPts val="450"/>
              </a:spcBef>
            </a:pPr>
            <a:endParaRPr lang="zh-CN" altLang="en-US" sz="2025" dirty="0">
              <a:solidFill>
                <a:srgbClr val="00B0F0"/>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2895600" y="4553249"/>
            <a:ext cx="5410200" cy="369332"/>
          </a:xfrm>
          <a:prstGeom prst="rect">
            <a:avLst/>
          </a:prstGeom>
          <a:noFill/>
        </p:spPr>
        <p:txBody>
          <a:bodyPr wrap="square">
            <a:spAutoFit/>
          </a:bodyPr>
          <a:lstStyle/>
          <a:p>
            <a:r>
              <a:rPr lang="en-US" altLang="zh-CN" sz="1800" dirty="0">
                <a:solidFill>
                  <a:srgbClr val="00B0F0"/>
                </a:solidFill>
                <a:latin typeface="微软雅黑" panose="020B0503020204020204" charset="-122"/>
                <a:ea typeface="微软雅黑" panose="020B0503020204020204" charset="-122"/>
                <a:cs typeface="微软雅黑" panose="020B0503020204020204" charset="-122"/>
                <a:sym typeface="+mn-ea"/>
              </a:rPr>
              <a:t>CSDN</a:t>
            </a:r>
            <a:r>
              <a:rPr lang="zh-CN" altLang="en-US" sz="1800" dirty="0">
                <a:solidFill>
                  <a:srgbClr val="00B0F0"/>
                </a:solidFill>
                <a:latin typeface="微软雅黑" panose="020B0503020204020204" charset="-122"/>
                <a:ea typeface="微软雅黑" panose="020B0503020204020204" charset="-122"/>
                <a:cs typeface="微软雅黑" panose="020B0503020204020204" charset="-122"/>
                <a:sym typeface="+mn-ea"/>
              </a:rPr>
              <a:t>博客：</a:t>
            </a:r>
            <a:r>
              <a:rPr lang="en-US" altLang="zh-CN" sz="1800" dirty="0">
                <a:solidFill>
                  <a:srgbClr val="00B0F0"/>
                </a:solidFill>
                <a:latin typeface="微软雅黑" panose="020B0503020204020204" charset="-122"/>
                <a:ea typeface="微软雅黑" panose="020B0503020204020204" charset="-122"/>
                <a:cs typeface="微软雅黑" panose="020B0503020204020204" charset="-122"/>
                <a:sym typeface="+mn-ea"/>
              </a:rPr>
              <a:t>https://blog.csdn.net/asd343442</a:t>
            </a:r>
            <a:endParaRPr lang="zh-CN" altLang="en-US" dirty="0">
              <a:solidFill>
                <a:srgbClr val="00B0F0"/>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718101" y="2107486"/>
            <a:ext cx="8755798" cy="1609725"/>
          </a:xfrm>
          <a:prstGeom prst="rect">
            <a:avLst/>
          </a:prstGeom>
        </p:spPr>
        <p:txBody>
          <a:bodyPr vert="horz" wrap="square" lIns="114300" tIns="57150" rIns="114300" bIns="57150" rtlCol="0" anchor="t" anchorCtr="0">
            <a:spAutoFit/>
          </a:bodyPr>
          <a:lstStyle/>
          <a:p>
            <a:pPr algn="ctr">
              <a:lnSpc>
                <a:spcPct val="64000"/>
              </a:lnSpc>
            </a:pPr>
            <a:r>
              <a:rPr lang="en-US" sz="10725" b="1">
                <a:solidFill>
                  <a:schemeClr val="dk1">
                    <a:alpha val="100000"/>
                  </a:schemeClr>
                </a:solidFill>
                <a:latin typeface="微软雅黑" panose="020B0503020204020204" charset="-122"/>
                <a:ea typeface="微软雅黑" panose="020B0503020204020204" charset="-122"/>
                <a:cs typeface="微软雅黑" panose="020B0503020204020204" charset="-122"/>
              </a:rPr>
              <a:t>THANKS</a:t>
            </a:r>
          </a:p>
        </p:txBody>
      </p:sp>
      <p:sp>
        <p:nvSpPr>
          <p:cNvPr id="3" name="TextBox 3"/>
          <p:cNvSpPr txBox="1"/>
          <p:nvPr/>
        </p:nvSpPr>
        <p:spPr>
          <a:xfrm>
            <a:off x="3624029" y="3724145"/>
            <a:ext cx="4940198" cy="494995"/>
          </a:xfrm>
          <a:prstGeom prst="rect">
            <a:avLst/>
          </a:prstGeom>
        </p:spPr>
        <p:txBody>
          <a:bodyPr vert="horz" wrap="square" lIns="114300" tIns="57150" rIns="114300" bIns="57150" rtlCol="0" anchor="t" anchorCtr="0">
            <a:spAutoFit/>
          </a:bodyPr>
          <a:lstStyle/>
          <a:p>
            <a:pPr algn="ctr">
              <a:lnSpc>
                <a:spcPct val="64000"/>
              </a:lnSpc>
            </a:pPr>
            <a:r>
              <a:rPr lang="en-US" sz="2700">
                <a:solidFill>
                  <a:schemeClr val="dk1">
                    <a:alpha val="100000"/>
                  </a:schemeClr>
                </a:solidFill>
                <a:latin typeface="微软雅黑" panose="020B0503020204020204" charset="-122"/>
                <a:ea typeface="微软雅黑" panose="020B0503020204020204" charset="-122"/>
                <a:cs typeface="微软雅黑" panose="020B0503020204020204" charset="-122"/>
              </a:rPr>
              <a:t>感谢观看</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641022" y="2505551"/>
            <a:ext cx="1169862" cy="1169862"/>
          </a:xfrm>
          <a:prstGeom prst="ellipse">
            <a:avLst/>
          </a:prstGeom>
          <a:gradFill>
            <a:gsLst>
              <a:gs pos="0">
                <a:schemeClr val="accent5">
                  <a:alpha val="100000"/>
                </a:schemeClr>
              </a:gs>
              <a:gs pos="100000">
                <a:schemeClr val="lt2">
                  <a:alpha val="100000"/>
                </a:schemeClr>
              </a:gs>
            </a:gsLst>
            <a:lin ang="4500000"/>
          </a:gradFill>
        </p:spPr>
      </p:sp>
      <p:sp>
        <p:nvSpPr>
          <p:cNvPr id="3" name="TextBox 3"/>
          <p:cNvSpPr txBox="1"/>
          <p:nvPr/>
        </p:nvSpPr>
        <p:spPr>
          <a:xfrm>
            <a:off x="2857192" y="2151175"/>
            <a:ext cx="9695079" cy="2189683"/>
          </a:xfrm>
          <a:prstGeom prst="rect">
            <a:avLst/>
          </a:prstGeom>
        </p:spPr>
        <p:txBody>
          <a:bodyPr vert="horz" wrap="square" lIns="114300" tIns="57150" rIns="114300" bIns="57150" rtlCol="0" anchor="t" anchorCtr="0">
            <a:spAutoFit/>
          </a:bodyPr>
          <a:lstStyle/>
          <a:p>
            <a:pPr>
              <a:lnSpc>
                <a:spcPct val="100000"/>
              </a:lnSpc>
              <a:spcBef>
                <a:spcPts val="450"/>
              </a:spcBef>
            </a:pPr>
            <a:r>
              <a:rPr lang="en-US" sz="12300" b="1">
                <a:solidFill>
                  <a:schemeClr val="dk1">
                    <a:alpha val="100000"/>
                  </a:schemeClr>
                </a:solidFill>
                <a:latin typeface="微软雅黑" panose="020B0503020204020204" charset="-122"/>
                <a:ea typeface="微软雅黑" panose="020B0503020204020204" charset="-122"/>
                <a:cs typeface="微软雅黑" panose="020B0503020204020204" charset="-122"/>
              </a:rPr>
              <a:t>01</a:t>
            </a:r>
          </a:p>
        </p:txBody>
      </p:sp>
      <p:sp>
        <p:nvSpPr>
          <p:cNvPr id="4" name="TextBox 4"/>
          <p:cNvSpPr txBox="1"/>
          <p:nvPr/>
        </p:nvSpPr>
        <p:spPr>
          <a:xfrm>
            <a:off x="5117749" y="1980487"/>
            <a:ext cx="4354982" cy="2531059"/>
          </a:xfrm>
          <a:prstGeom prst="rect">
            <a:avLst/>
          </a:prstGeom>
        </p:spPr>
        <p:txBody>
          <a:bodyPr vert="horz" wrap="square" lIns="114300" tIns="57150" rIns="114300" bIns="57150" rtlCol="0" anchor="ctr" anchorCtr="0">
            <a:spAutoFit/>
          </a:bodyPr>
          <a:lstStyle/>
          <a:p>
            <a:pPr>
              <a:lnSpc>
                <a:spcPct val="120000"/>
              </a:lnSpc>
              <a:spcBef>
                <a:spcPts val="450"/>
              </a:spcBef>
            </a:pPr>
            <a:r>
              <a:rPr lang="en-US" sz="4200" b="1">
                <a:solidFill>
                  <a:srgbClr val="000000">
                    <a:alpha val="100000"/>
                  </a:srgbClr>
                </a:solidFill>
                <a:latin typeface="微软雅黑" panose="020B0503020204020204" charset="-122"/>
                <a:ea typeface="微软雅黑" panose="020B0503020204020204" charset="-122"/>
                <a:cs typeface="微软雅黑" panose="020B0503020204020204" charset="-122"/>
              </a:rPr>
              <a:t>背景介绍</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l="14111" r="14111"/>
          <a:stretch>
            <a:fillRect/>
          </a:stretch>
        </p:blipFill>
        <p:spPr>
          <a:xfrm>
            <a:off x="539110" y="1500306"/>
            <a:ext cx="4453160" cy="4453160"/>
          </a:xfrm>
          <a:prstGeom prst="rect">
            <a:avLst/>
          </a:prstGeom>
        </p:spPr>
      </p:pic>
      <p:sp>
        <p:nvSpPr>
          <p:cNvPr id="3" name="TextBox 3"/>
          <p:cNvSpPr txBox="1"/>
          <p:nvPr/>
        </p:nvSpPr>
        <p:spPr>
          <a:xfrm>
            <a:off x="6827317" y="1652939"/>
            <a:ext cx="4178137" cy="994791"/>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近年来，随着互联网、移动互联网技术的兴起和快速发展，我国网络游戏产业呈现出飞速发展的态势。</a:t>
            </a:r>
          </a:p>
        </p:txBody>
      </p:sp>
      <p:sp>
        <p:nvSpPr>
          <p:cNvPr id="4" name="AutoShape 4"/>
          <p:cNvSpPr/>
          <p:nvPr/>
        </p:nvSpPr>
        <p:spPr>
          <a:xfrm>
            <a:off x="5303897" y="1500306"/>
            <a:ext cx="1289643" cy="4453160"/>
          </a:xfrm>
          <a:prstGeom prst="roundRect">
            <a:avLst>
              <a:gd name="adj" fmla="val 0"/>
            </a:avLst>
          </a:prstGeom>
          <a:solidFill>
            <a:schemeClr val="accent2">
              <a:alpha val="100000"/>
            </a:schemeClr>
          </a:solidFill>
        </p:spPr>
      </p:sp>
      <p:sp>
        <p:nvSpPr>
          <p:cNvPr id="5" name="TextBox 5"/>
          <p:cNvSpPr txBox="1"/>
          <p:nvPr/>
        </p:nvSpPr>
        <p:spPr>
          <a:xfrm>
            <a:off x="6827317" y="3205107"/>
            <a:ext cx="4178137" cy="994791"/>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2021年中国游戏市场实际销售收入2658.84亿元，同比下降10.33%；游戏用户规模6.64亿，同比下降0.33%。</a:t>
            </a:r>
          </a:p>
        </p:txBody>
      </p:sp>
      <p:sp>
        <p:nvSpPr>
          <p:cNvPr id="6" name="TextBox 6"/>
          <p:cNvSpPr txBox="1"/>
          <p:nvPr/>
        </p:nvSpPr>
        <p:spPr>
          <a:xfrm>
            <a:off x="6827317" y="4795486"/>
            <a:ext cx="4178137" cy="994791"/>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2022年自主研发游戏国内市场实际销售收入2223.77亿元，同比下降13.07%。</a:t>
            </a:r>
          </a:p>
        </p:txBody>
      </p:sp>
      <p:sp>
        <p:nvSpPr>
          <p:cNvPr id="7" name="Freeform 7"/>
          <p:cNvSpPr/>
          <p:nvPr/>
        </p:nvSpPr>
        <p:spPr>
          <a:xfrm>
            <a:off x="5682324" y="1976969"/>
            <a:ext cx="532790" cy="435254"/>
          </a:xfrm>
          <a:custGeom>
            <a:avLst/>
            <a:gdLst/>
            <a:ahLst/>
            <a:cxnLst/>
            <a:rect l="l" t="t" r="r" b="b"/>
            <a:pathLst>
              <a:path w="304800" h="304800">
                <a:moveTo>
                  <a:pt x="257299" y="240773"/>
                </a:moveTo>
                <a:lnTo>
                  <a:pt x="257299" y="258156"/>
                </a:lnTo>
                <a:lnTo>
                  <a:pt x="47501" y="258156"/>
                </a:lnTo>
                <a:lnTo>
                  <a:pt x="47501" y="240773"/>
                </a:lnTo>
                <a:cubicBezTo>
                  <a:pt x="47501" y="240773"/>
                  <a:pt x="43015" y="231162"/>
                  <a:pt x="67361" y="208112"/>
                </a:cubicBezTo>
                <a:cubicBezTo>
                  <a:pt x="91688" y="185071"/>
                  <a:pt x="88487" y="125511"/>
                  <a:pt x="88487" y="85173"/>
                </a:cubicBezTo>
                <a:cubicBezTo>
                  <a:pt x="88487" y="44834"/>
                  <a:pt x="145142" y="43977"/>
                  <a:pt x="145142" y="43977"/>
                </a:cubicBezTo>
                <a:lnTo>
                  <a:pt x="147085" y="43977"/>
                </a:lnTo>
                <a:cubicBezTo>
                  <a:pt x="147085" y="43996"/>
                  <a:pt x="147085" y="43701"/>
                  <a:pt x="147085" y="37424"/>
                </a:cubicBezTo>
                <a:cubicBezTo>
                  <a:pt x="147085" y="33395"/>
                  <a:pt x="133560" y="18802"/>
                  <a:pt x="133560" y="18802"/>
                </a:cubicBezTo>
                <a:lnTo>
                  <a:pt x="133360" y="9973"/>
                </a:lnTo>
                <a:lnTo>
                  <a:pt x="171555" y="9973"/>
                </a:lnTo>
                <a:lnTo>
                  <a:pt x="171298" y="19136"/>
                </a:lnTo>
                <a:cubicBezTo>
                  <a:pt x="171298" y="19136"/>
                  <a:pt x="156639" y="33719"/>
                  <a:pt x="156639" y="38014"/>
                </a:cubicBezTo>
                <a:cubicBezTo>
                  <a:pt x="156639" y="42167"/>
                  <a:pt x="156639" y="43558"/>
                  <a:pt x="156639" y="43967"/>
                </a:cubicBezTo>
                <a:lnTo>
                  <a:pt x="159658" y="43967"/>
                </a:lnTo>
                <a:cubicBezTo>
                  <a:pt x="159658" y="43967"/>
                  <a:pt x="216313" y="44825"/>
                  <a:pt x="216313" y="85163"/>
                </a:cubicBezTo>
                <a:cubicBezTo>
                  <a:pt x="216313" y="125501"/>
                  <a:pt x="213112" y="185071"/>
                  <a:pt x="237449" y="208121"/>
                </a:cubicBezTo>
                <a:cubicBezTo>
                  <a:pt x="261785" y="231172"/>
                  <a:pt x="257299" y="240773"/>
                  <a:pt x="257299" y="240773"/>
                </a:cubicBezTo>
                <a:close/>
                <a:moveTo>
                  <a:pt x="176327" y="267367"/>
                </a:moveTo>
                <a:cubicBezTo>
                  <a:pt x="176327" y="280559"/>
                  <a:pt x="165640" y="294827"/>
                  <a:pt x="152457" y="294827"/>
                </a:cubicBezTo>
                <a:cubicBezTo>
                  <a:pt x="139275" y="294827"/>
                  <a:pt x="128588" y="280559"/>
                  <a:pt x="128588" y="267367"/>
                </a:cubicBezTo>
                <a:cubicBezTo>
                  <a:pt x="128588" y="267662"/>
                  <a:pt x="176327" y="267062"/>
                  <a:pt x="176327" y="267367"/>
                </a:cubicBezTo>
                <a:close/>
              </a:path>
            </a:pathLst>
          </a:custGeom>
          <a:solidFill>
            <a:srgbClr val="FFFFFF">
              <a:alpha val="100000"/>
            </a:srgbClr>
          </a:solidFill>
        </p:spPr>
      </p:sp>
      <p:sp>
        <p:nvSpPr>
          <p:cNvPr id="8" name="Freeform 8"/>
          <p:cNvSpPr/>
          <p:nvPr/>
        </p:nvSpPr>
        <p:spPr>
          <a:xfrm>
            <a:off x="5751818" y="3549091"/>
            <a:ext cx="381610" cy="381610"/>
          </a:xfrm>
          <a:custGeom>
            <a:avLst/>
            <a:gdLst/>
            <a:ahLst/>
            <a:cxnLst/>
            <a:rect l="l" t="t" r="r" b="b"/>
            <a:pathLst>
              <a:path w="304800" h="304800">
                <a:moveTo>
                  <a:pt x="106680" y="259080"/>
                </a:moveTo>
                <a:lnTo>
                  <a:pt x="30480" y="259080"/>
                </a:lnTo>
                <a:cubicBezTo>
                  <a:pt x="13649" y="259080"/>
                  <a:pt x="0" y="245431"/>
                  <a:pt x="0" y="228600"/>
                </a:cubicBezTo>
                <a:lnTo>
                  <a:pt x="0" y="228600"/>
                </a:lnTo>
                <a:lnTo>
                  <a:pt x="0" y="30480"/>
                </a:lnTo>
                <a:cubicBezTo>
                  <a:pt x="0" y="13716"/>
                  <a:pt x="13716" y="0"/>
                  <a:pt x="30480" y="0"/>
                </a:cubicBezTo>
                <a:lnTo>
                  <a:pt x="274320" y="0"/>
                </a:lnTo>
                <a:cubicBezTo>
                  <a:pt x="291151" y="0"/>
                  <a:pt x="304800" y="13649"/>
                  <a:pt x="304800" y="30480"/>
                </a:cubicBezTo>
                <a:lnTo>
                  <a:pt x="304800" y="30480"/>
                </a:lnTo>
                <a:lnTo>
                  <a:pt x="304800" y="228600"/>
                </a:lnTo>
                <a:cubicBezTo>
                  <a:pt x="304800" y="245431"/>
                  <a:pt x="291151" y="259080"/>
                  <a:pt x="274320" y="259080"/>
                </a:cubicBezTo>
                <a:lnTo>
                  <a:pt x="274320" y="259080"/>
                </a:lnTo>
                <a:lnTo>
                  <a:pt x="198120" y="259080"/>
                </a:lnTo>
                <a:lnTo>
                  <a:pt x="259080" y="289560"/>
                </a:lnTo>
                <a:lnTo>
                  <a:pt x="259080" y="304800"/>
                </a:lnTo>
                <a:lnTo>
                  <a:pt x="45720" y="304800"/>
                </a:lnTo>
                <a:lnTo>
                  <a:pt x="45720" y="289560"/>
                </a:lnTo>
                <a:lnTo>
                  <a:pt x="106680" y="259080"/>
                </a:lnTo>
                <a:close/>
                <a:moveTo>
                  <a:pt x="30480" y="30480"/>
                </a:moveTo>
                <a:lnTo>
                  <a:pt x="30480" y="198120"/>
                </a:lnTo>
                <a:lnTo>
                  <a:pt x="274320" y="198120"/>
                </a:lnTo>
                <a:lnTo>
                  <a:pt x="274320" y="30480"/>
                </a:lnTo>
                <a:lnTo>
                  <a:pt x="30480" y="30480"/>
                </a:lnTo>
                <a:close/>
              </a:path>
            </a:pathLst>
          </a:custGeom>
          <a:solidFill>
            <a:srgbClr val="FFFFFF">
              <a:alpha val="100000"/>
            </a:srgbClr>
          </a:solidFill>
        </p:spPr>
      </p:sp>
      <p:sp>
        <p:nvSpPr>
          <p:cNvPr id="9" name="Freeform 9"/>
          <p:cNvSpPr/>
          <p:nvPr/>
        </p:nvSpPr>
        <p:spPr>
          <a:xfrm>
            <a:off x="5738407" y="5059127"/>
            <a:ext cx="396240" cy="384048"/>
          </a:xfrm>
          <a:custGeom>
            <a:avLst/>
            <a:gdLst/>
            <a:ahLst/>
            <a:cxnLst/>
            <a:rect l="l" t="t" r="r" b="b"/>
            <a:pathLst>
              <a:path w="304800" h="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rgbClr val="FFFFFF">
              <a:alpha val="100000"/>
            </a:srgbClr>
          </a:solidFill>
        </p:spPr>
      </p:sp>
      <p:grpSp>
        <p:nvGrpSpPr>
          <p:cNvPr id="10" name="Group 10"/>
          <p:cNvGrpSpPr/>
          <p:nvPr/>
        </p:nvGrpSpPr>
        <p:grpSpPr>
          <a:xfrm>
            <a:off x="454963" y="93878"/>
            <a:ext cx="10641129" cy="914400"/>
            <a:chOff x="454963" y="93878"/>
            <a:chExt cx="10641129" cy="914400"/>
          </a:xfrm>
        </p:grpSpPr>
        <p:sp>
          <p:nvSpPr>
            <p:cNvPr id="11" name="AutoShape 11"/>
            <p:cNvSpPr/>
            <p:nvPr/>
          </p:nvSpPr>
          <p:spPr>
            <a:xfrm>
              <a:off x="454963" y="331168"/>
              <a:ext cx="84147" cy="84147"/>
            </a:xfrm>
            <a:prstGeom prst="ellipse">
              <a:avLst/>
            </a:prstGeom>
            <a:solidFill>
              <a:schemeClr val="accent1">
                <a:alpha val="100000"/>
              </a:schemeClr>
            </a:solidFill>
          </p:spPr>
        </p:sp>
        <p:sp>
          <p:nvSpPr>
            <p:cNvPr id="12" name="AutoShape 12"/>
            <p:cNvSpPr/>
            <p:nvPr/>
          </p:nvSpPr>
          <p:spPr>
            <a:xfrm>
              <a:off x="575049" y="337743"/>
              <a:ext cx="78137" cy="78137"/>
            </a:xfrm>
            <a:prstGeom prst="ellipse">
              <a:avLst/>
            </a:prstGeom>
            <a:solidFill>
              <a:schemeClr val="accent1">
                <a:alpha val="80000"/>
              </a:schemeClr>
            </a:solidFill>
          </p:spPr>
        </p:sp>
        <p:sp>
          <p:nvSpPr>
            <p:cNvPr id="13" name="AutoShape 13"/>
            <p:cNvSpPr/>
            <p:nvPr/>
          </p:nvSpPr>
          <p:spPr>
            <a:xfrm>
              <a:off x="689125" y="339460"/>
              <a:ext cx="74704" cy="74704"/>
            </a:xfrm>
            <a:prstGeom prst="ellipse">
              <a:avLst/>
            </a:prstGeom>
            <a:solidFill>
              <a:schemeClr val="accent1">
                <a:alpha val="60000"/>
              </a:schemeClr>
            </a:solidFill>
          </p:spPr>
        </p:sp>
        <p:sp>
          <p:nvSpPr>
            <p:cNvPr id="14" name="AutoShape 14"/>
            <p:cNvSpPr/>
            <p:nvPr/>
          </p:nvSpPr>
          <p:spPr>
            <a:xfrm>
              <a:off x="799768" y="348430"/>
              <a:ext cx="69238" cy="69238"/>
            </a:xfrm>
            <a:prstGeom prst="ellipse">
              <a:avLst/>
            </a:prstGeom>
            <a:solidFill>
              <a:schemeClr val="accent1">
                <a:alpha val="40000"/>
              </a:schemeClr>
            </a:solidFill>
          </p:spPr>
        </p:sp>
        <p:sp>
          <p:nvSpPr>
            <p:cNvPr id="15" name="AutoShape 15"/>
            <p:cNvSpPr/>
            <p:nvPr/>
          </p:nvSpPr>
          <p:spPr>
            <a:xfrm>
              <a:off x="904945" y="344297"/>
              <a:ext cx="65594" cy="65594"/>
            </a:xfrm>
            <a:prstGeom prst="ellipse">
              <a:avLst/>
            </a:prstGeom>
            <a:solidFill>
              <a:schemeClr val="accent1">
                <a:alpha val="20000"/>
              </a:schemeClr>
            </a:solidFill>
          </p:spPr>
        </p:sp>
        <p:sp>
          <p:nvSpPr>
            <p:cNvPr id="16" name="AutoShape 16"/>
            <p:cNvSpPr/>
            <p:nvPr/>
          </p:nvSpPr>
          <p:spPr>
            <a:xfrm>
              <a:off x="454963" y="448942"/>
              <a:ext cx="84147" cy="84147"/>
            </a:xfrm>
            <a:prstGeom prst="ellipse">
              <a:avLst/>
            </a:prstGeom>
            <a:solidFill>
              <a:schemeClr val="accent1">
                <a:alpha val="100000"/>
              </a:schemeClr>
            </a:solidFill>
          </p:spPr>
        </p:sp>
        <p:sp>
          <p:nvSpPr>
            <p:cNvPr id="17" name="AutoShape 17"/>
            <p:cNvSpPr/>
            <p:nvPr/>
          </p:nvSpPr>
          <p:spPr>
            <a:xfrm>
              <a:off x="575049" y="455517"/>
              <a:ext cx="78137" cy="78137"/>
            </a:xfrm>
            <a:prstGeom prst="ellipse">
              <a:avLst/>
            </a:prstGeom>
            <a:solidFill>
              <a:schemeClr val="accent1">
                <a:alpha val="80000"/>
              </a:schemeClr>
            </a:solidFill>
          </p:spPr>
        </p:sp>
        <p:sp>
          <p:nvSpPr>
            <p:cNvPr id="18" name="AutoShape 18"/>
            <p:cNvSpPr/>
            <p:nvPr/>
          </p:nvSpPr>
          <p:spPr>
            <a:xfrm>
              <a:off x="689125" y="457233"/>
              <a:ext cx="74704" cy="74704"/>
            </a:xfrm>
            <a:prstGeom prst="ellipse">
              <a:avLst/>
            </a:prstGeom>
            <a:solidFill>
              <a:schemeClr val="accent1">
                <a:alpha val="60000"/>
              </a:schemeClr>
            </a:solidFill>
          </p:spPr>
        </p:sp>
        <p:sp>
          <p:nvSpPr>
            <p:cNvPr id="19" name="AutoShape 19"/>
            <p:cNvSpPr/>
            <p:nvPr/>
          </p:nvSpPr>
          <p:spPr>
            <a:xfrm>
              <a:off x="799768" y="466203"/>
              <a:ext cx="69238" cy="69238"/>
            </a:xfrm>
            <a:prstGeom prst="ellipse">
              <a:avLst/>
            </a:prstGeom>
            <a:solidFill>
              <a:schemeClr val="accent1">
                <a:alpha val="40000"/>
              </a:schemeClr>
            </a:solidFill>
          </p:spPr>
        </p:sp>
        <p:sp>
          <p:nvSpPr>
            <p:cNvPr id="20" name="AutoShape 20"/>
            <p:cNvSpPr/>
            <p:nvPr/>
          </p:nvSpPr>
          <p:spPr>
            <a:xfrm>
              <a:off x="904945" y="462070"/>
              <a:ext cx="65594" cy="65594"/>
            </a:xfrm>
            <a:prstGeom prst="ellipse">
              <a:avLst/>
            </a:prstGeom>
            <a:solidFill>
              <a:schemeClr val="accent1">
                <a:alpha val="20000"/>
              </a:schemeClr>
            </a:solidFill>
          </p:spPr>
        </p:sp>
        <p:sp>
          <p:nvSpPr>
            <p:cNvPr id="21" name="AutoShape 21"/>
            <p:cNvSpPr/>
            <p:nvPr/>
          </p:nvSpPr>
          <p:spPr>
            <a:xfrm>
              <a:off x="454963" y="566715"/>
              <a:ext cx="84147" cy="84147"/>
            </a:xfrm>
            <a:prstGeom prst="ellipse">
              <a:avLst/>
            </a:prstGeom>
            <a:solidFill>
              <a:schemeClr val="accent1">
                <a:alpha val="100000"/>
              </a:schemeClr>
            </a:solidFill>
          </p:spPr>
        </p:sp>
        <p:sp>
          <p:nvSpPr>
            <p:cNvPr id="22" name="AutoShape 22"/>
            <p:cNvSpPr/>
            <p:nvPr/>
          </p:nvSpPr>
          <p:spPr>
            <a:xfrm>
              <a:off x="575049" y="573291"/>
              <a:ext cx="78137" cy="78137"/>
            </a:xfrm>
            <a:prstGeom prst="ellipse">
              <a:avLst/>
            </a:prstGeom>
            <a:solidFill>
              <a:schemeClr val="accent1">
                <a:alpha val="80000"/>
              </a:schemeClr>
            </a:solidFill>
          </p:spPr>
        </p:sp>
        <p:sp>
          <p:nvSpPr>
            <p:cNvPr id="23" name="AutoShape 23"/>
            <p:cNvSpPr/>
            <p:nvPr/>
          </p:nvSpPr>
          <p:spPr>
            <a:xfrm>
              <a:off x="689125" y="575007"/>
              <a:ext cx="74704" cy="74704"/>
            </a:xfrm>
            <a:prstGeom prst="ellipse">
              <a:avLst/>
            </a:prstGeom>
            <a:solidFill>
              <a:schemeClr val="accent1">
                <a:alpha val="60000"/>
              </a:schemeClr>
            </a:solidFill>
          </p:spPr>
        </p:sp>
        <p:sp>
          <p:nvSpPr>
            <p:cNvPr id="24" name="AutoShape 24"/>
            <p:cNvSpPr/>
            <p:nvPr/>
          </p:nvSpPr>
          <p:spPr>
            <a:xfrm>
              <a:off x="799768" y="583977"/>
              <a:ext cx="69238" cy="69238"/>
            </a:xfrm>
            <a:prstGeom prst="ellipse">
              <a:avLst/>
            </a:prstGeom>
            <a:solidFill>
              <a:schemeClr val="accent1">
                <a:alpha val="40000"/>
              </a:schemeClr>
            </a:solidFill>
          </p:spPr>
        </p:sp>
        <p:sp>
          <p:nvSpPr>
            <p:cNvPr id="25" name="AutoShape 25"/>
            <p:cNvSpPr/>
            <p:nvPr/>
          </p:nvSpPr>
          <p:spPr>
            <a:xfrm>
              <a:off x="904945" y="579844"/>
              <a:ext cx="65594" cy="65594"/>
            </a:xfrm>
            <a:prstGeom prst="ellipse">
              <a:avLst/>
            </a:prstGeom>
            <a:solidFill>
              <a:schemeClr val="accent1">
                <a:alpha val="20000"/>
              </a:schemeClr>
            </a:solidFill>
          </p:spPr>
        </p:sp>
        <p:sp>
          <p:nvSpPr>
            <p:cNvPr id="26" name="AutoShape 26"/>
            <p:cNvSpPr/>
            <p:nvPr/>
          </p:nvSpPr>
          <p:spPr>
            <a:xfrm>
              <a:off x="454963" y="684489"/>
              <a:ext cx="84147" cy="84147"/>
            </a:xfrm>
            <a:prstGeom prst="ellipse">
              <a:avLst/>
            </a:prstGeom>
            <a:solidFill>
              <a:schemeClr val="accent1">
                <a:alpha val="100000"/>
              </a:schemeClr>
            </a:solidFill>
          </p:spPr>
        </p:sp>
        <p:sp>
          <p:nvSpPr>
            <p:cNvPr id="27" name="AutoShape 27"/>
            <p:cNvSpPr/>
            <p:nvPr/>
          </p:nvSpPr>
          <p:spPr>
            <a:xfrm>
              <a:off x="575049" y="691064"/>
              <a:ext cx="78137" cy="78137"/>
            </a:xfrm>
            <a:prstGeom prst="ellipse">
              <a:avLst/>
            </a:prstGeom>
            <a:solidFill>
              <a:schemeClr val="accent1">
                <a:alpha val="80000"/>
              </a:schemeClr>
            </a:solidFill>
          </p:spPr>
        </p:sp>
        <p:sp>
          <p:nvSpPr>
            <p:cNvPr id="28" name="AutoShape 28"/>
            <p:cNvSpPr/>
            <p:nvPr/>
          </p:nvSpPr>
          <p:spPr>
            <a:xfrm>
              <a:off x="689125" y="692781"/>
              <a:ext cx="74704" cy="74704"/>
            </a:xfrm>
            <a:prstGeom prst="ellipse">
              <a:avLst/>
            </a:prstGeom>
            <a:solidFill>
              <a:schemeClr val="accent1">
                <a:alpha val="60000"/>
              </a:schemeClr>
            </a:solidFill>
          </p:spPr>
        </p:sp>
        <p:sp>
          <p:nvSpPr>
            <p:cNvPr id="29" name="AutoShape 29"/>
            <p:cNvSpPr/>
            <p:nvPr/>
          </p:nvSpPr>
          <p:spPr>
            <a:xfrm>
              <a:off x="799768" y="701751"/>
              <a:ext cx="69238" cy="69238"/>
            </a:xfrm>
            <a:prstGeom prst="ellipse">
              <a:avLst/>
            </a:prstGeom>
            <a:solidFill>
              <a:schemeClr val="accent1">
                <a:alpha val="40000"/>
              </a:schemeClr>
            </a:solidFill>
          </p:spPr>
        </p:sp>
        <p:sp>
          <p:nvSpPr>
            <p:cNvPr id="30" name="AutoShape 30"/>
            <p:cNvSpPr/>
            <p:nvPr/>
          </p:nvSpPr>
          <p:spPr>
            <a:xfrm>
              <a:off x="904945" y="697618"/>
              <a:ext cx="65594" cy="65594"/>
            </a:xfrm>
            <a:prstGeom prst="ellipse">
              <a:avLst/>
            </a:prstGeom>
            <a:solidFill>
              <a:schemeClr val="accent1">
                <a:alpha val="20000"/>
              </a:schemeClr>
            </a:solidFill>
          </p:spPr>
        </p:sp>
        <p:sp>
          <p:nvSpPr>
            <p:cNvPr id="31" name="TextBox 31"/>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游戏行业发展现状</a:t>
              </a: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036075" y="5949378"/>
            <a:ext cx="4507652" cy="4507652"/>
          </a:xfrm>
          <a:prstGeom prst="ellipse">
            <a:avLst/>
          </a:prstGeom>
          <a:solidFill>
            <a:schemeClr val="accent2">
              <a:alpha val="13000"/>
            </a:schemeClr>
          </a:solidFill>
        </p:spPr>
      </p:sp>
      <p:sp>
        <p:nvSpPr>
          <p:cNvPr id="3" name="AutoShape 3"/>
          <p:cNvSpPr/>
          <p:nvPr/>
        </p:nvSpPr>
        <p:spPr>
          <a:xfrm>
            <a:off x="8824897" y="-3412461"/>
            <a:ext cx="4507652" cy="4507652"/>
          </a:xfrm>
          <a:prstGeom prst="ellipse">
            <a:avLst/>
          </a:prstGeom>
          <a:solidFill>
            <a:schemeClr val="accent2">
              <a:alpha val="13000"/>
            </a:schemeClr>
          </a:solidFill>
        </p:spPr>
      </p:sp>
      <p:sp>
        <p:nvSpPr>
          <p:cNvPr id="4" name="AutoShape 4"/>
          <p:cNvSpPr/>
          <p:nvPr/>
        </p:nvSpPr>
        <p:spPr>
          <a:xfrm>
            <a:off x="779391" y="1754944"/>
            <a:ext cx="638131" cy="638131"/>
          </a:xfrm>
          <a:prstGeom prst="ellipse">
            <a:avLst/>
          </a:prstGeom>
          <a:solidFill>
            <a:schemeClr val="accent1">
              <a:alpha val="20000"/>
            </a:schemeClr>
          </a:solidFill>
        </p:spPr>
      </p:sp>
      <p:sp>
        <p:nvSpPr>
          <p:cNvPr id="5" name="AutoShape 5"/>
          <p:cNvSpPr/>
          <p:nvPr/>
        </p:nvSpPr>
        <p:spPr>
          <a:xfrm>
            <a:off x="914135" y="1889688"/>
            <a:ext cx="368642" cy="368642"/>
          </a:xfrm>
          <a:prstGeom prst="ellipse">
            <a:avLst/>
          </a:prstGeom>
          <a:solidFill>
            <a:schemeClr val="accent1">
              <a:alpha val="100000"/>
            </a:schemeClr>
          </a:solidFill>
        </p:spPr>
      </p:sp>
      <p:cxnSp>
        <p:nvCxnSpPr>
          <p:cNvPr id="6" name="Connector 6"/>
          <p:cNvCxnSpPr/>
          <p:nvPr/>
        </p:nvCxnSpPr>
        <p:spPr>
          <a:xfrm>
            <a:off x="1098456" y="2393075"/>
            <a:ext cx="0" cy="872548"/>
          </a:xfrm>
          <a:prstGeom prst="line">
            <a:avLst/>
          </a:prstGeom>
          <a:ln w="9525">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7" name="AutoShape 7"/>
          <p:cNvSpPr/>
          <p:nvPr/>
        </p:nvSpPr>
        <p:spPr>
          <a:xfrm>
            <a:off x="11078723" y="5451328"/>
            <a:ext cx="569999" cy="569999"/>
          </a:xfrm>
          <a:prstGeom prst="ellipse">
            <a:avLst/>
          </a:prstGeom>
          <a:solidFill>
            <a:schemeClr val="accent2">
              <a:alpha val="30000"/>
            </a:schemeClr>
          </a:solidFill>
        </p:spPr>
      </p:sp>
      <p:sp>
        <p:nvSpPr>
          <p:cNvPr id="8" name="AutoShape 8"/>
          <p:cNvSpPr/>
          <p:nvPr/>
        </p:nvSpPr>
        <p:spPr>
          <a:xfrm>
            <a:off x="779391" y="3803200"/>
            <a:ext cx="638131" cy="638131"/>
          </a:xfrm>
          <a:prstGeom prst="ellipse">
            <a:avLst/>
          </a:prstGeom>
          <a:solidFill>
            <a:schemeClr val="accent1">
              <a:alpha val="20000"/>
            </a:schemeClr>
          </a:solidFill>
        </p:spPr>
      </p:sp>
      <p:sp>
        <p:nvSpPr>
          <p:cNvPr id="9" name="AutoShape 9"/>
          <p:cNvSpPr/>
          <p:nvPr/>
        </p:nvSpPr>
        <p:spPr>
          <a:xfrm>
            <a:off x="914135" y="3937944"/>
            <a:ext cx="368642" cy="368642"/>
          </a:xfrm>
          <a:prstGeom prst="ellipse">
            <a:avLst/>
          </a:prstGeom>
          <a:solidFill>
            <a:schemeClr val="accent1">
              <a:alpha val="100000"/>
            </a:schemeClr>
          </a:solidFill>
        </p:spPr>
      </p:sp>
      <p:cxnSp>
        <p:nvCxnSpPr>
          <p:cNvPr id="10" name="Connector 10"/>
          <p:cNvCxnSpPr/>
          <p:nvPr/>
        </p:nvCxnSpPr>
        <p:spPr>
          <a:xfrm>
            <a:off x="1098456" y="4441331"/>
            <a:ext cx="0" cy="872548"/>
          </a:xfrm>
          <a:prstGeom prst="line">
            <a:avLst/>
          </a:prstGeom>
          <a:ln w="9525">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1" name="AutoShape 11"/>
          <p:cNvSpPr/>
          <p:nvPr/>
        </p:nvSpPr>
        <p:spPr>
          <a:xfrm>
            <a:off x="6360328" y="1754944"/>
            <a:ext cx="638131" cy="638131"/>
          </a:xfrm>
          <a:prstGeom prst="ellipse">
            <a:avLst/>
          </a:prstGeom>
          <a:solidFill>
            <a:schemeClr val="accent1">
              <a:alpha val="20000"/>
            </a:schemeClr>
          </a:solidFill>
        </p:spPr>
      </p:sp>
      <p:sp>
        <p:nvSpPr>
          <p:cNvPr id="12" name="AutoShape 12"/>
          <p:cNvSpPr/>
          <p:nvPr/>
        </p:nvSpPr>
        <p:spPr>
          <a:xfrm>
            <a:off x="6495073" y="1889688"/>
            <a:ext cx="368642" cy="368642"/>
          </a:xfrm>
          <a:prstGeom prst="ellipse">
            <a:avLst/>
          </a:prstGeom>
          <a:solidFill>
            <a:schemeClr val="accent1">
              <a:alpha val="100000"/>
            </a:schemeClr>
          </a:solidFill>
        </p:spPr>
      </p:sp>
      <p:cxnSp>
        <p:nvCxnSpPr>
          <p:cNvPr id="13" name="Connector 13"/>
          <p:cNvCxnSpPr/>
          <p:nvPr/>
        </p:nvCxnSpPr>
        <p:spPr>
          <a:xfrm>
            <a:off x="6679393" y="2393075"/>
            <a:ext cx="0" cy="872548"/>
          </a:xfrm>
          <a:prstGeom prst="line">
            <a:avLst/>
          </a:prstGeom>
          <a:ln w="9525">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4" name="AutoShape 14"/>
          <p:cNvSpPr/>
          <p:nvPr/>
        </p:nvSpPr>
        <p:spPr>
          <a:xfrm>
            <a:off x="6360328" y="3803200"/>
            <a:ext cx="638131" cy="638131"/>
          </a:xfrm>
          <a:prstGeom prst="ellipse">
            <a:avLst/>
          </a:prstGeom>
          <a:solidFill>
            <a:schemeClr val="accent1">
              <a:alpha val="20000"/>
            </a:schemeClr>
          </a:solidFill>
        </p:spPr>
      </p:sp>
      <p:sp>
        <p:nvSpPr>
          <p:cNvPr id="15" name="AutoShape 15"/>
          <p:cNvSpPr/>
          <p:nvPr/>
        </p:nvSpPr>
        <p:spPr>
          <a:xfrm>
            <a:off x="6495073" y="3937944"/>
            <a:ext cx="368642" cy="368642"/>
          </a:xfrm>
          <a:prstGeom prst="ellipse">
            <a:avLst/>
          </a:prstGeom>
          <a:solidFill>
            <a:schemeClr val="accent1">
              <a:alpha val="100000"/>
            </a:schemeClr>
          </a:solidFill>
        </p:spPr>
      </p:sp>
      <p:cxnSp>
        <p:nvCxnSpPr>
          <p:cNvPr id="16" name="Connector 16"/>
          <p:cNvCxnSpPr/>
          <p:nvPr/>
        </p:nvCxnSpPr>
        <p:spPr>
          <a:xfrm>
            <a:off x="6679393" y="4441331"/>
            <a:ext cx="0" cy="872548"/>
          </a:xfrm>
          <a:prstGeom prst="line">
            <a:avLst/>
          </a:prstGeom>
          <a:ln w="9525">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7" name="TextBox 17"/>
          <p:cNvSpPr txBox="1"/>
          <p:nvPr/>
        </p:nvSpPr>
        <p:spPr>
          <a:xfrm>
            <a:off x="1574907" y="1754944"/>
            <a:ext cx="3905833" cy="1839468"/>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中国客户端游戏市场已步入成熟期，进入存量竞争阶段，面临来自移动游戏的竞争压力，行业内部竞争激烈，发展速度逐渐放缓。</a:t>
            </a:r>
          </a:p>
        </p:txBody>
      </p:sp>
      <p:sp>
        <p:nvSpPr>
          <p:cNvPr id="18" name="TextBox 18"/>
          <p:cNvSpPr txBox="1"/>
          <p:nvPr/>
        </p:nvSpPr>
        <p:spPr>
          <a:xfrm>
            <a:off x="1574907" y="3803200"/>
            <a:ext cx="3905833" cy="1839468"/>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自2015年起，中国网页游戏市场实际收入持续下降，2019年收入仅为98.7亿元，比2018年减少27.8亿元，下降22.0%。</a:t>
            </a:r>
          </a:p>
        </p:txBody>
      </p:sp>
      <p:sp>
        <p:nvSpPr>
          <p:cNvPr id="19" name="TextBox 19"/>
          <p:cNvSpPr txBox="1"/>
          <p:nvPr/>
        </p:nvSpPr>
        <p:spPr>
          <a:xfrm>
            <a:off x="7316589" y="3803200"/>
            <a:ext cx="3905833" cy="1839468"/>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中国网页游戏市场近几年由于受到移动端市场的冲击，从事网页游戏的企业越来越少，用户逐步向移动游戏转移，人数由2015年的3亿人下降至2022年的1.7亿人。</a:t>
            </a:r>
          </a:p>
        </p:txBody>
      </p:sp>
      <p:sp>
        <p:nvSpPr>
          <p:cNvPr id="20" name="TextBox 20"/>
          <p:cNvSpPr txBox="1"/>
          <p:nvPr/>
        </p:nvSpPr>
        <p:spPr>
          <a:xfrm>
            <a:off x="7316589" y="1754944"/>
            <a:ext cx="3905833" cy="1839468"/>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和客户端游戏一样，网页游戏也面临着移动游戏的竞争，并且日渐没落。</a:t>
            </a:r>
          </a:p>
        </p:txBody>
      </p:sp>
      <p:grpSp>
        <p:nvGrpSpPr>
          <p:cNvPr id="21" name="Group 21"/>
          <p:cNvGrpSpPr/>
          <p:nvPr/>
        </p:nvGrpSpPr>
        <p:grpSpPr>
          <a:xfrm>
            <a:off x="454963" y="93878"/>
            <a:ext cx="10641129" cy="914400"/>
            <a:chOff x="454963" y="93878"/>
            <a:chExt cx="10641129" cy="914400"/>
          </a:xfrm>
        </p:grpSpPr>
        <p:sp>
          <p:nvSpPr>
            <p:cNvPr id="22" name="AutoShape 22"/>
            <p:cNvSpPr/>
            <p:nvPr/>
          </p:nvSpPr>
          <p:spPr>
            <a:xfrm>
              <a:off x="454963" y="331168"/>
              <a:ext cx="84147" cy="84147"/>
            </a:xfrm>
            <a:prstGeom prst="ellipse">
              <a:avLst/>
            </a:prstGeom>
            <a:solidFill>
              <a:schemeClr val="accent1">
                <a:alpha val="100000"/>
              </a:schemeClr>
            </a:solidFill>
          </p:spPr>
        </p:sp>
        <p:sp>
          <p:nvSpPr>
            <p:cNvPr id="23" name="AutoShape 23"/>
            <p:cNvSpPr/>
            <p:nvPr/>
          </p:nvSpPr>
          <p:spPr>
            <a:xfrm>
              <a:off x="575049" y="337743"/>
              <a:ext cx="78137" cy="78137"/>
            </a:xfrm>
            <a:prstGeom prst="ellipse">
              <a:avLst/>
            </a:prstGeom>
            <a:solidFill>
              <a:schemeClr val="accent1">
                <a:alpha val="80000"/>
              </a:schemeClr>
            </a:solidFill>
          </p:spPr>
        </p:sp>
        <p:sp>
          <p:nvSpPr>
            <p:cNvPr id="24" name="AutoShape 24"/>
            <p:cNvSpPr/>
            <p:nvPr/>
          </p:nvSpPr>
          <p:spPr>
            <a:xfrm>
              <a:off x="689125" y="339460"/>
              <a:ext cx="74704" cy="74704"/>
            </a:xfrm>
            <a:prstGeom prst="ellipse">
              <a:avLst/>
            </a:prstGeom>
            <a:solidFill>
              <a:schemeClr val="accent1">
                <a:alpha val="60000"/>
              </a:schemeClr>
            </a:solidFill>
          </p:spPr>
        </p:sp>
        <p:sp>
          <p:nvSpPr>
            <p:cNvPr id="25" name="AutoShape 25"/>
            <p:cNvSpPr/>
            <p:nvPr/>
          </p:nvSpPr>
          <p:spPr>
            <a:xfrm>
              <a:off x="799768" y="348430"/>
              <a:ext cx="69238" cy="69238"/>
            </a:xfrm>
            <a:prstGeom prst="ellipse">
              <a:avLst/>
            </a:prstGeom>
            <a:solidFill>
              <a:schemeClr val="accent1">
                <a:alpha val="40000"/>
              </a:schemeClr>
            </a:solidFill>
          </p:spPr>
        </p:sp>
        <p:sp>
          <p:nvSpPr>
            <p:cNvPr id="26" name="AutoShape 26"/>
            <p:cNvSpPr/>
            <p:nvPr/>
          </p:nvSpPr>
          <p:spPr>
            <a:xfrm>
              <a:off x="904945" y="344297"/>
              <a:ext cx="65594" cy="65594"/>
            </a:xfrm>
            <a:prstGeom prst="ellipse">
              <a:avLst/>
            </a:prstGeom>
            <a:solidFill>
              <a:schemeClr val="accent1">
                <a:alpha val="20000"/>
              </a:schemeClr>
            </a:solidFill>
          </p:spPr>
        </p:sp>
        <p:sp>
          <p:nvSpPr>
            <p:cNvPr id="27" name="AutoShape 27"/>
            <p:cNvSpPr/>
            <p:nvPr/>
          </p:nvSpPr>
          <p:spPr>
            <a:xfrm>
              <a:off x="454963" y="448942"/>
              <a:ext cx="84147" cy="84147"/>
            </a:xfrm>
            <a:prstGeom prst="ellipse">
              <a:avLst/>
            </a:prstGeom>
            <a:solidFill>
              <a:schemeClr val="accent1">
                <a:alpha val="100000"/>
              </a:schemeClr>
            </a:solidFill>
          </p:spPr>
        </p:sp>
        <p:sp>
          <p:nvSpPr>
            <p:cNvPr id="28" name="AutoShape 28"/>
            <p:cNvSpPr/>
            <p:nvPr/>
          </p:nvSpPr>
          <p:spPr>
            <a:xfrm>
              <a:off x="575049" y="455517"/>
              <a:ext cx="78137" cy="78137"/>
            </a:xfrm>
            <a:prstGeom prst="ellipse">
              <a:avLst/>
            </a:prstGeom>
            <a:solidFill>
              <a:schemeClr val="accent1">
                <a:alpha val="80000"/>
              </a:schemeClr>
            </a:solidFill>
          </p:spPr>
        </p:sp>
        <p:sp>
          <p:nvSpPr>
            <p:cNvPr id="29" name="AutoShape 29"/>
            <p:cNvSpPr/>
            <p:nvPr/>
          </p:nvSpPr>
          <p:spPr>
            <a:xfrm>
              <a:off x="689125" y="457233"/>
              <a:ext cx="74704" cy="74704"/>
            </a:xfrm>
            <a:prstGeom prst="ellipse">
              <a:avLst/>
            </a:prstGeom>
            <a:solidFill>
              <a:schemeClr val="accent1">
                <a:alpha val="60000"/>
              </a:schemeClr>
            </a:solidFill>
          </p:spPr>
        </p:sp>
        <p:sp>
          <p:nvSpPr>
            <p:cNvPr id="30" name="AutoShape 30"/>
            <p:cNvSpPr/>
            <p:nvPr/>
          </p:nvSpPr>
          <p:spPr>
            <a:xfrm>
              <a:off x="799768" y="466203"/>
              <a:ext cx="69238" cy="69238"/>
            </a:xfrm>
            <a:prstGeom prst="ellipse">
              <a:avLst/>
            </a:prstGeom>
            <a:solidFill>
              <a:schemeClr val="accent1">
                <a:alpha val="40000"/>
              </a:schemeClr>
            </a:solidFill>
          </p:spPr>
        </p:sp>
        <p:sp>
          <p:nvSpPr>
            <p:cNvPr id="31" name="AutoShape 31"/>
            <p:cNvSpPr/>
            <p:nvPr/>
          </p:nvSpPr>
          <p:spPr>
            <a:xfrm>
              <a:off x="904945" y="462070"/>
              <a:ext cx="65594" cy="65594"/>
            </a:xfrm>
            <a:prstGeom prst="ellipse">
              <a:avLst/>
            </a:prstGeom>
            <a:solidFill>
              <a:schemeClr val="accent1">
                <a:alpha val="20000"/>
              </a:schemeClr>
            </a:solidFill>
          </p:spPr>
        </p:sp>
        <p:sp>
          <p:nvSpPr>
            <p:cNvPr id="32" name="AutoShape 32"/>
            <p:cNvSpPr/>
            <p:nvPr/>
          </p:nvSpPr>
          <p:spPr>
            <a:xfrm>
              <a:off x="454963" y="566715"/>
              <a:ext cx="84147" cy="84147"/>
            </a:xfrm>
            <a:prstGeom prst="ellipse">
              <a:avLst/>
            </a:prstGeom>
            <a:solidFill>
              <a:schemeClr val="accent1">
                <a:alpha val="100000"/>
              </a:schemeClr>
            </a:solidFill>
          </p:spPr>
        </p:sp>
        <p:sp>
          <p:nvSpPr>
            <p:cNvPr id="33" name="AutoShape 33"/>
            <p:cNvSpPr/>
            <p:nvPr/>
          </p:nvSpPr>
          <p:spPr>
            <a:xfrm>
              <a:off x="575049" y="573291"/>
              <a:ext cx="78137" cy="78137"/>
            </a:xfrm>
            <a:prstGeom prst="ellipse">
              <a:avLst/>
            </a:prstGeom>
            <a:solidFill>
              <a:schemeClr val="accent1">
                <a:alpha val="80000"/>
              </a:schemeClr>
            </a:solidFill>
          </p:spPr>
        </p:sp>
        <p:sp>
          <p:nvSpPr>
            <p:cNvPr id="34" name="AutoShape 34"/>
            <p:cNvSpPr/>
            <p:nvPr/>
          </p:nvSpPr>
          <p:spPr>
            <a:xfrm>
              <a:off x="689125" y="575007"/>
              <a:ext cx="74704" cy="74704"/>
            </a:xfrm>
            <a:prstGeom prst="ellipse">
              <a:avLst/>
            </a:prstGeom>
            <a:solidFill>
              <a:schemeClr val="accent1">
                <a:alpha val="60000"/>
              </a:schemeClr>
            </a:solidFill>
          </p:spPr>
        </p:sp>
        <p:sp>
          <p:nvSpPr>
            <p:cNvPr id="35" name="AutoShape 35"/>
            <p:cNvSpPr/>
            <p:nvPr/>
          </p:nvSpPr>
          <p:spPr>
            <a:xfrm>
              <a:off x="799768" y="583977"/>
              <a:ext cx="69238" cy="69238"/>
            </a:xfrm>
            <a:prstGeom prst="ellipse">
              <a:avLst/>
            </a:prstGeom>
            <a:solidFill>
              <a:schemeClr val="accent1">
                <a:alpha val="40000"/>
              </a:schemeClr>
            </a:solidFill>
          </p:spPr>
        </p:sp>
        <p:sp>
          <p:nvSpPr>
            <p:cNvPr id="36" name="AutoShape 36"/>
            <p:cNvSpPr/>
            <p:nvPr/>
          </p:nvSpPr>
          <p:spPr>
            <a:xfrm>
              <a:off x="904945" y="579844"/>
              <a:ext cx="65594" cy="65594"/>
            </a:xfrm>
            <a:prstGeom prst="ellipse">
              <a:avLst/>
            </a:prstGeom>
            <a:solidFill>
              <a:schemeClr val="accent1">
                <a:alpha val="20000"/>
              </a:schemeClr>
            </a:solidFill>
          </p:spPr>
        </p:sp>
        <p:sp>
          <p:nvSpPr>
            <p:cNvPr id="37" name="AutoShape 37"/>
            <p:cNvSpPr/>
            <p:nvPr/>
          </p:nvSpPr>
          <p:spPr>
            <a:xfrm>
              <a:off x="454963" y="684489"/>
              <a:ext cx="84147" cy="84147"/>
            </a:xfrm>
            <a:prstGeom prst="ellipse">
              <a:avLst/>
            </a:prstGeom>
            <a:solidFill>
              <a:schemeClr val="accent1">
                <a:alpha val="100000"/>
              </a:schemeClr>
            </a:solidFill>
          </p:spPr>
        </p:sp>
        <p:sp>
          <p:nvSpPr>
            <p:cNvPr id="38" name="AutoShape 38"/>
            <p:cNvSpPr/>
            <p:nvPr/>
          </p:nvSpPr>
          <p:spPr>
            <a:xfrm>
              <a:off x="575049" y="691064"/>
              <a:ext cx="78137" cy="78137"/>
            </a:xfrm>
            <a:prstGeom prst="ellipse">
              <a:avLst/>
            </a:prstGeom>
            <a:solidFill>
              <a:schemeClr val="accent1">
                <a:alpha val="80000"/>
              </a:schemeClr>
            </a:solidFill>
          </p:spPr>
        </p:sp>
        <p:sp>
          <p:nvSpPr>
            <p:cNvPr id="39" name="AutoShape 39"/>
            <p:cNvSpPr/>
            <p:nvPr/>
          </p:nvSpPr>
          <p:spPr>
            <a:xfrm>
              <a:off x="689125" y="692781"/>
              <a:ext cx="74704" cy="74704"/>
            </a:xfrm>
            <a:prstGeom prst="ellipse">
              <a:avLst/>
            </a:prstGeom>
            <a:solidFill>
              <a:schemeClr val="accent1">
                <a:alpha val="60000"/>
              </a:schemeClr>
            </a:solidFill>
          </p:spPr>
        </p:sp>
        <p:sp>
          <p:nvSpPr>
            <p:cNvPr id="40" name="AutoShape 40"/>
            <p:cNvSpPr/>
            <p:nvPr/>
          </p:nvSpPr>
          <p:spPr>
            <a:xfrm>
              <a:off x="799768" y="701751"/>
              <a:ext cx="69238" cy="69238"/>
            </a:xfrm>
            <a:prstGeom prst="ellipse">
              <a:avLst/>
            </a:prstGeom>
            <a:solidFill>
              <a:schemeClr val="accent1">
                <a:alpha val="40000"/>
              </a:schemeClr>
            </a:solidFill>
          </p:spPr>
        </p:sp>
        <p:sp>
          <p:nvSpPr>
            <p:cNvPr id="41" name="AutoShape 41"/>
            <p:cNvSpPr/>
            <p:nvPr/>
          </p:nvSpPr>
          <p:spPr>
            <a:xfrm>
              <a:off x="904945" y="697618"/>
              <a:ext cx="65594" cy="65594"/>
            </a:xfrm>
            <a:prstGeom prst="ellipse">
              <a:avLst/>
            </a:prstGeom>
            <a:solidFill>
              <a:schemeClr val="accent1">
                <a:alpha val="20000"/>
              </a:schemeClr>
            </a:solidFill>
          </p:spPr>
        </p:sp>
        <p:sp>
          <p:nvSpPr>
            <p:cNvPr id="42" name="TextBox 4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游戏行业发展现状</a:t>
              </a: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2377205" y="4863179"/>
            <a:ext cx="8993373" cy="1238250"/>
            <a:chOff x="2377205" y="4863179"/>
            <a:chExt cx="8993373" cy="1238250"/>
          </a:xfrm>
        </p:grpSpPr>
        <p:sp>
          <p:nvSpPr>
            <p:cNvPr id="3" name="Freeform 3"/>
            <p:cNvSpPr/>
            <p:nvPr/>
          </p:nvSpPr>
          <p:spPr>
            <a:xfrm rot="10800000">
              <a:off x="9159730" y="4863179"/>
              <a:ext cx="2210848" cy="1238250"/>
            </a:xfrm>
            <a:custGeom>
              <a:avLst/>
              <a:gdLst/>
              <a:ahLst/>
              <a:cxnLst/>
              <a:rect l="l" t="t"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lumMod val="20000"/>
                <a:lumOff val="80000"/>
                <a:alpha val="100000"/>
              </a:schemeClr>
            </a:solidFill>
          </p:spPr>
        </p:sp>
        <p:sp>
          <p:nvSpPr>
            <p:cNvPr id="4" name="AutoShape 4"/>
            <p:cNvSpPr/>
            <p:nvPr/>
          </p:nvSpPr>
          <p:spPr>
            <a:xfrm>
              <a:off x="2377205" y="4863179"/>
              <a:ext cx="8305833" cy="1238250"/>
            </a:xfrm>
            <a:prstGeom prst="rect">
              <a:avLst/>
            </a:prstGeom>
            <a:solidFill>
              <a:schemeClr val="accent1">
                <a:lumMod val="20000"/>
                <a:lumOff val="80000"/>
                <a:alpha val="100000"/>
              </a:schemeClr>
            </a:solidFill>
          </p:spPr>
        </p:sp>
      </p:grpSp>
      <p:sp>
        <p:nvSpPr>
          <p:cNvPr id="5" name="Freeform 5"/>
          <p:cNvSpPr/>
          <p:nvPr/>
        </p:nvSpPr>
        <p:spPr>
          <a:xfrm rot="10800000">
            <a:off x="1070238" y="3116485"/>
            <a:ext cx="2210848" cy="1238250"/>
          </a:xfrm>
          <a:custGeom>
            <a:avLst/>
            <a:gdLst/>
            <a:ahLst/>
            <a:cxnLst/>
            <a:rect l="l" t="t"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lumMod val="20000"/>
              <a:lumOff val="80000"/>
              <a:alpha val="100000"/>
            </a:schemeClr>
          </a:solidFill>
        </p:spPr>
      </p:sp>
      <p:sp>
        <p:nvSpPr>
          <p:cNvPr id="6" name="AutoShape 6"/>
          <p:cNvSpPr/>
          <p:nvPr/>
        </p:nvSpPr>
        <p:spPr>
          <a:xfrm>
            <a:off x="1959322" y="3116485"/>
            <a:ext cx="8305833" cy="1238250"/>
          </a:xfrm>
          <a:prstGeom prst="rect">
            <a:avLst/>
          </a:prstGeom>
          <a:solidFill>
            <a:schemeClr val="accent1">
              <a:lumMod val="20000"/>
              <a:lumOff val="80000"/>
              <a:alpha val="100000"/>
            </a:schemeClr>
          </a:solidFill>
        </p:spPr>
      </p:sp>
      <p:grpSp>
        <p:nvGrpSpPr>
          <p:cNvPr id="7" name="Group 7"/>
          <p:cNvGrpSpPr/>
          <p:nvPr/>
        </p:nvGrpSpPr>
        <p:grpSpPr>
          <a:xfrm>
            <a:off x="2377205" y="1384839"/>
            <a:ext cx="8993373" cy="1238250"/>
            <a:chOff x="2377205" y="1384839"/>
            <a:chExt cx="8993373" cy="1238250"/>
          </a:xfrm>
        </p:grpSpPr>
        <p:sp>
          <p:nvSpPr>
            <p:cNvPr id="8" name="Freeform 8"/>
            <p:cNvSpPr/>
            <p:nvPr/>
          </p:nvSpPr>
          <p:spPr>
            <a:xfrm rot="10800000">
              <a:off x="9159730" y="1384839"/>
              <a:ext cx="2210848" cy="1238250"/>
            </a:xfrm>
            <a:custGeom>
              <a:avLst/>
              <a:gdLst/>
              <a:ahLst/>
              <a:cxnLst/>
              <a:rect l="l" t="t"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lumMod val="20000"/>
                <a:lumOff val="80000"/>
                <a:alpha val="100000"/>
              </a:schemeClr>
            </a:solidFill>
          </p:spPr>
        </p:sp>
        <p:sp>
          <p:nvSpPr>
            <p:cNvPr id="9" name="AutoShape 9"/>
            <p:cNvSpPr/>
            <p:nvPr/>
          </p:nvSpPr>
          <p:spPr>
            <a:xfrm>
              <a:off x="2377205" y="1384839"/>
              <a:ext cx="8305833" cy="1238250"/>
            </a:xfrm>
            <a:prstGeom prst="rect">
              <a:avLst/>
            </a:prstGeom>
            <a:solidFill>
              <a:schemeClr val="accent1">
                <a:lumMod val="20000"/>
                <a:lumOff val="80000"/>
                <a:alpha val="100000"/>
              </a:schemeClr>
            </a:solidFill>
          </p:spPr>
        </p:sp>
      </p:grpSp>
      <p:sp>
        <p:nvSpPr>
          <p:cNvPr id="10" name="Freeform 10"/>
          <p:cNvSpPr/>
          <p:nvPr/>
        </p:nvSpPr>
        <p:spPr>
          <a:xfrm rot="10800000">
            <a:off x="1103852" y="1384839"/>
            <a:ext cx="2210848" cy="1238250"/>
          </a:xfrm>
          <a:custGeom>
            <a:avLst/>
            <a:gdLst/>
            <a:ahLst/>
            <a:cxnLst/>
            <a:rect l="l" t="t"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alpha val="100000"/>
            </a:schemeClr>
          </a:solidFill>
        </p:spPr>
      </p:sp>
      <p:sp>
        <p:nvSpPr>
          <p:cNvPr id="11" name="Freeform 11"/>
          <p:cNvSpPr/>
          <p:nvPr/>
        </p:nvSpPr>
        <p:spPr>
          <a:xfrm>
            <a:off x="1935480" y="1735788"/>
            <a:ext cx="719895" cy="555403"/>
          </a:xfrm>
          <a:custGeom>
            <a:avLst/>
            <a:gdLst/>
            <a:ahLst/>
            <a:cxnLst/>
            <a:rect l="l" t="t" r="r" b="b"/>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rgbClr val="FFFFFF">
              <a:alpha val="100000"/>
            </a:srgbClr>
          </a:solidFill>
        </p:spPr>
      </p:sp>
      <p:sp>
        <p:nvSpPr>
          <p:cNvPr id="12" name="Freeform 12"/>
          <p:cNvSpPr/>
          <p:nvPr/>
        </p:nvSpPr>
        <p:spPr>
          <a:xfrm rot="10800000">
            <a:off x="1103852" y="4863179"/>
            <a:ext cx="2210848" cy="1222613"/>
          </a:xfrm>
          <a:custGeom>
            <a:avLst/>
            <a:gdLst/>
            <a:ahLst/>
            <a:cxnLst/>
            <a:rect l="l" t="t"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alpha val="100000"/>
            </a:schemeClr>
          </a:solidFill>
        </p:spPr>
      </p:sp>
      <p:sp>
        <p:nvSpPr>
          <p:cNvPr id="13" name="Freeform 13"/>
          <p:cNvSpPr/>
          <p:nvPr/>
        </p:nvSpPr>
        <p:spPr>
          <a:xfrm rot="10800000">
            <a:off x="9159730" y="3116485"/>
            <a:ext cx="2210848" cy="1238250"/>
          </a:xfrm>
          <a:custGeom>
            <a:avLst/>
            <a:gdLst/>
            <a:ahLst/>
            <a:cxnLst/>
            <a:rect l="l" t="t"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alpha val="100000"/>
            </a:schemeClr>
          </a:solidFill>
        </p:spPr>
      </p:sp>
      <p:grpSp>
        <p:nvGrpSpPr>
          <p:cNvPr id="14" name="Group 14"/>
          <p:cNvGrpSpPr/>
          <p:nvPr/>
        </p:nvGrpSpPr>
        <p:grpSpPr>
          <a:xfrm>
            <a:off x="9936399" y="3300698"/>
            <a:ext cx="685705" cy="695706"/>
            <a:chOff x="9936399" y="3300698"/>
            <a:chExt cx="685705" cy="695706"/>
          </a:xfrm>
        </p:grpSpPr>
        <p:sp>
          <p:nvSpPr>
            <p:cNvPr id="15" name="Freeform 15"/>
            <p:cNvSpPr/>
            <p:nvPr/>
          </p:nvSpPr>
          <p:spPr>
            <a:xfrm>
              <a:off x="9973356" y="3747897"/>
              <a:ext cx="87725" cy="163068"/>
            </a:xfrm>
            <a:custGeom>
              <a:avLst/>
              <a:gdLst/>
              <a:ahLst/>
              <a:cxnLst/>
              <a:rect l="l" t="t"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solidFill>
              <a:srgbClr val="FFFFFF">
                <a:alpha val="100000"/>
              </a:srgbClr>
            </a:solidFill>
          </p:spPr>
        </p:sp>
        <p:sp>
          <p:nvSpPr>
            <p:cNvPr id="16" name="Freeform 16"/>
            <p:cNvSpPr/>
            <p:nvPr/>
          </p:nvSpPr>
          <p:spPr>
            <a:xfrm>
              <a:off x="10116326" y="3658076"/>
              <a:ext cx="87725" cy="252984"/>
            </a:xfrm>
            <a:custGeom>
              <a:avLst/>
              <a:gdLst/>
              <a:ahLst/>
              <a:cxnLst/>
              <a:rect l="l" t="t"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solidFill>
              <a:srgbClr val="FFFFFF">
                <a:alpha val="100000"/>
              </a:srgbClr>
            </a:solidFill>
          </p:spPr>
        </p:sp>
        <p:sp>
          <p:nvSpPr>
            <p:cNvPr id="17" name="Freeform 17"/>
            <p:cNvSpPr/>
            <p:nvPr/>
          </p:nvSpPr>
          <p:spPr>
            <a:xfrm>
              <a:off x="10259296" y="3658076"/>
              <a:ext cx="87725" cy="252984"/>
            </a:xfrm>
            <a:custGeom>
              <a:avLst/>
              <a:gdLst/>
              <a:ahLst/>
              <a:cxnLst/>
              <a:rect l="l" t="t"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solidFill>
              <a:srgbClr val="FFFFFF">
                <a:alpha val="100000"/>
              </a:srgbClr>
            </a:solidFill>
          </p:spPr>
        </p:sp>
        <p:sp>
          <p:nvSpPr>
            <p:cNvPr id="18" name="Freeform 18"/>
            <p:cNvSpPr/>
            <p:nvPr/>
          </p:nvSpPr>
          <p:spPr>
            <a:xfrm>
              <a:off x="10399028" y="3571494"/>
              <a:ext cx="94202" cy="342805"/>
            </a:xfrm>
            <a:custGeom>
              <a:avLst/>
              <a:gdLst/>
              <a:ahLst/>
              <a:cxnLst/>
              <a:rect l="l" t="t"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solidFill>
              <a:srgbClr val="FFFFFF">
                <a:alpha val="100000"/>
              </a:srgbClr>
            </a:solidFill>
          </p:spPr>
        </p:sp>
        <p:sp>
          <p:nvSpPr>
            <p:cNvPr id="19" name="Freeform 19"/>
            <p:cNvSpPr/>
            <p:nvPr/>
          </p:nvSpPr>
          <p:spPr>
            <a:xfrm>
              <a:off x="9950591" y="3418332"/>
              <a:ext cx="536162" cy="342805"/>
            </a:xfrm>
            <a:custGeom>
              <a:avLst/>
              <a:gdLst/>
              <a:ahLst/>
              <a:cxnLst/>
              <a:rect l="l" t="t"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solidFill>
              <a:srgbClr val="FFFFFF">
                <a:alpha val="100000"/>
              </a:srgbClr>
            </a:solidFill>
          </p:spPr>
        </p:sp>
        <p:sp>
          <p:nvSpPr>
            <p:cNvPr id="20" name="Freeform 20"/>
            <p:cNvSpPr/>
            <p:nvPr/>
          </p:nvSpPr>
          <p:spPr>
            <a:xfrm>
              <a:off x="9936399" y="3300698"/>
              <a:ext cx="685705" cy="695706"/>
            </a:xfrm>
            <a:custGeom>
              <a:avLst/>
              <a:gdLst/>
              <a:ahLst/>
              <a:cxnLst/>
              <a:rect l="l" t="t"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solidFill>
              <a:srgbClr val="FFFFFF">
                <a:alpha val="100000"/>
              </a:srgbClr>
            </a:solidFill>
          </p:spPr>
        </p:sp>
      </p:grpSp>
      <p:sp>
        <p:nvSpPr>
          <p:cNvPr id="21" name="Freeform 21"/>
          <p:cNvSpPr/>
          <p:nvPr/>
        </p:nvSpPr>
        <p:spPr>
          <a:xfrm>
            <a:off x="1975414" y="5167551"/>
            <a:ext cx="613870" cy="613870"/>
          </a:xfrm>
          <a:custGeom>
            <a:avLst/>
            <a:gdLst/>
            <a:ahLst/>
            <a:cxnLst/>
            <a:rect l="l" t="t" r="r" b="b"/>
            <a:pathLst>
              <a:path w="304800" h="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rgbClr val="FFFFFF">
              <a:alpha val="100000"/>
            </a:srgbClr>
          </a:solidFill>
        </p:spPr>
      </p:sp>
      <p:grpSp>
        <p:nvGrpSpPr>
          <p:cNvPr id="22" name="Group 22"/>
          <p:cNvGrpSpPr/>
          <p:nvPr/>
        </p:nvGrpSpPr>
        <p:grpSpPr>
          <a:xfrm>
            <a:off x="454963" y="93878"/>
            <a:ext cx="10641129" cy="914400"/>
            <a:chOff x="454963" y="93878"/>
            <a:chExt cx="10641129" cy="914400"/>
          </a:xfrm>
        </p:grpSpPr>
        <p:sp>
          <p:nvSpPr>
            <p:cNvPr id="23" name="AutoShape 23"/>
            <p:cNvSpPr/>
            <p:nvPr/>
          </p:nvSpPr>
          <p:spPr>
            <a:xfrm>
              <a:off x="454963" y="331168"/>
              <a:ext cx="84147" cy="84147"/>
            </a:xfrm>
            <a:prstGeom prst="ellipse">
              <a:avLst/>
            </a:prstGeom>
            <a:solidFill>
              <a:schemeClr val="accent1">
                <a:alpha val="100000"/>
              </a:schemeClr>
            </a:solidFill>
          </p:spPr>
        </p:sp>
        <p:sp>
          <p:nvSpPr>
            <p:cNvPr id="24" name="AutoShape 24"/>
            <p:cNvSpPr/>
            <p:nvPr/>
          </p:nvSpPr>
          <p:spPr>
            <a:xfrm>
              <a:off x="575049" y="337743"/>
              <a:ext cx="78137" cy="78137"/>
            </a:xfrm>
            <a:prstGeom prst="ellipse">
              <a:avLst/>
            </a:prstGeom>
            <a:solidFill>
              <a:schemeClr val="accent1">
                <a:alpha val="80000"/>
              </a:schemeClr>
            </a:solidFill>
          </p:spPr>
        </p:sp>
        <p:sp>
          <p:nvSpPr>
            <p:cNvPr id="25" name="AutoShape 25"/>
            <p:cNvSpPr/>
            <p:nvPr/>
          </p:nvSpPr>
          <p:spPr>
            <a:xfrm>
              <a:off x="689125" y="339460"/>
              <a:ext cx="74704" cy="74704"/>
            </a:xfrm>
            <a:prstGeom prst="ellipse">
              <a:avLst/>
            </a:prstGeom>
            <a:solidFill>
              <a:schemeClr val="accent1">
                <a:alpha val="60000"/>
              </a:schemeClr>
            </a:solidFill>
          </p:spPr>
        </p:sp>
        <p:sp>
          <p:nvSpPr>
            <p:cNvPr id="26" name="AutoShape 26"/>
            <p:cNvSpPr/>
            <p:nvPr/>
          </p:nvSpPr>
          <p:spPr>
            <a:xfrm>
              <a:off x="799768" y="348430"/>
              <a:ext cx="69238" cy="69238"/>
            </a:xfrm>
            <a:prstGeom prst="ellipse">
              <a:avLst/>
            </a:prstGeom>
            <a:solidFill>
              <a:schemeClr val="accent1">
                <a:alpha val="40000"/>
              </a:schemeClr>
            </a:solidFill>
          </p:spPr>
        </p:sp>
        <p:sp>
          <p:nvSpPr>
            <p:cNvPr id="27" name="AutoShape 27"/>
            <p:cNvSpPr/>
            <p:nvPr/>
          </p:nvSpPr>
          <p:spPr>
            <a:xfrm>
              <a:off x="904945" y="344297"/>
              <a:ext cx="65594" cy="65594"/>
            </a:xfrm>
            <a:prstGeom prst="ellipse">
              <a:avLst/>
            </a:prstGeom>
            <a:solidFill>
              <a:schemeClr val="accent1">
                <a:alpha val="20000"/>
              </a:schemeClr>
            </a:solidFill>
          </p:spPr>
        </p:sp>
        <p:sp>
          <p:nvSpPr>
            <p:cNvPr id="28" name="AutoShape 28"/>
            <p:cNvSpPr/>
            <p:nvPr/>
          </p:nvSpPr>
          <p:spPr>
            <a:xfrm>
              <a:off x="454963" y="448942"/>
              <a:ext cx="84147" cy="84147"/>
            </a:xfrm>
            <a:prstGeom prst="ellipse">
              <a:avLst/>
            </a:prstGeom>
            <a:solidFill>
              <a:schemeClr val="accent1">
                <a:alpha val="100000"/>
              </a:schemeClr>
            </a:solidFill>
          </p:spPr>
        </p:sp>
        <p:sp>
          <p:nvSpPr>
            <p:cNvPr id="29" name="AutoShape 29"/>
            <p:cNvSpPr/>
            <p:nvPr/>
          </p:nvSpPr>
          <p:spPr>
            <a:xfrm>
              <a:off x="575049" y="455517"/>
              <a:ext cx="78137" cy="78137"/>
            </a:xfrm>
            <a:prstGeom prst="ellipse">
              <a:avLst/>
            </a:prstGeom>
            <a:solidFill>
              <a:schemeClr val="accent1">
                <a:alpha val="80000"/>
              </a:schemeClr>
            </a:solidFill>
          </p:spPr>
        </p:sp>
        <p:sp>
          <p:nvSpPr>
            <p:cNvPr id="30" name="AutoShape 30"/>
            <p:cNvSpPr/>
            <p:nvPr/>
          </p:nvSpPr>
          <p:spPr>
            <a:xfrm>
              <a:off x="689125" y="457233"/>
              <a:ext cx="74704" cy="74704"/>
            </a:xfrm>
            <a:prstGeom prst="ellipse">
              <a:avLst/>
            </a:prstGeom>
            <a:solidFill>
              <a:schemeClr val="accent1">
                <a:alpha val="60000"/>
              </a:schemeClr>
            </a:solidFill>
          </p:spPr>
        </p:sp>
        <p:sp>
          <p:nvSpPr>
            <p:cNvPr id="31" name="AutoShape 31"/>
            <p:cNvSpPr/>
            <p:nvPr/>
          </p:nvSpPr>
          <p:spPr>
            <a:xfrm>
              <a:off x="799768" y="466203"/>
              <a:ext cx="69238" cy="69238"/>
            </a:xfrm>
            <a:prstGeom prst="ellipse">
              <a:avLst/>
            </a:prstGeom>
            <a:solidFill>
              <a:schemeClr val="accent1">
                <a:alpha val="40000"/>
              </a:schemeClr>
            </a:solidFill>
          </p:spPr>
        </p:sp>
        <p:sp>
          <p:nvSpPr>
            <p:cNvPr id="32" name="AutoShape 32"/>
            <p:cNvSpPr/>
            <p:nvPr/>
          </p:nvSpPr>
          <p:spPr>
            <a:xfrm>
              <a:off x="904945" y="462070"/>
              <a:ext cx="65594" cy="65594"/>
            </a:xfrm>
            <a:prstGeom prst="ellipse">
              <a:avLst/>
            </a:prstGeom>
            <a:solidFill>
              <a:schemeClr val="accent1">
                <a:alpha val="20000"/>
              </a:schemeClr>
            </a:solidFill>
          </p:spPr>
        </p:sp>
        <p:sp>
          <p:nvSpPr>
            <p:cNvPr id="33" name="AutoShape 33"/>
            <p:cNvSpPr/>
            <p:nvPr/>
          </p:nvSpPr>
          <p:spPr>
            <a:xfrm>
              <a:off x="454963" y="566715"/>
              <a:ext cx="84147" cy="84147"/>
            </a:xfrm>
            <a:prstGeom prst="ellipse">
              <a:avLst/>
            </a:prstGeom>
            <a:solidFill>
              <a:schemeClr val="accent1">
                <a:alpha val="100000"/>
              </a:schemeClr>
            </a:solidFill>
          </p:spPr>
        </p:sp>
        <p:sp>
          <p:nvSpPr>
            <p:cNvPr id="34" name="AutoShape 34"/>
            <p:cNvSpPr/>
            <p:nvPr/>
          </p:nvSpPr>
          <p:spPr>
            <a:xfrm>
              <a:off x="575049" y="573291"/>
              <a:ext cx="78137" cy="78137"/>
            </a:xfrm>
            <a:prstGeom prst="ellipse">
              <a:avLst/>
            </a:prstGeom>
            <a:solidFill>
              <a:schemeClr val="accent1">
                <a:alpha val="80000"/>
              </a:schemeClr>
            </a:solidFill>
          </p:spPr>
        </p:sp>
        <p:sp>
          <p:nvSpPr>
            <p:cNvPr id="35" name="AutoShape 35"/>
            <p:cNvSpPr/>
            <p:nvPr/>
          </p:nvSpPr>
          <p:spPr>
            <a:xfrm>
              <a:off x="689125" y="575007"/>
              <a:ext cx="74704" cy="74704"/>
            </a:xfrm>
            <a:prstGeom prst="ellipse">
              <a:avLst/>
            </a:prstGeom>
            <a:solidFill>
              <a:schemeClr val="accent1">
                <a:alpha val="60000"/>
              </a:schemeClr>
            </a:solidFill>
          </p:spPr>
        </p:sp>
        <p:sp>
          <p:nvSpPr>
            <p:cNvPr id="36" name="AutoShape 36"/>
            <p:cNvSpPr/>
            <p:nvPr/>
          </p:nvSpPr>
          <p:spPr>
            <a:xfrm>
              <a:off x="799768" y="583977"/>
              <a:ext cx="69238" cy="69238"/>
            </a:xfrm>
            <a:prstGeom prst="ellipse">
              <a:avLst/>
            </a:prstGeom>
            <a:solidFill>
              <a:schemeClr val="accent1">
                <a:alpha val="40000"/>
              </a:schemeClr>
            </a:solidFill>
          </p:spPr>
        </p:sp>
        <p:sp>
          <p:nvSpPr>
            <p:cNvPr id="37" name="AutoShape 37"/>
            <p:cNvSpPr/>
            <p:nvPr/>
          </p:nvSpPr>
          <p:spPr>
            <a:xfrm>
              <a:off x="904945" y="579844"/>
              <a:ext cx="65594" cy="65594"/>
            </a:xfrm>
            <a:prstGeom prst="ellipse">
              <a:avLst/>
            </a:prstGeom>
            <a:solidFill>
              <a:schemeClr val="accent1">
                <a:alpha val="20000"/>
              </a:schemeClr>
            </a:solidFill>
          </p:spPr>
        </p:sp>
        <p:sp>
          <p:nvSpPr>
            <p:cNvPr id="38" name="AutoShape 38"/>
            <p:cNvSpPr/>
            <p:nvPr/>
          </p:nvSpPr>
          <p:spPr>
            <a:xfrm>
              <a:off x="454963" y="684489"/>
              <a:ext cx="84147" cy="84147"/>
            </a:xfrm>
            <a:prstGeom prst="ellipse">
              <a:avLst/>
            </a:prstGeom>
            <a:solidFill>
              <a:schemeClr val="accent1">
                <a:alpha val="100000"/>
              </a:schemeClr>
            </a:solidFill>
          </p:spPr>
        </p:sp>
        <p:sp>
          <p:nvSpPr>
            <p:cNvPr id="39" name="AutoShape 39"/>
            <p:cNvSpPr/>
            <p:nvPr/>
          </p:nvSpPr>
          <p:spPr>
            <a:xfrm>
              <a:off x="575049" y="691064"/>
              <a:ext cx="78137" cy="78137"/>
            </a:xfrm>
            <a:prstGeom prst="ellipse">
              <a:avLst/>
            </a:prstGeom>
            <a:solidFill>
              <a:schemeClr val="accent1">
                <a:alpha val="80000"/>
              </a:schemeClr>
            </a:solidFill>
          </p:spPr>
        </p:sp>
        <p:sp>
          <p:nvSpPr>
            <p:cNvPr id="40" name="AutoShape 40"/>
            <p:cNvSpPr/>
            <p:nvPr/>
          </p:nvSpPr>
          <p:spPr>
            <a:xfrm>
              <a:off x="689125" y="692781"/>
              <a:ext cx="74704" cy="74704"/>
            </a:xfrm>
            <a:prstGeom prst="ellipse">
              <a:avLst/>
            </a:prstGeom>
            <a:solidFill>
              <a:schemeClr val="accent1">
                <a:alpha val="60000"/>
              </a:schemeClr>
            </a:solidFill>
          </p:spPr>
        </p:sp>
        <p:sp>
          <p:nvSpPr>
            <p:cNvPr id="41" name="AutoShape 41"/>
            <p:cNvSpPr/>
            <p:nvPr/>
          </p:nvSpPr>
          <p:spPr>
            <a:xfrm>
              <a:off x="799768" y="701751"/>
              <a:ext cx="69238" cy="69238"/>
            </a:xfrm>
            <a:prstGeom prst="ellipse">
              <a:avLst/>
            </a:prstGeom>
            <a:solidFill>
              <a:schemeClr val="accent1">
                <a:alpha val="40000"/>
              </a:schemeClr>
            </a:solidFill>
          </p:spPr>
        </p:sp>
        <p:sp>
          <p:nvSpPr>
            <p:cNvPr id="42" name="AutoShape 42"/>
            <p:cNvSpPr/>
            <p:nvPr/>
          </p:nvSpPr>
          <p:spPr>
            <a:xfrm>
              <a:off x="904945" y="697618"/>
              <a:ext cx="65594" cy="65594"/>
            </a:xfrm>
            <a:prstGeom prst="ellipse">
              <a:avLst/>
            </a:prstGeom>
            <a:solidFill>
              <a:schemeClr val="accent1">
                <a:alpha val="20000"/>
              </a:schemeClr>
            </a:solidFill>
          </p:spPr>
        </p:sp>
        <p:sp>
          <p:nvSpPr>
            <p:cNvPr id="43" name="TextBox 4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虚拟现实快速发展</a:t>
              </a:r>
            </a:p>
          </p:txBody>
        </p:sp>
      </p:grpSp>
      <p:sp>
        <p:nvSpPr>
          <p:cNvPr id="44" name="TextBox 44"/>
          <p:cNvSpPr txBox="1"/>
          <p:nvPr/>
        </p:nvSpPr>
        <p:spPr>
          <a:xfrm>
            <a:off x="3456760" y="1414870"/>
            <a:ext cx="7382690" cy="1197239"/>
          </a:xfrm>
          <a:prstGeom prst="rect">
            <a:avLst/>
          </a:prstGeom>
        </p:spPr>
        <p:txBody>
          <a:bodyPr vert="horz" wrap="square" lIns="66008" tIns="33052" rIns="66008" bIns="33052" rtlCol="0" anchor="ctr" anchorCtr="1">
            <a:normAutofit/>
          </a:bodyPr>
          <a:lstStyle/>
          <a:p>
            <a:pPr algn="ctr">
              <a:lnSpc>
                <a:spcPct val="174000"/>
              </a:lnSpc>
            </a:pPr>
            <a:r>
              <a:rPr lang="en-US" sz="1500">
                <a:solidFill>
                  <a:srgbClr val="000000">
                    <a:alpha val="100000"/>
                  </a:srgbClr>
                </a:solidFill>
                <a:latin typeface="微软雅黑" panose="020B0503020204020204" charset="-122"/>
                <a:ea typeface="微软雅黑" panose="020B0503020204020204" charset="-122"/>
                <a:cs typeface="微软雅黑" panose="020B0503020204020204" charset="-122"/>
              </a:rPr>
              <a:t>根据Newzoo权威数据机构的2022年VR游戏市场报告，到2022年年底，VR游戏市场的当年收入将达到18亿美元，复合增长率将达到45%。</a:t>
            </a:r>
          </a:p>
        </p:txBody>
      </p:sp>
      <p:sp>
        <p:nvSpPr>
          <p:cNvPr id="45" name="TextBox 45"/>
          <p:cNvSpPr txBox="1"/>
          <p:nvPr/>
        </p:nvSpPr>
        <p:spPr>
          <a:xfrm>
            <a:off x="1777855" y="3129799"/>
            <a:ext cx="7382690" cy="1197239"/>
          </a:xfrm>
          <a:prstGeom prst="rect">
            <a:avLst/>
          </a:prstGeom>
        </p:spPr>
        <p:txBody>
          <a:bodyPr vert="horz" wrap="square" lIns="66008" tIns="33052" rIns="66008" bIns="33052" rtlCol="0" anchor="ctr" anchorCtr="1">
            <a:normAutofit/>
          </a:bodyPr>
          <a:lstStyle/>
          <a:p>
            <a:pPr algn="ctr">
              <a:lnSpc>
                <a:spcPct val="187000"/>
              </a:lnSpc>
            </a:pPr>
            <a:r>
              <a:rPr lang="en-US" sz="1500">
                <a:solidFill>
                  <a:srgbClr val="000000">
                    <a:alpha val="100000"/>
                  </a:srgbClr>
                </a:solidFill>
                <a:latin typeface="微软雅黑" panose="020B0503020204020204" charset="-122"/>
                <a:ea typeface="微软雅黑" panose="020B0503020204020204" charset="-122"/>
                <a:cs typeface="微软雅黑" panose="020B0503020204020204" charset="-122"/>
              </a:rPr>
              <a:t>随着游戏设备性能的提升，VR用户正以前所未有的速度增长，至2022年年底将达到277亿用户，预计到2024年底将达到460亿。</a:t>
            </a:r>
          </a:p>
        </p:txBody>
      </p:sp>
      <p:sp>
        <p:nvSpPr>
          <p:cNvPr id="46" name="TextBox 46"/>
          <p:cNvSpPr txBox="1"/>
          <p:nvPr/>
        </p:nvSpPr>
        <p:spPr>
          <a:xfrm>
            <a:off x="3437710" y="4876970"/>
            <a:ext cx="7382690" cy="1197239"/>
          </a:xfrm>
          <a:prstGeom prst="rect">
            <a:avLst/>
          </a:prstGeom>
        </p:spPr>
        <p:txBody>
          <a:bodyPr vert="horz" wrap="square" lIns="66008" tIns="33052" rIns="66008" bIns="33052" rtlCol="0" anchor="t" anchorCtr="1">
            <a:normAutofit/>
          </a:bodyPr>
          <a:lstStyle/>
          <a:p>
            <a:pPr algn="ctr">
              <a:lnSpc>
                <a:spcPct val="187000"/>
              </a:lnSpc>
            </a:pPr>
            <a:r>
              <a:rPr lang="en-US" sz="1500">
                <a:solidFill>
                  <a:srgbClr val="000000">
                    <a:alpha val="100000"/>
                  </a:srgbClr>
                </a:solidFill>
                <a:latin typeface="微软雅黑" panose="020B0503020204020204" charset="-122"/>
                <a:ea typeface="微软雅黑" panose="020B0503020204020204" charset="-122"/>
                <a:cs typeface="微软雅黑" panose="020B0503020204020204" charset="-122"/>
              </a:rPr>
              <a:t>独立VR耳机是用户增长的主要原因之一，如无需额外硬件即可设置和使用MetaQuest设备，最近和即将推出的新产品也可能对2026年的收益产生影响。</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cxnSp>
        <p:nvCxnSpPr>
          <p:cNvPr id="2" name="Connector 2"/>
          <p:cNvCxnSpPr/>
          <p:nvPr/>
        </p:nvCxnSpPr>
        <p:spPr>
          <a:xfrm>
            <a:off x="4385648" y="3298301"/>
            <a:ext cx="7773409" cy="0"/>
          </a:xfrm>
          <a:prstGeom prst="line">
            <a:avLst/>
          </a:prstGeom>
          <a:ln w="14288">
            <a:solidFill>
              <a:schemeClr val="accent2">
                <a:lumMod val="60000"/>
                <a:lumOff val="40000"/>
              </a:schemeClr>
            </a:solidFill>
            <a:prstDash val="dash"/>
            <a:headEnd type="none"/>
            <a:tailEnd type="none"/>
          </a:ln>
        </p:spPr>
        <p:style>
          <a:lnRef idx="0">
            <a:schemeClr val="accent2"/>
          </a:lnRef>
          <a:fillRef idx="1">
            <a:schemeClr val="accent2"/>
          </a:fillRef>
          <a:effectRef idx="0">
            <a:schemeClr val="accent2"/>
          </a:effectRef>
          <a:fontRef idx="minor">
            <a:schemeClr val="lt1"/>
          </a:fontRef>
        </p:style>
      </p:cxnSp>
      <p:sp>
        <p:nvSpPr>
          <p:cNvPr id="3" name="AutoShape 3"/>
          <p:cNvSpPr/>
          <p:nvPr/>
        </p:nvSpPr>
        <p:spPr>
          <a:xfrm>
            <a:off x="3684179" y="3236263"/>
            <a:ext cx="701468" cy="122998"/>
          </a:xfrm>
          <a:prstGeom prst="rect">
            <a:avLst/>
          </a:prstGeom>
          <a:solidFill>
            <a:schemeClr val="accent2">
              <a:lumMod val="60000"/>
              <a:lumOff val="40000"/>
              <a:alpha val="100000"/>
            </a:schemeClr>
          </a:solidFill>
        </p:spPr>
      </p:sp>
      <p:sp>
        <p:nvSpPr>
          <p:cNvPr id="4" name="AutoShape 4"/>
          <p:cNvSpPr/>
          <p:nvPr/>
        </p:nvSpPr>
        <p:spPr>
          <a:xfrm>
            <a:off x="3631268" y="3236263"/>
            <a:ext cx="122998" cy="122998"/>
          </a:xfrm>
          <a:prstGeom prst="ellipse">
            <a:avLst/>
          </a:prstGeom>
          <a:solidFill>
            <a:schemeClr val="accent2">
              <a:lumMod val="60000"/>
              <a:lumOff val="40000"/>
              <a:alpha val="100000"/>
            </a:schemeClr>
          </a:solidFill>
        </p:spPr>
      </p:sp>
      <p:sp>
        <p:nvSpPr>
          <p:cNvPr id="5" name="AutoShape 5"/>
          <p:cNvSpPr/>
          <p:nvPr/>
        </p:nvSpPr>
        <p:spPr>
          <a:xfrm>
            <a:off x="4314020" y="3236263"/>
            <a:ext cx="122998" cy="122998"/>
          </a:xfrm>
          <a:prstGeom prst="ellipse">
            <a:avLst/>
          </a:prstGeom>
          <a:solidFill>
            <a:schemeClr val="accent2">
              <a:lumMod val="60000"/>
              <a:lumOff val="40000"/>
              <a:alpha val="100000"/>
            </a:schemeClr>
          </a:solidFill>
        </p:spPr>
      </p:sp>
      <p:sp>
        <p:nvSpPr>
          <p:cNvPr id="6" name="AutoShape 6"/>
          <p:cNvSpPr/>
          <p:nvPr/>
        </p:nvSpPr>
        <p:spPr>
          <a:xfrm>
            <a:off x="1236382" y="5823339"/>
            <a:ext cx="701468" cy="122998"/>
          </a:xfrm>
          <a:prstGeom prst="rect">
            <a:avLst/>
          </a:prstGeom>
          <a:solidFill>
            <a:schemeClr val="accent1">
              <a:alpha val="100000"/>
            </a:schemeClr>
          </a:solidFill>
        </p:spPr>
      </p:sp>
      <p:sp>
        <p:nvSpPr>
          <p:cNvPr id="7" name="AutoShape 7"/>
          <p:cNvSpPr/>
          <p:nvPr/>
        </p:nvSpPr>
        <p:spPr>
          <a:xfrm>
            <a:off x="1183471" y="5823339"/>
            <a:ext cx="122998" cy="122998"/>
          </a:xfrm>
          <a:prstGeom prst="ellipse">
            <a:avLst/>
          </a:prstGeom>
          <a:solidFill>
            <a:schemeClr val="accent1">
              <a:alpha val="100000"/>
            </a:schemeClr>
          </a:solidFill>
        </p:spPr>
      </p:sp>
      <p:sp>
        <p:nvSpPr>
          <p:cNvPr id="8" name="AutoShape 8"/>
          <p:cNvSpPr/>
          <p:nvPr/>
        </p:nvSpPr>
        <p:spPr>
          <a:xfrm>
            <a:off x="1866223" y="5823339"/>
            <a:ext cx="122998" cy="122998"/>
          </a:xfrm>
          <a:prstGeom prst="ellipse">
            <a:avLst/>
          </a:prstGeom>
          <a:solidFill>
            <a:schemeClr val="accent1">
              <a:alpha val="100000"/>
            </a:schemeClr>
          </a:solidFill>
        </p:spPr>
      </p:sp>
      <p:cxnSp>
        <p:nvCxnSpPr>
          <p:cNvPr id="9" name="Connector 9"/>
          <p:cNvCxnSpPr/>
          <p:nvPr/>
        </p:nvCxnSpPr>
        <p:spPr>
          <a:xfrm>
            <a:off x="1937851" y="5897569"/>
            <a:ext cx="10254150"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0" name="TextBox 10"/>
          <p:cNvSpPr txBox="1"/>
          <p:nvPr/>
        </p:nvSpPr>
        <p:spPr>
          <a:xfrm>
            <a:off x="3560911" y="1781514"/>
            <a:ext cx="7772400"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2022年，云游戏技术和服务取得了重大进展，罗技和腾讯合作开发的手持游戏机罗技 G Cloud、雷蛇旗下支持5G连接的全新云驱动手持游戏设备Razer Edge 5G等。</a:t>
            </a:r>
          </a:p>
        </p:txBody>
      </p:sp>
      <p:sp>
        <p:nvSpPr>
          <p:cNvPr id="11" name="TextBox 11"/>
          <p:cNvSpPr txBox="1"/>
          <p:nvPr/>
        </p:nvSpPr>
        <p:spPr>
          <a:xfrm>
            <a:off x="1183471" y="4329642"/>
            <a:ext cx="7810500"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云游戏还处于发展阶段，从市场规模来看，被视为“游戏的未来”的云游戏行业正处于增长趋势中。</a:t>
            </a:r>
          </a:p>
        </p:txBody>
      </p:sp>
      <p:grpSp>
        <p:nvGrpSpPr>
          <p:cNvPr id="12" name="Group 12"/>
          <p:cNvGrpSpPr/>
          <p:nvPr/>
        </p:nvGrpSpPr>
        <p:grpSpPr>
          <a:xfrm>
            <a:off x="454963" y="93878"/>
            <a:ext cx="10641129" cy="914400"/>
            <a:chOff x="454963" y="93878"/>
            <a:chExt cx="10641129" cy="914400"/>
          </a:xfrm>
        </p:grpSpPr>
        <p:sp>
          <p:nvSpPr>
            <p:cNvPr id="13" name="AutoShape 13"/>
            <p:cNvSpPr/>
            <p:nvPr/>
          </p:nvSpPr>
          <p:spPr>
            <a:xfrm>
              <a:off x="454963" y="331168"/>
              <a:ext cx="84147" cy="84147"/>
            </a:xfrm>
            <a:prstGeom prst="ellipse">
              <a:avLst/>
            </a:prstGeom>
            <a:solidFill>
              <a:schemeClr val="accent1">
                <a:alpha val="100000"/>
              </a:schemeClr>
            </a:solidFill>
          </p:spPr>
        </p:sp>
        <p:sp>
          <p:nvSpPr>
            <p:cNvPr id="14" name="AutoShape 14"/>
            <p:cNvSpPr/>
            <p:nvPr/>
          </p:nvSpPr>
          <p:spPr>
            <a:xfrm>
              <a:off x="575049" y="337743"/>
              <a:ext cx="78137" cy="78137"/>
            </a:xfrm>
            <a:prstGeom prst="ellipse">
              <a:avLst/>
            </a:prstGeom>
            <a:solidFill>
              <a:schemeClr val="accent1">
                <a:alpha val="80000"/>
              </a:schemeClr>
            </a:solidFill>
          </p:spPr>
        </p:sp>
        <p:sp>
          <p:nvSpPr>
            <p:cNvPr id="15" name="AutoShape 15"/>
            <p:cNvSpPr/>
            <p:nvPr/>
          </p:nvSpPr>
          <p:spPr>
            <a:xfrm>
              <a:off x="689125" y="339460"/>
              <a:ext cx="74704" cy="74704"/>
            </a:xfrm>
            <a:prstGeom prst="ellipse">
              <a:avLst/>
            </a:prstGeom>
            <a:solidFill>
              <a:schemeClr val="accent1">
                <a:alpha val="60000"/>
              </a:schemeClr>
            </a:solidFill>
          </p:spPr>
        </p:sp>
        <p:sp>
          <p:nvSpPr>
            <p:cNvPr id="16" name="AutoShape 16"/>
            <p:cNvSpPr/>
            <p:nvPr/>
          </p:nvSpPr>
          <p:spPr>
            <a:xfrm>
              <a:off x="799768" y="348430"/>
              <a:ext cx="69238" cy="69238"/>
            </a:xfrm>
            <a:prstGeom prst="ellipse">
              <a:avLst/>
            </a:prstGeom>
            <a:solidFill>
              <a:schemeClr val="accent1">
                <a:alpha val="40000"/>
              </a:schemeClr>
            </a:solidFill>
          </p:spPr>
        </p:sp>
        <p:sp>
          <p:nvSpPr>
            <p:cNvPr id="17" name="AutoShape 17"/>
            <p:cNvSpPr/>
            <p:nvPr/>
          </p:nvSpPr>
          <p:spPr>
            <a:xfrm>
              <a:off x="904945" y="344297"/>
              <a:ext cx="65594" cy="65594"/>
            </a:xfrm>
            <a:prstGeom prst="ellipse">
              <a:avLst/>
            </a:prstGeom>
            <a:solidFill>
              <a:schemeClr val="accent1">
                <a:alpha val="20000"/>
              </a:schemeClr>
            </a:solidFill>
          </p:spPr>
        </p:sp>
        <p:sp>
          <p:nvSpPr>
            <p:cNvPr id="18" name="AutoShape 18"/>
            <p:cNvSpPr/>
            <p:nvPr/>
          </p:nvSpPr>
          <p:spPr>
            <a:xfrm>
              <a:off x="454963" y="448942"/>
              <a:ext cx="84147" cy="84147"/>
            </a:xfrm>
            <a:prstGeom prst="ellipse">
              <a:avLst/>
            </a:prstGeom>
            <a:solidFill>
              <a:schemeClr val="accent1">
                <a:alpha val="100000"/>
              </a:schemeClr>
            </a:solidFill>
          </p:spPr>
        </p:sp>
        <p:sp>
          <p:nvSpPr>
            <p:cNvPr id="19" name="AutoShape 19"/>
            <p:cNvSpPr/>
            <p:nvPr/>
          </p:nvSpPr>
          <p:spPr>
            <a:xfrm>
              <a:off x="575049" y="455517"/>
              <a:ext cx="78137" cy="78137"/>
            </a:xfrm>
            <a:prstGeom prst="ellipse">
              <a:avLst/>
            </a:prstGeom>
            <a:solidFill>
              <a:schemeClr val="accent1">
                <a:alpha val="80000"/>
              </a:schemeClr>
            </a:solidFill>
          </p:spPr>
        </p:sp>
        <p:sp>
          <p:nvSpPr>
            <p:cNvPr id="20" name="AutoShape 20"/>
            <p:cNvSpPr/>
            <p:nvPr/>
          </p:nvSpPr>
          <p:spPr>
            <a:xfrm>
              <a:off x="689125" y="457233"/>
              <a:ext cx="74704" cy="74704"/>
            </a:xfrm>
            <a:prstGeom prst="ellipse">
              <a:avLst/>
            </a:prstGeom>
            <a:solidFill>
              <a:schemeClr val="accent1">
                <a:alpha val="60000"/>
              </a:schemeClr>
            </a:solidFill>
          </p:spPr>
        </p:sp>
        <p:sp>
          <p:nvSpPr>
            <p:cNvPr id="21" name="AutoShape 21"/>
            <p:cNvSpPr/>
            <p:nvPr/>
          </p:nvSpPr>
          <p:spPr>
            <a:xfrm>
              <a:off x="799768" y="466203"/>
              <a:ext cx="69238" cy="69238"/>
            </a:xfrm>
            <a:prstGeom prst="ellipse">
              <a:avLst/>
            </a:prstGeom>
            <a:solidFill>
              <a:schemeClr val="accent1">
                <a:alpha val="40000"/>
              </a:schemeClr>
            </a:solidFill>
          </p:spPr>
        </p:sp>
        <p:sp>
          <p:nvSpPr>
            <p:cNvPr id="22" name="AutoShape 22"/>
            <p:cNvSpPr/>
            <p:nvPr/>
          </p:nvSpPr>
          <p:spPr>
            <a:xfrm>
              <a:off x="904945" y="462070"/>
              <a:ext cx="65594" cy="65594"/>
            </a:xfrm>
            <a:prstGeom prst="ellipse">
              <a:avLst/>
            </a:prstGeom>
            <a:solidFill>
              <a:schemeClr val="accent1">
                <a:alpha val="20000"/>
              </a:schemeClr>
            </a:solidFill>
          </p:spPr>
        </p:sp>
        <p:sp>
          <p:nvSpPr>
            <p:cNvPr id="23" name="AutoShape 23"/>
            <p:cNvSpPr/>
            <p:nvPr/>
          </p:nvSpPr>
          <p:spPr>
            <a:xfrm>
              <a:off x="454963" y="566715"/>
              <a:ext cx="84147" cy="84147"/>
            </a:xfrm>
            <a:prstGeom prst="ellipse">
              <a:avLst/>
            </a:prstGeom>
            <a:solidFill>
              <a:schemeClr val="accent1">
                <a:alpha val="100000"/>
              </a:schemeClr>
            </a:solidFill>
          </p:spPr>
        </p:sp>
        <p:sp>
          <p:nvSpPr>
            <p:cNvPr id="24" name="AutoShape 24"/>
            <p:cNvSpPr/>
            <p:nvPr/>
          </p:nvSpPr>
          <p:spPr>
            <a:xfrm>
              <a:off x="575049" y="573291"/>
              <a:ext cx="78137" cy="78137"/>
            </a:xfrm>
            <a:prstGeom prst="ellipse">
              <a:avLst/>
            </a:prstGeom>
            <a:solidFill>
              <a:schemeClr val="accent1">
                <a:alpha val="80000"/>
              </a:schemeClr>
            </a:solidFill>
          </p:spPr>
        </p:sp>
        <p:sp>
          <p:nvSpPr>
            <p:cNvPr id="25" name="AutoShape 25"/>
            <p:cNvSpPr/>
            <p:nvPr/>
          </p:nvSpPr>
          <p:spPr>
            <a:xfrm>
              <a:off x="689125" y="575007"/>
              <a:ext cx="74704" cy="74704"/>
            </a:xfrm>
            <a:prstGeom prst="ellipse">
              <a:avLst/>
            </a:prstGeom>
            <a:solidFill>
              <a:schemeClr val="accent1">
                <a:alpha val="60000"/>
              </a:schemeClr>
            </a:solidFill>
          </p:spPr>
        </p:sp>
        <p:sp>
          <p:nvSpPr>
            <p:cNvPr id="26" name="AutoShape 26"/>
            <p:cNvSpPr/>
            <p:nvPr/>
          </p:nvSpPr>
          <p:spPr>
            <a:xfrm>
              <a:off x="799768" y="583977"/>
              <a:ext cx="69238" cy="69238"/>
            </a:xfrm>
            <a:prstGeom prst="ellipse">
              <a:avLst/>
            </a:prstGeom>
            <a:solidFill>
              <a:schemeClr val="accent1">
                <a:alpha val="40000"/>
              </a:schemeClr>
            </a:solidFill>
          </p:spPr>
        </p:sp>
        <p:sp>
          <p:nvSpPr>
            <p:cNvPr id="27" name="AutoShape 27"/>
            <p:cNvSpPr/>
            <p:nvPr/>
          </p:nvSpPr>
          <p:spPr>
            <a:xfrm>
              <a:off x="904945" y="579844"/>
              <a:ext cx="65594" cy="65594"/>
            </a:xfrm>
            <a:prstGeom prst="ellipse">
              <a:avLst/>
            </a:prstGeom>
            <a:solidFill>
              <a:schemeClr val="accent1">
                <a:alpha val="20000"/>
              </a:schemeClr>
            </a:solidFill>
          </p:spPr>
        </p:sp>
        <p:sp>
          <p:nvSpPr>
            <p:cNvPr id="28" name="AutoShape 28"/>
            <p:cNvSpPr/>
            <p:nvPr/>
          </p:nvSpPr>
          <p:spPr>
            <a:xfrm>
              <a:off x="454963" y="684489"/>
              <a:ext cx="84147" cy="84147"/>
            </a:xfrm>
            <a:prstGeom prst="ellipse">
              <a:avLst/>
            </a:prstGeom>
            <a:solidFill>
              <a:schemeClr val="accent1">
                <a:alpha val="100000"/>
              </a:schemeClr>
            </a:solidFill>
          </p:spPr>
        </p:sp>
        <p:sp>
          <p:nvSpPr>
            <p:cNvPr id="29" name="AutoShape 29"/>
            <p:cNvSpPr/>
            <p:nvPr/>
          </p:nvSpPr>
          <p:spPr>
            <a:xfrm>
              <a:off x="575049" y="691064"/>
              <a:ext cx="78137" cy="78137"/>
            </a:xfrm>
            <a:prstGeom prst="ellipse">
              <a:avLst/>
            </a:prstGeom>
            <a:solidFill>
              <a:schemeClr val="accent1">
                <a:alpha val="80000"/>
              </a:schemeClr>
            </a:solidFill>
          </p:spPr>
        </p:sp>
        <p:sp>
          <p:nvSpPr>
            <p:cNvPr id="30" name="AutoShape 30"/>
            <p:cNvSpPr/>
            <p:nvPr/>
          </p:nvSpPr>
          <p:spPr>
            <a:xfrm>
              <a:off x="689125" y="692781"/>
              <a:ext cx="74704" cy="74704"/>
            </a:xfrm>
            <a:prstGeom prst="ellipse">
              <a:avLst/>
            </a:prstGeom>
            <a:solidFill>
              <a:schemeClr val="accent1">
                <a:alpha val="60000"/>
              </a:schemeClr>
            </a:solidFill>
          </p:spPr>
        </p:sp>
        <p:sp>
          <p:nvSpPr>
            <p:cNvPr id="31" name="AutoShape 31"/>
            <p:cNvSpPr/>
            <p:nvPr/>
          </p:nvSpPr>
          <p:spPr>
            <a:xfrm>
              <a:off x="799768" y="701751"/>
              <a:ext cx="69238" cy="69238"/>
            </a:xfrm>
            <a:prstGeom prst="ellipse">
              <a:avLst/>
            </a:prstGeom>
            <a:solidFill>
              <a:schemeClr val="accent1">
                <a:alpha val="40000"/>
              </a:schemeClr>
            </a:solidFill>
          </p:spPr>
        </p:sp>
        <p:sp>
          <p:nvSpPr>
            <p:cNvPr id="32" name="AutoShape 32"/>
            <p:cNvSpPr/>
            <p:nvPr/>
          </p:nvSpPr>
          <p:spPr>
            <a:xfrm>
              <a:off x="904945" y="697618"/>
              <a:ext cx="65594" cy="65594"/>
            </a:xfrm>
            <a:prstGeom prst="ellipse">
              <a:avLst/>
            </a:prstGeom>
            <a:solidFill>
              <a:schemeClr val="accent1">
                <a:alpha val="20000"/>
              </a:schemeClr>
            </a:solidFill>
          </p:spPr>
        </p:sp>
        <p:sp>
          <p:nvSpPr>
            <p:cNvPr id="33" name="TextBox 3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云游戏持续增长</a:t>
              </a: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4992337" y="2672075"/>
            <a:ext cx="2207272" cy="2207272"/>
          </a:xfrm>
          <a:prstGeom prst="ellipse">
            <a:avLst/>
          </a:prstGeom>
          <a:solidFill>
            <a:schemeClr val="accent1">
              <a:alpha val="100000"/>
            </a:schemeClr>
          </a:solidFill>
        </p:spPr>
      </p:sp>
      <p:sp>
        <p:nvSpPr>
          <p:cNvPr id="3" name="TextBox 3"/>
          <p:cNvSpPr txBox="1"/>
          <p:nvPr/>
        </p:nvSpPr>
        <p:spPr>
          <a:xfrm>
            <a:off x="376903" y="1099688"/>
            <a:ext cx="4352925" cy="609600"/>
          </a:xfrm>
          <a:prstGeom prst="rect">
            <a:avLst/>
          </a:prstGeom>
        </p:spPr>
        <p:txBody>
          <a:bodyPr vert="horz" wrap="square" lIns="123825" tIns="123825" rIns="57150" bIns="123825" rtlCol="0" anchor="t" anchorCtr="0">
            <a:spAutoFit/>
          </a:bodyPr>
          <a:lstStyle/>
          <a:p>
            <a:pPr>
              <a:lnSpc>
                <a:spcPct val="125000"/>
              </a:lnSpc>
              <a:spcBef>
                <a:spcPts val="450"/>
              </a:spcBef>
            </a:pPr>
            <a:r>
              <a:rPr lang="en-US" sz="1800" b="1">
                <a:solidFill>
                  <a:schemeClr val="accent1">
                    <a:alpha val="100000"/>
                  </a:schemeClr>
                </a:solidFill>
                <a:latin typeface="微软雅黑" panose="020B0503020204020204" charset="-122"/>
                <a:ea typeface="微软雅黑" panose="020B0503020204020204" charset="-122"/>
                <a:cs typeface="微软雅黑" panose="020B0503020204020204" charset="-122"/>
              </a:rPr>
              <a:t>01</a:t>
            </a:r>
          </a:p>
        </p:txBody>
      </p:sp>
      <p:sp>
        <p:nvSpPr>
          <p:cNvPr id="4" name="TextBox 4"/>
          <p:cNvSpPr txBox="1"/>
          <p:nvPr/>
        </p:nvSpPr>
        <p:spPr>
          <a:xfrm>
            <a:off x="7334724" y="1099688"/>
            <a:ext cx="4495800" cy="609600"/>
          </a:xfrm>
          <a:prstGeom prst="rect">
            <a:avLst/>
          </a:prstGeom>
        </p:spPr>
        <p:txBody>
          <a:bodyPr vert="horz" wrap="square" lIns="123825" tIns="123825" rIns="57150" bIns="123825" rtlCol="0" anchor="t" anchorCtr="0">
            <a:spAutoFit/>
          </a:bodyPr>
          <a:lstStyle/>
          <a:p>
            <a:pPr>
              <a:lnSpc>
                <a:spcPct val="125000"/>
              </a:lnSpc>
              <a:spcBef>
                <a:spcPts val="450"/>
              </a:spcBef>
            </a:pPr>
            <a:r>
              <a:rPr lang="en-US" sz="1800" b="1">
                <a:solidFill>
                  <a:schemeClr val="accent1">
                    <a:alpha val="100000"/>
                  </a:schemeClr>
                </a:solidFill>
                <a:latin typeface="微软雅黑" panose="020B0503020204020204" charset="-122"/>
                <a:ea typeface="微软雅黑" panose="020B0503020204020204" charset="-122"/>
                <a:cs typeface="微软雅黑" panose="020B0503020204020204" charset="-122"/>
              </a:rPr>
              <a:t>04</a:t>
            </a:r>
          </a:p>
        </p:txBody>
      </p:sp>
      <p:sp>
        <p:nvSpPr>
          <p:cNvPr id="5" name="TextBox 5"/>
          <p:cNvSpPr txBox="1"/>
          <p:nvPr/>
        </p:nvSpPr>
        <p:spPr>
          <a:xfrm>
            <a:off x="7334724" y="2964493"/>
            <a:ext cx="4495800" cy="609600"/>
          </a:xfrm>
          <a:prstGeom prst="rect">
            <a:avLst/>
          </a:prstGeom>
        </p:spPr>
        <p:txBody>
          <a:bodyPr vert="horz" wrap="square" lIns="123825" tIns="123825" rIns="57150" bIns="123825" rtlCol="0" anchor="t" anchorCtr="0">
            <a:spAutoFit/>
          </a:bodyPr>
          <a:lstStyle/>
          <a:p>
            <a:pPr>
              <a:lnSpc>
                <a:spcPct val="125000"/>
              </a:lnSpc>
              <a:spcBef>
                <a:spcPts val="450"/>
              </a:spcBef>
            </a:pPr>
            <a:r>
              <a:rPr lang="en-US" sz="1800" b="1">
                <a:solidFill>
                  <a:schemeClr val="accent1">
                    <a:alpha val="100000"/>
                  </a:schemeClr>
                </a:solidFill>
                <a:latin typeface="微软雅黑" panose="020B0503020204020204" charset="-122"/>
                <a:ea typeface="微软雅黑" panose="020B0503020204020204" charset="-122"/>
                <a:cs typeface="微软雅黑" panose="020B0503020204020204" charset="-122"/>
              </a:rPr>
              <a:t>05</a:t>
            </a:r>
          </a:p>
        </p:txBody>
      </p:sp>
      <p:sp>
        <p:nvSpPr>
          <p:cNvPr id="6" name="TextBox 6"/>
          <p:cNvSpPr txBox="1"/>
          <p:nvPr/>
        </p:nvSpPr>
        <p:spPr>
          <a:xfrm>
            <a:off x="7334724" y="4921535"/>
            <a:ext cx="4495800" cy="609600"/>
          </a:xfrm>
          <a:prstGeom prst="rect">
            <a:avLst/>
          </a:prstGeom>
        </p:spPr>
        <p:txBody>
          <a:bodyPr vert="horz" wrap="square" lIns="123825" tIns="123825" rIns="57150" bIns="123825" rtlCol="0" anchor="t" anchorCtr="0">
            <a:spAutoFit/>
          </a:bodyPr>
          <a:lstStyle/>
          <a:p>
            <a:pPr>
              <a:lnSpc>
                <a:spcPct val="125000"/>
              </a:lnSpc>
              <a:spcBef>
                <a:spcPts val="450"/>
              </a:spcBef>
            </a:pPr>
            <a:r>
              <a:rPr lang="en-US" sz="1800" b="1">
                <a:solidFill>
                  <a:schemeClr val="accent1">
                    <a:alpha val="100000"/>
                  </a:schemeClr>
                </a:solidFill>
                <a:latin typeface="微软雅黑" panose="020B0503020204020204" charset="-122"/>
                <a:ea typeface="微软雅黑" panose="020B0503020204020204" charset="-122"/>
                <a:cs typeface="微软雅黑" panose="020B0503020204020204" charset="-122"/>
              </a:rPr>
              <a:t>06</a:t>
            </a:r>
          </a:p>
        </p:txBody>
      </p:sp>
      <p:sp>
        <p:nvSpPr>
          <p:cNvPr id="7" name="TextBox 7"/>
          <p:cNvSpPr txBox="1"/>
          <p:nvPr/>
        </p:nvSpPr>
        <p:spPr>
          <a:xfrm>
            <a:off x="376903" y="4921535"/>
            <a:ext cx="4410075" cy="638175"/>
          </a:xfrm>
          <a:prstGeom prst="rect">
            <a:avLst/>
          </a:prstGeom>
        </p:spPr>
        <p:txBody>
          <a:bodyPr vert="horz" wrap="square" lIns="123825" tIns="123825" rIns="57150" bIns="123825" rtlCol="0" anchor="t" anchorCtr="0">
            <a:spAutoFit/>
          </a:bodyPr>
          <a:lstStyle/>
          <a:p>
            <a:pPr>
              <a:lnSpc>
                <a:spcPct val="125000"/>
              </a:lnSpc>
              <a:spcBef>
                <a:spcPts val="450"/>
              </a:spcBef>
            </a:pPr>
            <a:r>
              <a:rPr lang="en-US" sz="1950" b="1">
                <a:solidFill>
                  <a:schemeClr val="accent1">
                    <a:alpha val="100000"/>
                  </a:schemeClr>
                </a:solidFill>
                <a:latin typeface="微软雅黑" panose="020B0503020204020204" charset="-122"/>
                <a:ea typeface="微软雅黑" panose="020B0503020204020204" charset="-122"/>
                <a:cs typeface="微软雅黑" panose="020B0503020204020204" charset="-122"/>
              </a:rPr>
              <a:t>03</a:t>
            </a:r>
          </a:p>
        </p:txBody>
      </p:sp>
      <p:sp>
        <p:nvSpPr>
          <p:cNvPr id="8" name="TextBox 8"/>
          <p:cNvSpPr txBox="1"/>
          <p:nvPr/>
        </p:nvSpPr>
        <p:spPr>
          <a:xfrm>
            <a:off x="376903" y="2964493"/>
            <a:ext cx="4352925" cy="609600"/>
          </a:xfrm>
          <a:prstGeom prst="rect">
            <a:avLst/>
          </a:prstGeom>
        </p:spPr>
        <p:txBody>
          <a:bodyPr vert="horz" wrap="square" lIns="123825" tIns="123825" rIns="57150" bIns="123825" rtlCol="0" anchor="t" anchorCtr="0">
            <a:spAutoFit/>
          </a:bodyPr>
          <a:lstStyle/>
          <a:p>
            <a:pPr>
              <a:lnSpc>
                <a:spcPct val="125000"/>
              </a:lnSpc>
              <a:spcBef>
                <a:spcPts val="450"/>
              </a:spcBef>
            </a:pPr>
            <a:r>
              <a:rPr lang="en-US" sz="1800" b="1">
                <a:solidFill>
                  <a:schemeClr val="accent1">
                    <a:alpha val="100000"/>
                  </a:schemeClr>
                </a:solidFill>
                <a:latin typeface="微软雅黑" panose="020B0503020204020204" charset="-122"/>
                <a:ea typeface="微软雅黑" panose="020B0503020204020204" charset="-122"/>
                <a:cs typeface="微软雅黑" panose="020B0503020204020204" charset="-122"/>
              </a:rPr>
              <a:t>02</a:t>
            </a:r>
          </a:p>
        </p:txBody>
      </p:sp>
      <p:sp>
        <p:nvSpPr>
          <p:cNvPr id="9" name="TextBox 9"/>
          <p:cNvSpPr txBox="1"/>
          <p:nvPr/>
        </p:nvSpPr>
        <p:spPr>
          <a:xfrm>
            <a:off x="376903" y="1462400"/>
            <a:ext cx="448627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随着生活回归正常，移动游戏尤其是超休闲类游戏将迎来下滑。</a:t>
            </a:r>
          </a:p>
        </p:txBody>
      </p:sp>
      <p:sp>
        <p:nvSpPr>
          <p:cNvPr id="10" name="TextBox 10"/>
          <p:cNvSpPr txBox="1"/>
          <p:nvPr/>
        </p:nvSpPr>
        <p:spPr>
          <a:xfrm>
            <a:off x="376903" y="3348767"/>
            <a:ext cx="448627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2022年移动业务收入将下降6.4%至922亿美元。</a:t>
            </a:r>
          </a:p>
        </p:txBody>
      </p:sp>
      <p:sp>
        <p:nvSpPr>
          <p:cNvPr id="11" name="TextBox 11"/>
          <p:cNvSpPr txBox="1"/>
          <p:nvPr/>
        </p:nvSpPr>
        <p:spPr>
          <a:xfrm>
            <a:off x="376903" y="5308631"/>
            <a:ext cx="448627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全球游戏市场将恢复增长轨迹，到2025年将创造2112亿美元的收益，年复合增长率为3.4%。</a:t>
            </a:r>
          </a:p>
        </p:txBody>
      </p:sp>
      <p:sp>
        <p:nvSpPr>
          <p:cNvPr id="12" name="TextBox 12"/>
          <p:cNvSpPr txBox="1"/>
          <p:nvPr/>
        </p:nvSpPr>
        <p:spPr>
          <a:xfrm>
            <a:off x="7334724" y="1462400"/>
            <a:ext cx="448627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主机游戏市场未来几年很有前景。</a:t>
            </a:r>
          </a:p>
        </p:txBody>
      </p:sp>
      <p:sp>
        <p:nvSpPr>
          <p:cNvPr id="13" name="TextBox 13"/>
          <p:cNvSpPr txBox="1"/>
          <p:nvPr/>
        </p:nvSpPr>
        <p:spPr>
          <a:xfrm>
            <a:off x="7334724" y="3348767"/>
            <a:ext cx="448627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全球手游市场营收也将在2023年重回增长轨迹，到2026年将上升至1170亿美元。</a:t>
            </a:r>
          </a:p>
        </p:txBody>
      </p:sp>
      <p:sp>
        <p:nvSpPr>
          <p:cNvPr id="14" name="TextBox 14"/>
          <p:cNvSpPr txBox="1"/>
          <p:nvPr/>
        </p:nvSpPr>
        <p:spPr>
          <a:xfrm>
            <a:off x="7334724" y="5308631"/>
            <a:ext cx="448627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混合休闲等新趋势的兴起和中度手游的复苏，也将为手游市场带来新的活力。</a:t>
            </a:r>
          </a:p>
        </p:txBody>
      </p:sp>
      <p:sp>
        <p:nvSpPr>
          <p:cNvPr id="15" name="Freeform 15"/>
          <p:cNvSpPr/>
          <p:nvPr/>
        </p:nvSpPr>
        <p:spPr>
          <a:xfrm>
            <a:off x="5496912" y="3176650"/>
            <a:ext cx="1198122" cy="1198122"/>
          </a:xfrm>
          <a:custGeom>
            <a:avLst/>
            <a:gdLst/>
            <a:ahLst/>
            <a:cxnLst/>
            <a:rect l="l" t="t" r="r" b="b"/>
            <a:pathLst>
              <a:path w="304800" h="304800">
                <a:moveTo>
                  <a:pt x="288693" y="85468"/>
                </a:moveTo>
                <a:lnTo>
                  <a:pt x="193700" y="180461"/>
                </a:lnTo>
                <a:lnTo>
                  <a:pt x="301971" y="180461"/>
                </a:lnTo>
                <a:cubicBezTo>
                  <a:pt x="303686" y="171298"/>
                  <a:pt x="304800" y="162001"/>
                  <a:pt x="304800" y="152400"/>
                </a:cubicBezTo>
                <a:cubicBezTo>
                  <a:pt x="304800" y="128273"/>
                  <a:pt x="298694" y="105747"/>
                  <a:pt x="288693" y="85468"/>
                </a:cubicBezTo>
                <a:close/>
                <a:moveTo>
                  <a:pt x="200549" y="145161"/>
                </a:moveTo>
                <a:lnTo>
                  <a:pt x="278682" y="67066"/>
                </a:lnTo>
                <a:cubicBezTo>
                  <a:pt x="260080" y="39643"/>
                  <a:pt x="232543" y="19241"/>
                  <a:pt x="200549" y="8525"/>
                </a:cubicBezTo>
                <a:lnTo>
                  <a:pt x="200549" y="145161"/>
                </a:lnTo>
                <a:close/>
                <a:moveTo>
                  <a:pt x="159525" y="200549"/>
                </a:moveTo>
                <a:lnTo>
                  <a:pt x="237677" y="278721"/>
                </a:lnTo>
                <a:cubicBezTo>
                  <a:pt x="265138" y="260156"/>
                  <a:pt x="285560" y="232581"/>
                  <a:pt x="296275" y="200549"/>
                </a:cubicBezTo>
                <a:lnTo>
                  <a:pt x="159525" y="200549"/>
                </a:lnTo>
                <a:close/>
                <a:moveTo>
                  <a:pt x="180432" y="111862"/>
                </a:moveTo>
                <a:lnTo>
                  <a:pt x="180432" y="2829"/>
                </a:lnTo>
                <a:cubicBezTo>
                  <a:pt x="171317" y="1133"/>
                  <a:pt x="162001" y="0"/>
                  <a:pt x="152400" y="0"/>
                </a:cubicBezTo>
                <a:cubicBezTo>
                  <a:pt x="128064" y="0"/>
                  <a:pt x="105366" y="6229"/>
                  <a:pt x="84963" y="16393"/>
                </a:cubicBezTo>
                <a:lnTo>
                  <a:pt x="180432" y="111862"/>
                </a:lnTo>
                <a:close/>
                <a:moveTo>
                  <a:pt x="124368" y="193853"/>
                </a:moveTo>
                <a:lnTo>
                  <a:pt x="124368" y="301981"/>
                </a:lnTo>
                <a:cubicBezTo>
                  <a:pt x="133483" y="303686"/>
                  <a:pt x="142799" y="304800"/>
                  <a:pt x="152400" y="304800"/>
                </a:cubicBezTo>
                <a:cubicBezTo>
                  <a:pt x="176508" y="304800"/>
                  <a:pt x="198987" y="298694"/>
                  <a:pt x="219266" y="288722"/>
                </a:cubicBezTo>
                <a:lnTo>
                  <a:pt x="124368" y="193853"/>
                </a:lnTo>
                <a:close/>
                <a:moveTo>
                  <a:pt x="104232" y="159763"/>
                </a:moveTo>
                <a:lnTo>
                  <a:pt x="26194" y="237792"/>
                </a:lnTo>
                <a:cubicBezTo>
                  <a:pt x="44758" y="265176"/>
                  <a:pt x="72276" y="285569"/>
                  <a:pt x="104232" y="296285"/>
                </a:cubicBezTo>
                <a:lnTo>
                  <a:pt x="104232" y="159763"/>
                </a:lnTo>
                <a:close/>
                <a:moveTo>
                  <a:pt x="2829" y="124368"/>
                </a:moveTo>
                <a:cubicBezTo>
                  <a:pt x="1133" y="133483"/>
                  <a:pt x="0" y="142799"/>
                  <a:pt x="0" y="152400"/>
                </a:cubicBezTo>
                <a:cubicBezTo>
                  <a:pt x="0" y="176584"/>
                  <a:pt x="6144" y="199130"/>
                  <a:pt x="16145" y="219408"/>
                </a:cubicBezTo>
                <a:lnTo>
                  <a:pt x="111195" y="124358"/>
                </a:lnTo>
                <a:lnTo>
                  <a:pt x="2829" y="124358"/>
                </a:lnTo>
                <a:close/>
                <a:moveTo>
                  <a:pt x="66637" y="26489"/>
                </a:moveTo>
                <a:cubicBezTo>
                  <a:pt x="39443" y="45053"/>
                  <a:pt x="19183" y="72428"/>
                  <a:pt x="8525" y="104232"/>
                </a:cubicBezTo>
                <a:lnTo>
                  <a:pt x="144389" y="104232"/>
                </a:lnTo>
                <a:lnTo>
                  <a:pt x="66637" y="26489"/>
                </a:lnTo>
                <a:close/>
              </a:path>
            </a:pathLst>
          </a:custGeom>
          <a:solidFill>
            <a:srgbClr val="FFFFFF">
              <a:alpha val="100000"/>
            </a:srgbClr>
          </a:solidFill>
        </p:spPr>
      </p:sp>
      <p:grpSp>
        <p:nvGrpSpPr>
          <p:cNvPr id="16" name="Group 16"/>
          <p:cNvGrpSpPr/>
          <p:nvPr/>
        </p:nvGrpSpPr>
        <p:grpSpPr>
          <a:xfrm>
            <a:off x="454963" y="93878"/>
            <a:ext cx="10641129" cy="914400"/>
            <a:chOff x="454963" y="93878"/>
            <a:chExt cx="10641129" cy="914400"/>
          </a:xfrm>
        </p:grpSpPr>
        <p:sp>
          <p:nvSpPr>
            <p:cNvPr id="17" name="AutoShape 17"/>
            <p:cNvSpPr/>
            <p:nvPr/>
          </p:nvSpPr>
          <p:spPr>
            <a:xfrm>
              <a:off x="454963" y="331168"/>
              <a:ext cx="84147" cy="84147"/>
            </a:xfrm>
            <a:prstGeom prst="ellipse">
              <a:avLst/>
            </a:prstGeom>
            <a:solidFill>
              <a:schemeClr val="accent1">
                <a:alpha val="100000"/>
              </a:schemeClr>
            </a:solidFill>
          </p:spPr>
        </p:sp>
        <p:sp>
          <p:nvSpPr>
            <p:cNvPr id="18" name="AutoShape 18"/>
            <p:cNvSpPr/>
            <p:nvPr/>
          </p:nvSpPr>
          <p:spPr>
            <a:xfrm>
              <a:off x="575049" y="337743"/>
              <a:ext cx="78137" cy="78137"/>
            </a:xfrm>
            <a:prstGeom prst="ellipse">
              <a:avLst/>
            </a:prstGeom>
            <a:solidFill>
              <a:schemeClr val="accent1">
                <a:alpha val="80000"/>
              </a:schemeClr>
            </a:solidFill>
          </p:spPr>
        </p:sp>
        <p:sp>
          <p:nvSpPr>
            <p:cNvPr id="19" name="AutoShape 19"/>
            <p:cNvSpPr/>
            <p:nvPr/>
          </p:nvSpPr>
          <p:spPr>
            <a:xfrm>
              <a:off x="689125" y="339460"/>
              <a:ext cx="74704" cy="74704"/>
            </a:xfrm>
            <a:prstGeom prst="ellipse">
              <a:avLst/>
            </a:prstGeom>
            <a:solidFill>
              <a:schemeClr val="accent1">
                <a:alpha val="60000"/>
              </a:schemeClr>
            </a:solidFill>
          </p:spPr>
        </p:sp>
        <p:sp>
          <p:nvSpPr>
            <p:cNvPr id="20" name="AutoShape 20"/>
            <p:cNvSpPr/>
            <p:nvPr/>
          </p:nvSpPr>
          <p:spPr>
            <a:xfrm>
              <a:off x="799768" y="348430"/>
              <a:ext cx="69238" cy="69238"/>
            </a:xfrm>
            <a:prstGeom prst="ellipse">
              <a:avLst/>
            </a:prstGeom>
            <a:solidFill>
              <a:schemeClr val="accent1">
                <a:alpha val="40000"/>
              </a:schemeClr>
            </a:solidFill>
          </p:spPr>
        </p:sp>
        <p:sp>
          <p:nvSpPr>
            <p:cNvPr id="21" name="AutoShape 21"/>
            <p:cNvSpPr/>
            <p:nvPr/>
          </p:nvSpPr>
          <p:spPr>
            <a:xfrm>
              <a:off x="904945" y="344297"/>
              <a:ext cx="65594" cy="65594"/>
            </a:xfrm>
            <a:prstGeom prst="ellipse">
              <a:avLst/>
            </a:prstGeom>
            <a:solidFill>
              <a:schemeClr val="accent1">
                <a:alpha val="20000"/>
              </a:schemeClr>
            </a:solidFill>
          </p:spPr>
        </p:sp>
        <p:sp>
          <p:nvSpPr>
            <p:cNvPr id="22" name="AutoShape 22"/>
            <p:cNvSpPr/>
            <p:nvPr/>
          </p:nvSpPr>
          <p:spPr>
            <a:xfrm>
              <a:off x="454963" y="448942"/>
              <a:ext cx="84147" cy="84147"/>
            </a:xfrm>
            <a:prstGeom prst="ellipse">
              <a:avLst/>
            </a:prstGeom>
            <a:solidFill>
              <a:schemeClr val="accent1">
                <a:alpha val="100000"/>
              </a:schemeClr>
            </a:solidFill>
          </p:spPr>
        </p:sp>
        <p:sp>
          <p:nvSpPr>
            <p:cNvPr id="23" name="AutoShape 23"/>
            <p:cNvSpPr/>
            <p:nvPr/>
          </p:nvSpPr>
          <p:spPr>
            <a:xfrm>
              <a:off x="575049" y="455517"/>
              <a:ext cx="78137" cy="78137"/>
            </a:xfrm>
            <a:prstGeom prst="ellipse">
              <a:avLst/>
            </a:prstGeom>
            <a:solidFill>
              <a:schemeClr val="accent1">
                <a:alpha val="80000"/>
              </a:schemeClr>
            </a:solidFill>
          </p:spPr>
        </p:sp>
        <p:sp>
          <p:nvSpPr>
            <p:cNvPr id="24" name="AutoShape 24"/>
            <p:cNvSpPr/>
            <p:nvPr/>
          </p:nvSpPr>
          <p:spPr>
            <a:xfrm>
              <a:off x="689125" y="457233"/>
              <a:ext cx="74704" cy="74704"/>
            </a:xfrm>
            <a:prstGeom prst="ellipse">
              <a:avLst/>
            </a:prstGeom>
            <a:solidFill>
              <a:schemeClr val="accent1">
                <a:alpha val="60000"/>
              </a:schemeClr>
            </a:solidFill>
          </p:spPr>
        </p:sp>
        <p:sp>
          <p:nvSpPr>
            <p:cNvPr id="25" name="AutoShape 25"/>
            <p:cNvSpPr/>
            <p:nvPr/>
          </p:nvSpPr>
          <p:spPr>
            <a:xfrm>
              <a:off x="799768" y="466203"/>
              <a:ext cx="69238" cy="69238"/>
            </a:xfrm>
            <a:prstGeom prst="ellipse">
              <a:avLst/>
            </a:prstGeom>
            <a:solidFill>
              <a:schemeClr val="accent1">
                <a:alpha val="40000"/>
              </a:schemeClr>
            </a:solidFill>
          </p:spPr>
        </p:sp>
        <p:sp>
          <p:nvSpPr>
            <p:cNvPr id="26" name="AutoShape 26"/>
            <p:cNvSpPr/>
            <p:nvPr/>
          </p:nvSpPr>
          <p:spPr>
            <a:xfrm>
              <a:off x="904945" y="462070"/>
              <a:ext cx="65594" cy="65594"/>
            </a:xfrm>
            <a:prstGeom prst="ellipse">
              <a:avLst/>
            </a:prstGeom>
            <a:solidFill>
              <a:schemeClr val="accent1">
                <a:alpha val="20000"/>
              </a:schemeClr>
            </a:solidFill>
          </p:spPr>
        </p:sp>
        <p:sp>
          <p:nvSpPr>
            <p:cNvPr id="27" name="AutoShape 27"/>
            <p:cNvSpPr/>
            <p:nvPr/>
          </p:nvSpPr>
          <p:spPr>
            <a:xfrm>
              <a:off x="454963" y="566715"/>
              <a:ext cx="84147" cy="84147"/>
            </a:xfrm>
            <a:prstGeom prst="ellipse">
              <a:avLst/>
            </a:prstGeom>
            <a:solidFill>
              <a:schemeClr val="accent1">
                <a:alpha val="100000"/>
              </a:schemeClr>
            </a:solidFill>
          </p:spPr>
        </p:sp>
        <p:sp>
          <p:nvSpPr>
            <p:cNvPr id="28" name="AutoShape 28"/>
            <p:cNvSpPr/>
            <p:nvPr/>
          </p:nvSpPr>
          <p:spPr>
            <a:xfrm>
              <a:off x="575049" y="573291"/>
              <a:ext cx="78137" cy="78137"/>
            </a:xfrm>
            <a:prstGeom prst="ellipse">
              <a:avLst/>
            </a:prstGeom>
            <a:solidFill>
              <a:schemeClr val="accent1">
                <a:alpha val="80000"/>
              </a:schemeClr>
            </a:solidFill>
          </p:spPr>
        </p:sp>
        <p:sp>
          <p:nvSpPr>
            <p:cNvPr id="29" name="AutoShape 29"/>
            <p:cNvSpPr/>
            <p:nvPr/>
          </p:nvSpPr>
          <p:spPr>
            <a:xfrm>
              <a:off x="689125" y="575007"/>
              <a:ext cx="74704" cy="74704"/>
            </a:xfrm>
            <a:prstGeom prst="ellipse">
              <a:avLst/>
            </a:prstGeom>
            <a:solidFill>
              <a:schemeClr val="accent1">
                <a:alpha val="60000"/>
              </a:schemeClr>
            </a:solidFill>
          </p:spPr>
        </p:sp>
        <p:sp>
          <p:nvSpPr>
            <p:cNvPr id="30" name="AutoShape 30"/>
            <p:cNvSpPr/>
            <p:nvPr/>
          </p:nvSpPr>
          <p:spPr>
            <a:xfrm>
              <a:off x="799768" y="583977"/>
              <a:ext cx="69238" cy="69238"/>
            </a:xfrm>
            <a:prstGeom prst="ellipse">
              <a:avLst/>
            </a:prstGeom>
            <a:solidFill>
              <a:schemeClr val="accent1">
                <a:alpha val="40000"/>
              </a:schemeClr>
            </a:solidFill>
          </p:spPr>
        </p:sp>
        <p:sp>
          <p:nvSpPr>
            <p:cNvPr id="31" name="AutoShape 31"/>
            <p:cNvSpPr/>
            <p:nvPr/>
          </p:nvSpPr>
          <p:spPr>
            <a:xfrm>
              <a:off x="904945" y="579844"/>
              <a:ext cx="65594" cy="65594"/>
            </a:xfrm>
            <a:prstGeom prst="ellipse">
              <a:avLst/>
            </a:prstGeom>
            <a:solidFill>
              <a:schemeClr val="accent1">
                <a:alpha val="20000"/>
              </a:schemeClr>
            </a:solidFill>
          </p:spPr>
        </p:sp>
        <p:sp>
          <p:nvSpPr>
            <p:cNvPr id="32" name="AutoShape 32"/>
            <p:cNvSpPr/>
            <p:nvPr/>
          </p:nvSpPr>
          <p:spPr>
            <a:xfrm>
              <a:off x="454963" y="684489"/>
              <a:ext cx="84147" cy="84147"/>
            </a:xfrm>
            <a:prstGeom prst="ellipse">
              <a:avLst/>
            </a:prstGeom>
            <a:solidFill>
              <a:schemeClr val="accent1">
                <a:alpha val="100000"/>
              </a:schemeClr>
            </a:solidFill>
          </p:spPr>
        </p:sp>
        <p:sp>
          <p:nvSpPr>
            <p:cNvPr id="33" name="AutoShape 33"/>
            <p:cNvSpPr/>
            <p:nvPr/>
          </p:nvSpPr>
          <p:spPr>
            <a:xfrm>
              <a:off x="575049" y="691064"/>
              <a:ext cx="78137" cy="78137"/>
            </a:xfrm>
            <a:prstGeom prst="ellipse">
              <a:avLst/>
            </a:prstGeom>
            <a:solidFill>
              <a:schemeClr val="accent1">
                <a:alpha val="80000"/>
              </a:schemeClr>
            </a:solidFill>
          </p:spPr>
        </p:sp>
        <p:sp>
          <p:nvSpPr>
            <p:cNvPr id="34" name="AutoShape 34"/>
            <p:cNvSpPr/>
            <p:nvPr/>
          </p:nvSpPr>
          <p:spPr>
            <a:xfrm>
              <a:off x="689125" y="692781"/>
              <a:ext cx="74704" cy="74704"/>
            </a:xfrm>
            <a:prstGeom prst="ellipse">
              <a:avLst/>
            </a:prstGeom>
            <a:solidFill>
              <a:schemeClr val="accent1">
                <a:alpha val="60000"/>
              </a:schemeClr>
            </a:solidFill>
          </p:spPr>
        </p:sp>
        <p:sp>
          <p:nvSpPr>
            <p:cNvPr id="35" name="AutoShape 35"/>
            <p:cNvSpPr/>
            <p:nvPr/>
          </p:nvSpPr>
          <p:spPr>
            <a:xfrm>
              <a:off x="799768" y="701751"/>
              <a:ext cx="69238" cy="69238"/>
            </a:xfrm>
            <a:prstGeom prst="ellipse">
              <a:avLst/>
            </a:prstGeom>
            <a:solidFill>
              <a:schemeClr val="accent1">
                <a:alpha val="40000"/>
              </a:schemeClr>
            </a:solidFill>
          </p:spPr>
        </p:sp>
        <p:sp>
          <p:nvSpPr>
            <p:cNvPr id="36" name="AutoShape 36"/>
            <p:cNvSpPr/>
            <p:nvPr/>
          </p:nvSpPr>
          <p:spPr>
            <a:xfrm>
              <a:off x="904945" y="697618"/>
              <a:ext cx="65594" cy="65594"/>
            </a:xfrm>
            <a:prstGeom prst="ellipse">
              <a:avLst/>
            </a:prstGeom>
            <a:solidFill>
              <a:schemeClr val="accent1">
                <a:alpha val="20000"/>
              </a:schemeClr>
            </a:solidFill>
          </p:spPr>
        </p:sp>
        <p:sp>
          <p:nvSpPr>
            <p:cNvPr id="37" name="TextBox 3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移动游戏重回增长轨迹</a:t>
              </a:r>
            </a:p>
          </p:txBody>
        </p:sp>
      </p:gr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jEzODRkZWViM2QzYWI0YjllZTNhMWE5YzM0MGNmNWYifQ=="/>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Theme">
  <a:themeElements>
    <a:clrScheme name="Office">
      <a:dk1>
        <a:srgbClr val="000000"/>
      </a:dk1>
      <a:lt1>
        <a:srgbClr val="EFFFFD"/>
      </a:lt1>
      <a:dk2>
        <a:srgbClr val="003C35"/>
      </a:dk2>
      <a:lt2>
        <a:srgbClr val="FFFFFF"/>
      </a:lt2>
      <a:accent1>
        <a:srgbClr val="00A5B2"/>
      </a:accent1>
      <a:accent2>
        <a:srgbClr val="52C6B8"/>
      </a:accent2>
      <a:accent3>
        <a:srgbClr val="00657D"/>
      </a:accent3>
      <a:accent4>
        <a:srgbClr val="58C19B"/>
      </a:accent4>
      <a:accent5>
        <a:srgbClr val="6DD690"/>
      </a:accent5>
      <a:accent6>
        <a:srgbClr val="9CCAF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657</Words>
  <Application>Microsoft Office PowerPoint</Application>
  <PresentationFormat>宽屏</PresentationFormat>
  <Paragraphs>153</Paragraphs>
  <Slides>34</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34</vt:i4>
      </vt:variant>
    </vt:vector>
  </HeadingPairs>
  <TitlesOfParts>
    <vt:vector size="39" baseType="lpstr">
      <vt:lpstr>宋体</vt:lpstr>
      <vt:lpstr>微软雅黑</vt:lpstr>
      <vt:lpstr>Arial</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Xijing Guan</dc:creator>
  <cp:lastModifiedBy>weiying</cp:lastModifiedBy>
  <cp:revision>4</cp:revision>
  <dcterms:created xsi:type="dcterms:W3CDTF">2006-08-16T00:00:00Z</dcterms:created>
  <dcterms:modified xsi:type="dcterms:W3CDTF">2025-02-10T07:53:07Z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38BB484962AA4E47B33C51E470842F72_12</vt:lpwstr>
  </property>
  <property fmtid="{D5CDD505-2E9C-101B-9397-08002B2CF9AE}" pid="3" name="KSOProductBuildVer">
    <vt:lpwstr>2052-12.1.0.16250</vt:lpwstr>
  </property>
</Properties>
</file>