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88">
  <p:sldMasterIdLst>
    <p:sldMasterId id="2147483648" r:id="rId1"/>
  </p:sldMasterIdLst>
  <p:notesMasterIdLst>
    <p:notesMasterId r:id="rId38"/>
  </p:notesMasterIdLst>
  <p:sldIdLst>
    <p:sldId id="256" r:id="rId2"/>
    <p:sldId id="257" r:id="rId3"/>
    <p:sldId id="289" r:id="rId4"/>
    <p:sldId id="290" r:id="rId5"/>
    <p:sldId id="291" r:id="rId6"/>
    <p:sldId id="292" r:id="rId7"/>
    <p:sldId id="293" r:id="rId8"/>
    <p:sldId id="294" r:id="rId9"/>
    <p:sldId id="295" r:id="rId10"/>
    <p:sldId id="296" r:id="rId11"/>
    <p:sldId id="297" r:id="rId12"/>
    <p:sldId id="298" r:id="rId13"/>
    <p:sldId id="299" r:id="rId14"/>
    <p:sldId id="258" r:id="rId15"/>
    <p:sldId id="259" r:id="rId16"/>
    <p:sldId id="260" r:id="rId17"/>
    <p:sldId id="261" r:id="rId18"/>
    <p:sldId id="262" r:id="rId19"/>
    <p:sldId id="263" r:id="rId20"/>
    <p:sldId id="267" r:id="rId21"/>
    <p:sldId id="268" r:id="rId22"/>
    <p:sldId id="269"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6" r:id="rId36"/>
    <p:sldId id="285"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67D1"/>
    <a:srgbClr val="458EF3"/>
    <a:srgbClr val="2AA285"/>
    <a:srgbClr val="800000"/>
    <a:srgbClr val="48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50" autoAdjust="0"/>
    <p:restoredTop sz="94706" autoAdjust="0"/>
  </p:normalViewPr>
  <p:slideViewPr>
    <p:cSldViewPr snapToGrid="0" showGuides="1">
      <p:cViewPr varScale="1">
        <p:scale>
          <a:sx n="63" d="100"/>
          <a:sy n="63" d="100"/>
        </p:scale>
        <p:origin x="190" y="744"/>
      </p:cViewPr>
      <p:guideLst>
        <p:guide orient="horz" pos="2137"/>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84" d="100"/>
          <a:sy n="84" d="100"/>
        </p:scale>
        <p:origin x="382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7B41D8-8034-449A-BAB6-640A329BECFC}" type="datetimeFigureOut">
              <a:rPr lang="zh-CN" altLang="en-US" smtClean="0"/>
              <a:t>2025/5/31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5DDCB1-07FF-4F0F-B8BA-1FAC2D65638B}" type="slidenum">
              <a:rPr lang="zh-CN" altLang="en-US" smtClean="0"/>
              <a:t>‹#›</a:t>
            </a:fld>
            <a:endParaRPr lang="zh-CN" altLang="en-US"/>
          </a:p>
        </p:txBody>
      </p:sp>
    </p:spTree>
    <p:extLst>
      <p:ext uri="{BB962C8B-B14F-4D97-AF65-F5344CB8AC3E}">
        <p14:creationId xmlns:p14="http://schemas.microsoft.com/office/powerpoint/2010/main" val="2743611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1</a:t>
            </a:fld>
            <a:endParaRPr lang="zh-CN" altLang="en-US"/>
          </a:p>
        </p:txBody>
      </p:sp>
    </p:spTree>
    <p:extLst>
      <p:ext uri="{BB962C8B-B14F-4D97-AF65-F5344CB8AC3E}">
        <p14:creationId xmlns:p14="http://schemas.microsoft.com/office/powerpoint/2010/main" val="2714776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6</a:t>
            </a:fld>
            <a:endParaRPr lang="zh-CN" altLang="en-US"/>
          </a:p>
        </p:txBody>
      </p:sp>
    </p:spTree>
    <p:extLst>
      <p:ext uri="{BB962C8B-B14F-4D97-AF65-F5344CB8AC3E}">
        <p14:creationId xmlns:p14="http://schemas.microsoft.com/office/powerpoint/2010/main" val="501827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8</a:t>
            </a:fld>
            <a:endParaRPr lang="zh-CN" altLang="en-US"/>
          </a:p>
        </p:txBody>
      </p:sp>
    </p:spTree>
    <p:extLst>
      <p:ext uri="{BB962C8B-B14F-4D97-AF65-F5344CB8AC3E}">
        <p14:creationId xmlns:p14="http://schemas.microsoft.com/office/powerpoint/2010/main" val="2654381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5DDCB1-07FF-4F0F-B8BA-1FAC2D65638B}" type="slidenum">
              <a:rPr lang="zh-CN" altLang="en-US" smtClean="0"/>
              <a:t>30</a:t>
            </a:fld>
            <a:endParaRPr lang="zh-CN" altLang="en-US"/>
          </a:p>
        </p:txBody>
      </p:sp>
    </p:spTree>
    <p:extLst>
      <p:ext uri="{BB962C8B-B14F-4D97-AF65-F5344CB8AC3E}">
        <p14:creationId xmlns:p14="http://schemas.microsoft.com/office/powerpoint/2010/main" val="3431006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61" name="图片 60">
            <a:extLst>
              <a:ext uri="{FF2B5EF4-FFF2-40B4-BE49-F238E27FC236}">
                <a16:creationId xmlns:a16="http://schemas.microsoft.com/office/drawing/2014/main" id="{84DA7E19-F779-440B-B152-62A25BDF5B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737504">
            <a:off x="10158210" y="2229373"/>
            <a:ext cx="1213104" cy="1828800"/>
          </a:xfrm>
          <a:prstGeom prst="rect">
            <a:avLst/>
          </a:prstGeom>
          <a:effectLst>
            <a:softEdge rad="317500"/>
          </a:effectLst>
        </p:spPr>
      </p:pic>
      <p:pic>
        <p:nvPicPr>
          <p:cNvPr id="60" name="图片 59">
            <a:extLst>
              <a:ext uri="{FF2B5EF4-FFF2-40B4-BE49-F238E27FC236}">
                <a16:creationId xmlns:a16="http://schemas.microsoft.com/office/drawing/2014/main" id="{7D57B5D5-D147-46F4-9143-6A7E978A8C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8497489">
            <a:off x="10108865" y="1511677"/>
            <a:ext cx="1213104" cy="1828800"/>
          </a:xfrm>
          <a:prstGeom prst="rect">
            <a:avLst/>
          </a:prstGeom>
          <a:effectLst>
            <a:softEdge rad="317500"/>
          </a:effectLst>
        </p:spPr>
      </p:pic>
      <p:pic>
        <p:nvPicPr>
          <p:cNvPr id="53" name="图片 52">
            <a:extLst>
              <a:ext uri="{FF2B5EF4-FFF2-40B4-BE49-F238E27FC236}">
                <a16:creationId xmlns:a16="http://schemas.microsoft.com/office/drawing/2014/main" id="{B623C763-0D86-4F95-9D24-DE7F2A2662AD}"/>
              </a:ext>
            </a:extLst>
          </p:cNvPr>
          <p:cNvPicPr>
            <a:picLocks noChangeAspect="1"/>
          </p:cNvPicPr>
          <p:nvPr userDrawn="1"/>
        </p:nvPicPr>
        <p:blipFill rotWithShape="1">
          <a:blip r:embed="rId3" cstate="hqprint">
            <a:clrChange>
              <a:clrFrom>
                <a:srgbClr val="FFFFFF"/>
              </a:clrFrom>
              <a:clrTo>
                <a:srgbClr val="FFFFFF">
                  <a:alpha val="0"/>
                </a:srgbClr>
              </a:clrTo>
            </a:clrChange>
            <a:extLst>
              <a:ext uri="{28A0092B-C50C-407E-A947-70E740481C1C}">
                <a14:useLocalDpi xmlns:a14="http://schemas.microsoft.com/office/drawing/2010/main" val="0"/>
              </a:ext>
            </a:extLst>
          </a:blip>
          <a:srcRect b="8492"/>
          <a:stretch/>
        </p:blipFill>
        <p:spPr>
          <a:xfrm rot="11132099">
            <a:off x="9060125" y="906875"/>
            <a:ext cx="2801370" cy="1708975"/>
          </a:xfrm>
          <a:prstGeom prst="rect">
            <a:avLst/>
          </a:prstGeom>
        </p:spPr>
      </p:pic>
      <p:pic>
        <p:nvPicPr>
          <p:cNvPr id="50" name="图片 49">
            <a:extLst>
              <a:ext uri="{FF2B5EF4-FFF2-40B4-BE49-F238E27FC236}">
                <a16:creationId xmlns:a16="http://schemas.microsoft.com/office/drawing/2014/main" id="{FA12F002-0B1F-4AFF-B7EE-5A4C1C38842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21579" b="21987"/>
          <a:stretch/>
        </p:blipFill>
        <p:spPr>
          <a:xfrm>
            <a:off x="8432943" y="5452590"/>
            <a:ext cx="3759057" cy="1405410"/>
          </a:xfrm>
          <a:prstGeom prst="rect">
            <a:avLst/>
          </a:prstGeom>
        </p:spPr>
      </p:pic>
      <p:pic>
        <p:nvPicPr>
          <p:cNvPr id="38" name="图片 37">
            <a:extLst>
              <a:ext uri="{FF2B5EF4-FFF2-40B4-BE49-F238E27FC236}">
                <a16:creationId xmlns:a16="http://schemas.microsoft.com/office/drawing/2014/main" id="{7ADEBC74-5799-4F1E-B6E5-532114D0E3F5}"/>
              </a:ext>
            </a:extLst>
          </p:cNvPr>
          <p:cNvPicPr>
            <a:picLocks noChangeAspect="1"/>
          </p:cNvPicPr>
          <p:nvPr userDrawn="1"/>
        </p:nvPicPr>
        <p:blipFill rotWithShape="1">
          <a:blip r:embed="rId5"/>
          <a:srcRect r="2521"/>
          <a:stretch/>
        </p:blipFill>
        <p:spPr>
          <a:xfrm>
            <a:off x="-49887" y="0"/>
            <a:ext cx="4742657" cy="3355675"/>
          </a:xfrm>
          <a:prstGeom prst="rect">
            <a:avLst/>
          </a:prstGeom>
        </p:spPr>
      </p:pic>
      <p:sp>
        <p:nvSpPr>
          <p:cNvPr id="46" name="任意多边形: 形状 45">
            <a:extLst>
              <a:ext uri="{FF2B5EF4-FFF2-40B4-BE49-F238E27FC236}">
                <a16:creationId xmlns:a16="http://schemas.microsoft.com/office/drawing/2014/main" id="{D6B1296E-B6BF-42B9-AE52-1C39B6C63028}"/>
              </a:ext>
            </a:extLst>
          </p:cNvPr>
          <p:cNvSpPr/>
          <p:nvPr userDrawn="1"/>
        </p:nvSpPr>
        <p:spPr>
          <a:xfrm rot="6030624">
            <a:off x="4434519" y="-25461"/>
            <a:ext cx="1016756" cy="2671162"/>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1854679 w 1934165"/>
              <a:gd name="connsiteY0" fmla="*/ 396815 h 1570605"/>
              <a:gd name="connsiteX1" fmla="*/ 1768415 w 1934165"/>
              <a:gd name="connsiteY1" fmla="*/ 483080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397479 w 2063144"/>
              <a:gd name="connsiteY14" fmla="*/ 931653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147312 w 2063144"/>
              <a:gd name="connsiteY14" fmla="*/ 1526877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2FDA5182-90FE-4A0A-AF4D-08D05ED9BE5A}"/>
              </a:ext>
            </a:extLst>
          </p:cNvPr>
          <p:cNvSpPr/>
          <p:nvPr userDrawn="1"/>
        </p:nvSpPr>
        <p:spPr>
          <a:xfrm rot="12061918">
            <a:off x="4426598" y="1529809"/>
            <a:ext cx="1016756" cy="1081854"/>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1854679 w 1934165"/>
              <a:gd name="connsiteY0" fmla="*/ 396815 h 1570605"/>
              <a:gd name="connsiteX1" fmla="*/ 1768415 w 1934165"/>
              <a:gd name="connsiteY1" fmla="*/ 483080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397479 w 2063144"/>
              <a:gd name="connsiteY14" fmla="*/ 931653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147312 w 2063144"/>
              <a:gd name="connsiteY14" fmla="*/ 1526877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73FE2236-C65D-425C-A418-C0539FF0C83F}"/>
              </a:ext>
            </a:extLst>
          </p:cNvPr>
          <p:cNvSpPr/>
          <p:nvPr userDrawn="1"/>
        </p:nvSpPr>
        <p:spPr>
          <a:xfrm rot="7967055">
            <a:off x="4733102" y="941270"/>
            <a:ext cx="1016756" cy="1081854"/>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1854679 w 1934165"/>
              <a:gd name="connsiteY0" fmla="*/ 396815 h 1570605"/>
              <a:gd name="connsiteX1" fmla="*/ 1768415 w 1934165"/>
              <a:gd name="connsiteY1" fmla="*/ 483080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397479 w 2063144"/>
              <a:gd name="connsiteY14" fmla="*/ 931653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147312 w 2063144"/>
              <a:gd name="connsiteY14" fmla="*/ 1526877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a:extLst>
              <a:ext uri="{FF2B5EF4-FFF2-40B4-BE49-F238E27FC236}">
                <a16:creationId xmlns:a16="http://schemas.microsoft.com/office/drawing/2014/main" id="{AA455534-5EF1-4FDF-A0FF-3EDCF542761C}"/>
              </a:ext>
            </a:extLst>
          </p:cNvPr>
          <p:cNvSpPr/>
          <p:nvPr userDrawn="1"/>
        </p:nvSpPr>
        <p:spPr>
          <a:xfrm rot="1077720">
            <a:off x="7924565" y="5201328"/>
            <a:ext cx="1016756" cy="1081854"/>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1854679 w 1934165"/>
              <a:gd name="connsiteY0" fmla="*/ 396815 h 1570605"/>
              <a:gd name="connsiteX1" fmla="*/ 1768415 w 1934165"/>
              <a:gd name="connsiteY1" fmla="*/ 483080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397479 w 2063144"/>
              <a:gd name="connsiteY14" fmla="*/ 931653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147312 w 2063144"/>
              <a:gd name="connsiteY14" fmla="*/ 1526877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E40E4106-0B6B-430C-B7A3-C7347E2B399B}"/>
              </a:ext>
            </a:extLst>
          </p:cNvPr>
          <p:cNvSpPr/>
          <p:nvPr userDrawn="1"/>
        </p:nvSpPr>
        <p:spPr>
          <a:xfrm rot="543740">
            <a:off x="8217825" y="6050306"/>
            <a:ext cx="561779" cy="701505"/>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1854679 w 1934165"/>
              <a:gd name="connsiteY0" fmla="*/ 396815 h 1570605"/>
              <a:gd name="connsiteX1" fmla="*/ 1768415 w 1934165"/>
              <a:gd name="connsiteY1" fmla="*/ 483080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397479 w 2063144"/>
              <a:gd name="connsiteY14" fmla="*/ 931653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147312 w 2063144"/>
              <a:gd name="connsiteY14" fmla="*/ 1526877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副标题 2">
            <a:extLst>
              <a:ext uri="{FF2B5EF4-FFF2-40B4-BE49-F238E27FC236}">
                <a16:creationId xmlns:a16="http://schemas.microsoft.com/office/drawing/2014/main" id="{6755DB18-700E-4821-AD8B-497B88AB0A52}"/>
              </a:ext>
            </a:extLst>
          </p:cNvPr>
          <p:cNvSpPr>
            <a:spLocks noGrp="1"/>
          </p:cNvSpPr>
          <p:nvPr>
            <p:ph type="subTitle" idx="1"/>
          </p:nvPr>
        </p:nvSpPr>
        <p:spPr>
          <a:xfrm>
            <a:off x="1524000" y="4596448"/>
            <a:ext cx="9144000" cy="1655762"/>
          </a:xfrm>
        </p:spPr>
        <p:txBody>
          <a:bodyP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zh-CN" altLang="en-US" dirty="0"/>
          </a:p>
        </p:txBody>
      </p:sp>
      <p:sp>
        <p:nvSpPr>
          <p:cNvPr id="59" name="任意多边形: 形状 58">
            <a:extLst>
              <a:ext uri="{FF2B5EF4-FFF2-40B4-BE49-F238E27FC236}">
                <a16:creationId xmlns:a16="http://schemas.microsoft.com/office/drawing/2014/main" id="{07217FBE-F3A3-4AEC-91F9-3BF74DDE1221}"/>
              </a:ext>
            </a:extLst>
          </p:cNvPr>
          <p:cNvSpPr/>
          <p:nvPr userDrawn="1"/>
        </p:nvSpPr>
        <p:spPr>
          <a:xfrm rot="8123491">
            <a:off x="4369138" y="1113216"/>
            <a:ext cx="1260677" cy="1391524"/>
          </a:xfrm>
          <a:custGeom>
            <a:avLst/>
            <a:gdLst>
              <a:gd name="connsiteX0" fmla="*/ 1854679 w 1934165"/>
              <a:gd name="connsiteY0" fmla="*/ 396815 h 1570605"/>
              <a:gd name="connsiteX1" fmla="*/ 1768415 w 1934165"/>
              <a:gd name="connsiteY1" fmla="*/ 491706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1854679 w 1934165"/>
              <a:gd name="connsiteY0" fmla="*/ 396815 h 1570605"/>
              <a:gd name="connsiteX1" fmla="*/ 1768415 w 1934165"/>
              <a:gd name="connsiteY1" fmla="*/ 483080 h 1570605"/>
              <a:gd name="connsiteX2" fmla="*/ 1716656 w 1934165"/>
              <a:gd name="connsiteY2" fmla="*/ 534838 h 1570605"/>
              <a:gd name="connsiteX3" fmla="*/ 1699404 w 1934165"/>
              <a:gd name="connsiteY3" fmla="*/ 560717 h 1570605"/>
              <a:gd name="connsiteX4" fmla="*/ 1647645 w 1934165"/>
              <a:gd name="connsiteY4" fmla="*/ 603849 h 1570605"/>
              <a:gd name="connsiteX5" fmla="*/ 1604513 w 1934165"/>
              <a:gd name="connsiteY5" fmla="*/ 646981 h 1570605"/>
              <a:gd name="connsiteX6" fmla="*/ 1587260 w 1934165"/>
              <a:gd name="connsiteY6" fmla="*/ 672861 h 1570605"/>
              <a:gd name="connsiteX7" fmla="*/ 1561381 w 1934165"/>
              <a:gd name="connsiteY7" fmla="*/ 698740 h 1570605"/>
              <a:gd name="connsiteX8" fmla="*/ 1552755 w 1934165"/>
              <a:gd name="connsiteY8" fmla="*/ 724619 h 1570605"/>
              <a:gd name="connsiteX9" fmla="*/ 1526875 w 1934165"/>
              <a:gd name="connsiteY9" fmla="*/ 750498 h 1570605"/>
              <a:gd name="connsiteX10" fmla="*/ 1492370 w 1934165"/>
              <a:gd name="connsiteY10" fmla="*/ 802257 h 1570605"/>
              <a:gd name="connsiteX11" fmla="*/ 1475117 w 1934165"/>
              <a:gd name="connsiteY11" fmla="*/ 828136 h 1570605"/>
              <a:gd name="connsiteX12" fmla="*/ 1449238 w 1934165"/>
              <a:gd name="connsiteY12" fmla="*/ 854015 h 1570605"/>
              <a:gd name="connsiteX13" fmla="*/ 1440611 w 1934165"/>
              <a:gd name="connsiteY13" fmla="*/ 879895 h 1570605"/>
              <a:gd name="connsiteX14" fmla="*/ 1397479 w 1934165"/>
              <a:gd name="connsiteY14" fmla="*/ 931653 h 1570605"/>
              <a:gd name="connsiteX15" fmla="*/ 1380226 w 1934165"/>
              <a:gd name="connsiteY15" fmla="*/ 957532 h 1570605"/>
              <a:gd name="connsiteX16" fmla="*/ 1345721 w 1934165"/>
              <a:gd name="connsiteY16" fmla="*/ 1009291 h 1570605"/>
              <a:gd name="connsiteX17" fmla="*/ 1293962 w 1934165"/>
              <a:gd name="connsiteY17" fmla="*/ 1086929 h 1570605"/>
              <a:gd name="connsiteX18" fmla="*/ 1276709 w 1934165"/>
              <a:gd name="connsiteY18" fmla="*/ 1112808 h 1570605"/>
              <a:gd name="connsiteX19" fmla="*/ 1259456 w 1934165"/>
              <a:gd name="connsiteY19" fmla="*/ 1138687 h 1570605"/>
              <a:gd name="connsiteX20" fmla="*/ 1242204 w 1934165"/>
              <a:gd name="connsiteY20" fmla="*/ 1190446 h 1570605"/>
              <a:gd name="connsiteX21" fmla="*/ 1233577 w 1934165"/>
              <a:gd name="connsiteY21" fmla="*/ 1216325 h 1570605"/>
              <a:gd name="connsiteX22" fmla="*/ 1199072 w 1934165"/>
              <a:gd name="connsiteY22" fmla="*/ 1268083 h 1570605"/>
              <a:gd name="connsiteX23" fmla="*/ 1181819 w 1934165"/>
              <a:gd name="connsiteY23" fmla="*/ 1319842 h 1570605"/>
              <a:gd name="connsiteX24" fmla="*/ 1173192 w 1934165"/>
              <a:gd name="connsiteY24" fmla="*/ 1345721 h 1570605"/>
              <a:gd name="connsiteX25" fmla="*/ 1138687 w 1934165"/>
              <a:gd name="connsiteY25" fmla="*/ 1397479 h 1570605"/>
              <a:gd name="connsiteX26" fmla="*/ 1112807 w 1934165"/>
              <a:gd name="connsiteY26" fmla="*/ 1449238 h 1570605"/>
              <a:gd name="connsiteX27" fmla="*/ 1061049 w 1934165"/>
              <a:gd name="connsiteY27" fmla="*/ 1500996 h 1570605"/>
              <a:gd name="connsiteX28" fmla="*/ 1043796 w 1934165"/>
              <a:gd name="connsiteY28" fmla="*/ 1526876 h 1570605"/>
              <a:gd name="connsiteX29" fmla="*/ 983411 w 1934165"/>
              <a:gd name="connsiteY29" fmla="*/ 1552755 h 1570605"/>
              <a:gd name="connsiteX30" fmla="*/ 957532 w 1934165"/>
              <a:gd name="connsiteY30" fmla="*/ 1570008 h 1570605"/>
              <a:gd name="connsiteX31" fmla="*/ 759124 w 1934165"/>
              <a:gd name="connsiteY31" fmla="*/ 1561381 h 1570605"/>
              <a:gd name="connsiteX32" fmla="*/ 698740 w 1934165"/>
              <a:gd name="connsiteY32" fmla="*/ 1535502 h 1570605"/>
              <a:gd name="connsiteX33" fmla="*/ 672860 w 1934165"/>
              <a:gd name="connsiteY33" fmla="*/ 1526876 h 1570605"/>
              <a:gd name="connsiteX34" fmla="*/ 629728 w 1934165"/>
              <a:gd name="connsiteY34" fmla="*/ 1509623 h 1570605"/>
              <a:gd name="connsiteX35" fmla="*/ 595223 w 1934165"/>
              <a:gd name="connsiteY35" fmla="*/ 1500996 h 1570605"/>
              <a:gd name="connsiteX36" fmla="*/ 560717 w 1934165"/>
              <a:gd name="connsiteY36" fmla="*/ 1483744 h 1570605"/>
              <a:gd name="connsiteX37" fmla="*/ 474453 w 1934165"/>
              <a:gd name="connsiteY37" fmla="*/ 1449238 h 1570605"/>
              <a:gd name="connsiteX38" fmla="*/ 405441 w 1934165"/>
              <a:gd name="connsiteY38" fmla="*/ 1414732 h 1570605"/>
              <a:gd name="connsiteX39" fmla="*/ 327804 w 1934165"/>
              <a:gd name="connsiteY39" fmla="*/ 1380227 h 1570605"/>
              <a:gd name="connsiteX40" fmla="*/ 258792 w 1934165"/>
              <a:gd name="connsiteY40" fmla="*/ 1328468 h 1570605"/>
              <a:gd name="connsiteX41" fmla="*/ 138023 w 1934165"/>
              <a:gd name="connsiteY41" fmla="*/ 1242204 h 1570605"/>
              <a:gd name="connsiteX42" fmla="*/ 77638 w 1934165"/>
              <a:gd name="connsiteY42" fmla="*/ 1155940 h 1570605"/>
              <a:gd name="connsiteX43" fmla="*/ 51758 w 1934165"/>
              <a:gd name="connsiteY43" fmla="*/ 1121434 h 1570605"/>
              <a:gd name="connsiteX44" fmla="*/ 17253 w 1934165"/>
              <a:gd name="connsiteY44" fmla="*/ 992038 h 1570605"/>
              <a:gd name="connsiteX45" fmla="*/ 0 w 1934165"/>
              <a:gd name="connsiteY45" fmla="*/ 905774 h 1570605"/>
              <a:gd name="connsiteX46" fmla="*/ 25879 w 1934165"/>
              <a:gd name="connsiteY46" fmla="*/ 577970 h 1570605"/>
              <a:gd name="connsiteX47" fmla="*/ 43132 w 1934165"/>
              <a:gd name="connsiteY47" fmla="*/ 552091 h 1570605"/>
              <a:gd name="connsiteX48" fmla="*/ 60385 w 1934165"/>
              <a:gd name="connsiteY48" fmla="*/ 508959 h 1570605"/>
              <a:gd name="connsiteX49" fmla="*/ 112143 w 1934165"/>
              <a:gd name="connsiteY49" fmla="*/ 439947 h 1570605"/>
              <a:gd name="connsiteX50" fmla="*/ 120770 w 1934165"/>
              <a:gd name="connsiteY50" fmla="*/ 405442 h 1570605"/>
              <a:gd name="connsiteX51" fmla="*/ 146649 w 1934165"/>
              <a:gd name="connsiteY51" fmla="*/ 370936 h 1570605"/>
              <a:gd name="connsiteX52" fmla="*/ 232913 w 1934165"/>
              <a:gd name="connsiteY52" fmla="*/ 293298 h 1570605"/>
              <a:gd name="connsiteX53" fmla="*/ 310551 w 1934165"/>
              <a:gd name="connsiteY53" fmla="*/ 224287 h 1570605"/>
              <a:gd name="connsiteX54" fmla="*/ 448573 w 1934165"/>
              <a:gd name="connsiteY54" fmla="*/ 146649 h 1570605"/>
              <a:gd name="connsiteX55" fmla="*/ 526211 w 1934165"/>
              <a:gd name="connsiteY55" fmla="*/ 103517 h 1570605"/>
              <a:gd name="connsiteX56" fmla="*/ 560717 w 1934165"/>
              <a:gd name="connsiteY56" fmla="*/ 94891 h 1570605"/>
              <a:gd name="connsiteX57" fmla="*/ 646981 w 1934165"/>
              <a:gd name="connsiteY57" fmla="*/ 51759 h 1570605"/>
              <a:gd name="connsiteX58" fmla="*/ 707366 w 1934165"/>
              <a:gd name="connsiteY58" fmla="*/ 43132 h 1570605"/>
              <a:gd name="connsiteX59" fmla="*/ 776377 w 1934165"/>
              <a:gd name="connsiteY59" fmla="*/ 25879 h 1570605"/>
              <a:gd name="connsiteX60" fmla="*/ 810883 w 1934165"/>
              <a:gd name="connsiteY60" fmla="*/ 17253 h 1570605"/>
              <a:gd name="connsiteX61" fmla="*/ 897147 w 1934165"/>
              <a:gd name="connsiteY61" fmla="*/ 0 h 1570605"/>
              <a:gd name="connsiteX62" fmla="*/ 1164566 w 1934165"/>
              <a:gd name="connsiteY62" fmla="*/ 8627 h 1570605"/>
              <a:gd name="connsiteX63" fmla="*/ 1207698 w 1934165"/>
              <a:gd name="connsiteY63" fmla="*/ 25879 h 1570605"/>
              <a:gd name="connsiteX64" fmla="*/ 1302589 w 1934165"/>
              <a:gd name="connsiteY64" fmla="*/ 34506 h 1570605"/>
              <a:gd name="connsiteX65" fmla="*/ 1388853 w 1934165"/>
              <a:gd name="connsiteY65" fmla="*/ 69012 h 1570605"/>
              <a:gd name="connsiteX66" fmla="*/ 1414732 w 1934165"/>
              <a:gd name="connsiteY66" fmla="*/ 77638 h 1570605"/>
              <a:gd name="connsiteX67" fmla="*/ 1440611 w 1934165"/>
              <a:gd name="connsiteY67" fmla="*/ 94891 h 1570605"/>
              <a:gd name="connsiteX68" fmla="*/ 1457864 w 1934165"/>
              <a:gd name="connsiteY68" fmla="*/ 120770 h 1570605"/>
              <a:gd name="connsiteX69" fmla="*/ 1483743 w 1934165"/>
              <a:gd name="connsiteY69" fmla="*/ 129396 h 1570605"/>
              <a:gd name="connsiteX70" fmla="*/ 1509623 w 1934165"/>
              <a:gd name="connsiteY70" fmla="*/ 146649 h 1570605"/>
              <a:gd name="connsiteX71" fmla="*/ 1535502 w 1934165"/>
              <a:gd name="connsiteY71" fmla="*/ 155276 h 1570605"/>
              <a:gd name="connsiteX72" fmla="*/ 1570007 w 1934165"/>
              <a:gd name="connsiteY72" fmla="*/ 172529 h 1570605"/>
              <a:gd name="connsiteX73" fmla="*/ 1613140 w 1934165"/>
              <a:gd name="connsiteY73" fmla="*/ 189781 h 1570605"/>
              <a:gd name="connsiteX74" fmla="*/ 1639019 w 1934165"/>
              <a:gd name="connsiteY74" fmla="*/ 207034 h 1570605"/>
              <a:gd name="connsiteX75" fmla="*/ 1673524 w 1934165"/>
              <a:gd name="connsiteY75" fmla="*/ 224287 h 1570605"/>
              <a:gd name="connsiteX76" fmla="*/ 1708030 w 1934165"/>
              <a:gd name="connsiteY76" fmla="*/ 250166 h 1570605"/>
              <a:gd name="connsiteX77" fmla="*/ 1759789 w 1934165"/>
              <a:gd name="connsiteY77" fmla="*/ 267419 h 1570605"/>
              <a:gd name="connsiteX78" fmla="*/ 1828800 w 1934165"/>
              <a:gd name="connsiteY78" fmla="*/ 301925 h 1570605"/>
              <a:gd name="connsiteX79" fmla="*/ 1889185 w 1934165"/>
              <a:gd name="connsiteY79" fmla="*/ 336430 h 1570605"/>
              <a:gd name="connsiteX80" fmla="*/ 1923690 w 1934165"/>
              <a:gd name="connsiteY80" fmla="*/ 353683 h 1570605"/>
              <a:gd name="connsiteX81" fmla="*/ 1932317 w 1934165"/>
              <a:gd name="connsiteY81" fmla="*/ 379562 h 1570605"/>
              <a:gd name="connsiteX82" fmla="*/ 1889185 w 1934165"/>
              <a:gd name="connsiteY82" fmla="*/ 388189 h 1570605"/>
              <a:gd name="connsiteX83" fmla="*/ 1854679 w 1934165"/>
              <a:gd name="connsiteY83" fmla="*/ 396815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397479 w 2063144"/>
              <a:gd name="connsiteY14" fmla="*/ 931653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199072 w 2063144"/>
              <a:gd name="connsiteY22" fmla="*/ 1268083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259456 w 2063144"/>
              <a:gd name="connsiteY19" fmla="*/ 1138687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406105 w 2063144"/>
              <a:gd name="connsiteY14" fmla="*/ 1130061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 name="connsiteX0" fmla="*/ 2061713 w 2063144"/>
              <a:gd name="connsiteY0" fmla="*/ 301924 h 1570605"/>
              <a:gd name="connsiteX1" fmla="*/ 1768415 w 2063144"/>
              <a:gd name="connsiteY1" fmla="*/ 483080 h 1570605"/>
              <a:gd name="connsiteX2" fmla="*/ 1716656 w 2063144"/>
              <a:gd name="connsiteY2" fmla="*/ 534838 h 1570605"/>
              <a:gd name="connsiteX3" fmla="*/ 1699404 w 2063144"/>
              <a:gd name="connsiteY3" fmla="*/ 560717 h 1570605"/>
              <a:gd name="connsiteX4" fmla="*/ 1647645 w 2063144"/>
              <a:gd name="connsiteY4" fmla="*/ 603849 h 1570605"/>
              <a:gd name="connsiteX5" fmla="*/ 1604513 w 2063144"/>
              <a:gd name="connsiteY5" fmla="*/ 646981 h 1570605"/>
              <a:gd name="connsiteX6" fmla="*/ 1587260 w 2063144"/>
              <a:gd name="connsiteY6" fmla="*/ 672861 h 1570605"/>
              <a:gd name="connsiteX7" fmla="*/ 1561381 w 2063144"/>
              <a:gd name="connsiteY7" fmla="*/ 698740 h 1570605"/>
              <a:gd name="connsiteX8" fmla="*/ 1552755 w 2063144"/>
              <a:gd name="connsiteY8" fmla="*/ 724619 h 1570605"/>
              <a:gd name="connsiteX9" fmla="*/ 1526875 w 2063144"/>
              <a:gd name="connsiteY9" fmla="*/ 750498 h 1570605"/>
              <a:gd name="connsiteX10" fmla="*/ 1492370 w 2063144"/>
              <a:gd name="connsiteY10" fmla="*/ 802257 h 1570605"/>
              <a:gd name="connsiteX11" fmla="*/ 1475117 w 2063144"/>
              <a:gd name="connsiteY11" fmla="*/ 828136 h 1570605"/>
              <a:gd name="connsiteX12" fmla="*/ 1449238 w 2063144"/>
              <a:gd name="connsiteY12" fmla="*/ 854015 h 1570605"/>
              <a:gd name="connsiteX13" fmla="*/ 1440611 w 2063144"/>
              <a:gd name="connsiteY13" fmla="*/ 879895 h 1570605"/>
              <a:gd name="connsiteX14" fmla="*/ 1147312 w 2063144"/>
              <a:gd name="connsiteY14" fmla="*/ 1526877 h 1570605"/>
              <a:gd name="connsiteX15" fmla="*/ 1380226 w 2063144"/>
              <a:gd name="connsiteY15" fmla="*/ 957532 h 1570605"/>
              <a:gd name="connsiteX16" fmla="*/ 1345721 w 2063144"/>
              <a:gd name="connsiteY16" fmla="*/ 1009291 h 1570605"/>
              <a:gd name="connsiteX17" fmla="*/ 1293962 w 2063144"/>
              <a:gd name="connsiteY17" fmla="*/ 1086929 h 1570605"/>
              <a:gd name="connsiteX18" fmla="*/ 1276709 w 2063144"/>
              <a:gd name="connsiteY18" fmla="*/ 1112808 h 1570605"/>
              <a:gd name="connsiteX19" fmla="*/ 1483743 w 2063144"/>
              <a:gd name="connsiteY19" fmla="*/ 1518249 h 1570605"/>
              <a:gd name="connsiteX20" fmla="*/ 1242204 w 2063144"/>
              <a:gd name="connsiteY20" fmla="*/ 1190446 h 1570605"/>
              <a:gd name="connsiteX21" fmla="*/ 1233577 w 2063144"/>
              <a:gd name="connsiteY21" fmla="*/ 1216325 h 1570605"/>
              <a:gd name="connsiteX22" fmla="*/ 1354347 w 2063144"/>
              <a:gd name="connsiteY22" fmla="*/ 1457864 h 1570605"/>
              <a:gd name="connsiteX23" fmla="*/ 1181819 w 2063144"/>
              <a:gd name="connsiteY23" fmla="*/ 1319842 h 1570605"/>
              <a:gd name="connsiteX24" fmla="*/ 1173192 w 2063144"/>
              <a:gd name="connsiteY24" fmla="*/ 1345721 h 1570605"/>
              <a:gd name="connsiteX25" fmla="*/ 1138687 w 2063144"/>
              <a:gd name="connsiteY25" fmla="*/ 1397479 h 1570605"/>
              <a:gd name="connsiteX26" fmla="*/ 1112807 w 2063144"/>
              <a:gd name="connsiteY26" fmla="*/ 1449238 h 1570605"/>
              <a:gd name="connsiteX27" fmla="*/ 1061049 w 2063144"/>
              <a:gd name="connsiteY27" fmla="*/ 1500996 h 1570605"/>
              <a:gd name="connsiteX28" fmla="*/ 1043796 w 2063144"/>
              <a:gd name="connsiteY28" fmla="*/ 1526876 h 1570605"/>
              <a:gd name="connsiteX29" fmla="*/ 983411 w 2063144"/>
              <a:gd name="connsiteY29" fmla="*/ 1552755 h 1570605"/>
              <a:gd name="connsiteX30" fmla="*/ 957532 w 2063144"/>
              <a:gd name="connsiteY30" fmla="*/ 1570008 h 1570605"/>
              <a:gd name="connsiteX31" fmla="*/ 759124 w 2063144"/>
              <a:gd name="connsiteY31" fmla="*/ 1561381 h 1570605"/>
              <a:gd name="connsiteX32" fmla="*/ 698740 w 2063144"/>
              <a:gd name="connsiteY32" fmla="*/ 1535502 h 1570605"/>
              <a:gd name="connsiteX33" fmla="*/ 672860 w 2063144"/>
              <a:gd name="connsiteY33" fmla="*/ 1526876 h 1570605"/>
              <a:gd name="connsiteX34" fmla="*/ 629728 w 2063144"/>
              <a:gd name="connsiteY34" fmla="*/ 1509623 h 1570605"/>
              <a:gd name="connsiteX35" fmla="*/ 595223 w 2063144"/>
              <a:gd name="connsiteY35" fmla="*/ 1500996 h 1570605"/>
              <a:gd name="connsiteX36" fmla="*/ 560717 w 2063144"/>
              <a:gd name="connsiteY36" fmla="*/ 1483744 h 1570605"/>
              <a:gd name="connsiteX37" fmla="*/ 474453 w 2063144"/>
              <a:gd name="connsiteY37" fmla="*/ 1449238 h 1570605"/>
              <a:gd name="connsiteX38" fmla="*/ 405441 w 2063144"/>
              <a:gd name="connsiteY38" fmla="*/ 1414732 h 1570605"/>
              <a:gd name="connsiteX39" fmla="*/ 327804 w 2063144"/>
              <a:gd name="connsiteY39" fmla="*/ 1380227 h 1570605"/>
              <a:gd name="connsiteX40" fmla="*/ 258792 w 2063144"/>
              <a:gd name="connsiteY40" fmla="*/ 1328468 h 1570605"/>
              <a:gd name="connsiteX41" fmla="*/ 138023 w 2063144"/>
              <a:gd name="connsiteY41" fmla="*/ 1242204 h 1570605"/>
              <a:gd name="connsiteX42" fmla="*/ 77638 w 2063144"/>
              <a:gd name="connsiteY42" fmla="*/ 1155940 h 1570605"/>
              <a:gd name="connsiteX43" fmla="*/ 51758 w 2063144"/>
              <a:gd name="connsiteY43" fmla="*/ 1121434 h 1570605"/>
              <a:gd name="connsiteX44" fmla="*/ 17253 w 2063144"/>
              <a:gd name="connsiteY44" fmla="*/ 992038 h 1570605"/>
              <a:gd name="connsiteX45" fmla="*/ 0 w 2063144"/>
              <a:gd name="connsiteY45" fmla="*/ 905774 h 1570605"/>
              <a:gd name="connsiteX46" fmla="*/ 25879 w 2063144"/>
              <a:gd name="connsiteY46" fmla="*/ 577970 h 1570605"/>
              <a:gd name="connsiteX47" fmla="*/ 43132 w 2063144"/>
              <a:gd name="connsiteY47" fmla="*/ 552091 h 1570605"/>
              <a:gd name="connsiteX48" fmla="*/ 60385 w 2063144"/>
              <a:gd name="connsiteY48" fmla="*/ 508959 h 1570605"/>
              <a:gd name="connsiteX49" fmla="*/ 112143 w 2063144"/>
              <a:gd name="connsiteY49" fmla="*/ 439947 h 1570605"/>
              <a:gd name="connsiteX50" fmla="*/ 120770 w 2063144"/>
              <a:gd name="connsiteY50" fmla="*/ 405442 h 1570605"/>
              <a:gd name="connsiteX51" fmla="*/ 146649 w 2063144"/>
              <a:gd name="connsiteY51" fmla="*/ 370936 h 1570605"/>
              <a:gd name="connsiteX52" fmla="*/ 232913 w 2063144"/>
              <a:gd name="connsiteY52" fmla="*/ 293298 h 1570605"/>
              <a:gd name="connsiteX53" fmla="*/ 310551 w 2063144"/>
              <a:gd name="connsiteY53" fmla="*/ 224287 h 1570605"/>
              <a:gd name="connsiteX54" fmla="*/ 448573 w 2063144"/>
              <a:gd name="connsiteY54" fmla="*/ 146649 h 1570605"/>
              <a:gd name="connsiteX55" fmla="*/ 526211 w 2063144"/>
              <a:gd name="connsiteY55" fmla="*/ 103517 h 1570605"/>
              <a:gd name="connsiteX56" fmla="*/ 560717 w 2063144"/>
              <a:gd name="connsiteY56" fmla="*/ 94891 h 1570605"/>
              <a:gd name="connsiteX57" fmla="*/ 646981 w 2063144"/>
              <a:gd name="connsiteY57" fmla="*/ 51759 h 1570605"/>
              <a:gd name="connsiteX58" fmla="*/ 707366 w 2063144"/>
              <a:gd name="connsiteY58" fmla="*/ 43132 h 1570605"/>
              <a:gd name="connsiteX59" fmla="*/ 776377 w 2063144"/>
              <a:gd name="connsiteY59" fmla="*/ 25879 h 1570605"/>
              <a:gd name="connsiteX60" fmla="*/ 810883 w 2063144"/>
              <a:gd name="connsiteY60" fmla="*/ 17253 h 1570605"/>
              <a:gd name="connsiteX61" fmla="*/ 897147 w 2063144"/>
              <a:gd name="connsiteY61" fmla="*/ 0 h 1570605"/>
              <a:gd name="connsiteX62" fmla="*/ 1164566 w 2063144"/>
              <a:gd name="connsiteY62" fmla="*/ 8627 h 1570605"/>
              <a:gd name="connsiteX63" fmla="*/ 1207698 w 2063144"/>
              <a:gd name="connsiteY63" fmla="*/ 25879 h 1570605"/>
              <a:gd name="connsiteX64" fmla="*/ 1302589 w 2063144"/>
              <a:gd name="connsiteY64" fmla="*/ 34506 h 1570605"/>
              <a:gd name="connsiteX65" fmla="*/ 1388853 w 2063144"/>
              <a:gd name="connsiteY65" fmla="*/ 69012 h 1570605"/>
              <a:gd name="connsiteX66" fmla="*/ 1414732 w 2063144"/>
              <a:gd name="connsiteY66" fmla="*/ 77638 h 1570605"/>
              <a:gd name="connsiteX67" fmla="*/ 1440611 w 2063144"/>
              <a:gd name="connsiteY67" fmla="*/ 94891 h 1570605"/>
              <a:gd name="connsiteX68" fmla="*/ 1457864 w 2063144"/>
              <a:gd name="connsiteY68" fmla="*/ 120770 h 1570605"/>
              <a:gd name="connsiteX69" fmla="*/ 1483743 w 2063144"/>
              <a:gd name="connsiteY69" fmla="*/ 129396 h 1570605"/>
              <a:gd name="connsiteX70" fmla="*/ 1509623 w 2063144"/>
              <a:gd name="connsiteY70" fmla="*/ 146649 h 1570605"/>
              <a:gd name="connsiteX71" fmla="*/ 1535502 w 2063144"/>
              <a:gd name="connsiteY71" fmla="*/ 155276 h 1570605"/>
              <a:gd name="connsiteX72" fmla="*/ 1570007 w 2063144"/>
              <a:gd name="connsiteY72" fmla="*/ 172529 h 1570605"/>
              <a:gd name="connsiteX73" fmla="*/ 1613140 w 2063144"/>
              <a:gd name="connsiteY73" fmla="*/ 189781 h 1570605"/>
              <a:gd name="connsiteX74" fmla="*/ 1639019 w 2063144"/>
              <a:gd name="connsiteY74" fmla="*/ 207034 h 1570605"/>
              <a:gd name="connsiteX75" fmla="*/ 1673524 w 2063144"/>
              <a:gd name="connsiteY75" fmla="*/ 224287 h 1570605"/>
              <a:gd name="connsiteX76" fmla="*/ 1708030 w 2063144"/>
              <a:gd name="connsiteY76" fmla="*/ 250166 h 1570605"/>
              <a:gd name="connsiteX77" fmla="*/ 1759789 w 2063144"/>
              <a:gd name="connsiteY77" fmla="*/ 267419 h 1570605"/>
              <a:gd name="connsiteX78" fmla="*/ 1828800 w 2063144"/>
              <a:gd name="connsiteY78" fmla="*/ 301925 h 1570605"/>
              <a:gd name="connsiteX79" fmla="*/ 1889185 w 2063144"/>
              <a:gd name="connsiteY79" fmla="*/ 336430 h 1570605"/>
              <a:gd name="connsiteX80" fmla="*/ 1923690 w 2063144"/>
              <a:gd name="connsiteY80" fmla="*/ 353683 h 1570605"/>
              <a:gd name="connsiteX81" fmla="*/ 1932317 w 2063144"/>
              <a:gd name="connsiteY81" fmla="*/ 379562 h 1570605"/>
              <a:gd name="connsiteX82" fmla="*/ 1889185 w 2063144"/>
              <a:gd name="connsiteY82" fmla="*/ 388189 h 1570605"/>
              <a:gd name="connsiteX83" fmla="*/ 2061713 w 2063144"/>
              <a:gd name="connsiteY83" fmla="*/ 301924 h 15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063144" h="1570605">
                <a:moveTo>
                  <a:pt x="2061713" y="301924"/>
                </a:moveTo>
                <a:cubicBezTo>
                  <a:pt x="2041585" y="317739"/>
                  <a:pt x="1825924" y="444261"/>
                  <a:pt x="1768415" y="483080"/>
                </a:cubicBezTo>
                <a:cubicBezTo>
                  <a:pt x="1710906" y="521899"/>
                  <a:pt x="1728158" y="521899"/>
                  <a:pt x="1716656" y="534838"/>
                </a:cubicBezTo>
                <a:cubicBezTo>
                  <a:pt x="1705154" y="547777"/>
                  <a:pt x="1706735" y="553386"/>
                  <a:pt x="1699404" y="560717"/>
                </a:cubicBezTo>
                <a:cubicBezTo>
                  <a:pt x="1631548" y="628573"/>
                  <a:pt x="1718302" y="519059"/>
                  <a:pt x="1647645" y="603849"/>
                </a:cubicBezTo>
                <a:cubicBezTo>
                  <a:pt x="1611702" y="646981"/>
                  <a:pt x="1651957" y="615353"/>
                  <a:pt x="1604513" y="646981"/>
                </a:cubicBezTo>
                <a:cubicBezTo>
                  <a:pt x="1598762" y="655608"/>
                  <a:pt x="1593897" y="664896"/>
                  <a:pt x="1587260" y="672861"/>
                </a:cubicBezTo>
                <a:cubicBezTo>
                  <a:pt x="1579450" y="682233"/>
                  <a:pt x="1568148" y="688589"/>
                  <a:pt x="1561381" y="698740"/>
                </a:cubicBezTo>
                <a:cubicBezTo>
                  <a:pt x="1556337" y="706306"/>
                  <a:pt x="1557799" y="717053"/>
                  <a:pt x="1552755" y="724619"/>
                </a:cubicBezTo>
                <a:cubicBezTo>
                  <a:pt x="1545988" y="734770"/>
                  <a:pt x="1534365" y="740868"/>
                  <a:pt x="1526875" y="750498"/>
                </a:cubicBezTo>
                <a:cubicBezTo>
                  <a:pt x="1514145" y="766865"/>
                  <a:pt x="1503872" y="785004"/>
                  <a:pt x="1492370" y="802257"/>
                </a:cubicBezTo>
                <a:cubicBezTo>
                  <a:pt x="1486619" y="810883"/>
                  <a:pt x="1482448" y="820805"/>
                  <a:pt x="1475117" y="828136"/>
                </a:cubicBezTo>
                <a:lnTo>
                  <a:pt x="1449238" y="854015"/>
                </a:lnTo>
                <a:cubicBezTo>
                  <a:pt x="1446362" y="862642"/>
                  <a:pt x="1490932" y="767751"/>
                  <a:pt x="1440611" y="879895"/>
                </a:cubicBezTo>
                <a:cubicBezTo>
                  <a:pt x="1390290" y="992039"/>
                  <a:pt x="1171159" y="1498261"/>
                  <a:pt x="1147312" y="1526877"/>
                </a:cubicBezTo>
                <a:cubicBezTo>
                  <a:pt x="1140675" y="1534842"/>
                  <a:pt x="1385977" y="948906"/>
                  <a:pt x="1380226" y="957532"/>
                </a:cubicBezTo>
                <a:cubicBezTo>
                  <a:pt x="1363730" y="1007025"/>
                  <a:pt x="1383414" y="960830"/>
                  <a:pt x="1345721" y="1009291"/>
                </a:cubicBezTo>
                <a:cubicBezTo>
                  <a:pt x="1345708" y="1009308"/>
                  <a:pt x="1302594" y="1073981"/>
                  <a:pt x="1293962" y="1086929"/>
                </a:cubicBezTo>
                <a:cubicBezTo>
                  <a:pt x="1288211" y="1095555"/>
                  <a:pt x="1245079" y="1040921"/>
                  <a:pt x="1276709" y="1112808"/>
                </a:cubicBezTo>
                <a:cubicBezTo>
                  <a:pt x="1308339" y="1184695"/>
                  <a:pt x="1414732" y="1383102"/>
                  <a:pt x="1483743" y="1518249"/>
                </a:cubicBezTo>
                <a:cubicBezTo>
                  <a:pt x="1403230" y="1408981"/>
                  <a:pt x="1283898" y="1240767"/>
                  <a:pt x="1242204" y="1190446"/>
                </a:cubicBezTo>
                <a:cubicBezTo>
                  <a:pt x="1200510" y="1140125"/>
                  <a:pt x="1214887" y="1171755"/>
                  <a:pt x="1233577" y="1216325"/>
                </a:cubicBezTo>
                <a:cubicBezTo>
                  <a:pt x="1252267" y="1260895"/>
                  <a:pt x="1360904" y="1438193"/>
                  <a:pt x="1354347" y="1457864"/>
                </a:cubicBezTo>
                <a:cubicBezTo>
                  <a:pt x="1296838" y="1411857"/>
                  <a:pt x="1212011" y="1338532"/>
                  <a:pt x="1181819" y="1319842"/>
                </a:cubicBezTo>
                <a:cubicBezTo>
                  <a:pt x="1151627" y="1301152"/>
                  <a:pt x="1178236" y="1338155"/>
                  <a:pt x="1173192" y="1345721"/>
                </a:cubicBezTo>
                <a:cubicBezTo>
                  <a:pt x="1161690" y="1362974"/>
                  <a:pt x="1145244" y="1377808"/>
                  <a:pt x="1138687" y="1397479"/>
                </a:cubicBezTo>
                <a:cubicBezTo>
                  <a:pt x="1130693" y="1421461"/>
                  <a:pt x="1130645" y="1429171"/>
                  <a:pt x="1112807" y="1449238"/>
                </a:cubicBezTo>
                <a:cubicBezTo>
                  <a:pt x="1096597" y="1467474"/>
                  <a:pt x="1074583" y="1480695"/>
                  <a:pt x="1061049" y="1500996"/>
                </a:cubicBezTo>
                <a:cubicBezTo>
                  <a:pt x="1055298" y="1509623"/>
                  <a:pt x="1051127" y="1519545"/>
                  <a:pt x="1043796" y="1526876"/>
                </a:cubicBezTo>
                <a:cubicBezTo>
                  <a:pt x="1023938" y="1546734"/>
                  <a:pt x="1009809" y="1546156"/>
                  <a:pt x="983411" y="1552755"/>
                </a:cubicBezTo>
                <a:cubicBezTo>
                  <a:pt x="974785" y="1558506"/>
                  <a:pt x="967892" y="1569610"/>
                  <a:pt x="957532" y="1570008"/>
                </a:cubicBezTo>
                <a:cubicBezTo>
                  <a:pt x="891382" y="1572552"/>
                  <a:pt x="825127" y="1566458"/>
                  <a:pt x="759124" y="1561381"/>
                </a:cubicBezTo>
                <a:cubicBezTo>
                  <a:pt x="742684" y="1560116"/>
                  <a:pt x="710776" y="1540660"/>
                  <a:pt x="698740" y="1535502"/>
                </a:cubicBezTo>
                <a:cubicBezTo>
                  <a:pt x="690382" y="1531920"/>
                  <a:pt x="681374" y="1530069"/>
                  <a:pt x="672860" y="1526876"/>
                </a:cubicBezTo>
                <a:cubicBezTo>
                  <a:pt x="658361" y="1521439"/>
                  <a:pt x="644418" y="1514520"/>
                  <a:pt x="629728" y="1509623"/>
                </a:cubicBezTo>
                <a:cubicBezTo>
                  <a:pt x="618481" y="1505874"/>
                  <a:pt x="606324" y="1505159"/>
                  <a:pt x="595223" y="1500996"/>
                </a:cubicBezTo>
                <a:cubicBezTo>
                  <a:pt x="583182" y="1496481"/>
                  <a:pt x="572537" y="1488810"/>
                  <a:pt x="560717" y="1483744"/>
                </a:cubicBezTo>
                <a:cubicBezTo>
                  <a:pt x="532251" y="1471545"/>
                  <a:pt x="502754" y="1461816"/>
                  <a:pt x="474453" y="1449238"/>
                </a:cubicBezTo>
                <a:cubicBezTo>
                  <a:pt x="450950" y="1438792"/>
                  <a:pt x="428855" y="1425375"/>
                  <a:pt x="405441" y="1414732"/>
                </a:cubicBezTo>
                <a:cubicBezTo>
                  <a:pt x="323772" y="1377610"/>
                  <a:pt x="467226" y="1457683"/>
                  <a:pt x="327804" y="1380227"/>
                </a:cubicBezTo>
                <a:cubicBezTo>
                  <a:pt x="298321" y="1363848"/>
                  <a:pt x="289212" y="1349762"/>
                  <a:pt x="258792" y="1328468"/>
                </a:cubicBezTo>
                <a:cubicBezTo>
                  <a:pt x="217061" y="1299256"/>
                  <a:pt x="171183" y="1286417"/>
                  <a:pt x="138023" y="1242204"/>
                </a:cubicBezTo>
                <a:cubicBezTo>
                  <a:pt x="77609" y="1161654"/>
                  <a:pt x="151980" y="1262142"/>
                  <a:pt x="77638" y="1155940"/>
                </a:cubicBezTo>
                <a:cubicBezTo>
                  <a:pt x="69393" y="1144161"/>
                  <a:pt x="60385" y="1132936"/>
                  <a:pt x="51758" y="1121434"/>
                </a:cubicBezTo>
                <a:cubicBezTo>
                  <a:pt x="40256" y="1078302"/>
                  <a:pt x="24592" y="1036070"/>
                  <a:pt x="17253" y="992038"/>
                </a:cubicBezTo>
                <a:cubicBezTo>
                  <a:pt x="6677" y="928585"/>
                  <a:pt x="12868" y="957248"/>
                  <a:pt x="0" y="905774"/>
                </a:cubicBezTo>
                <a:cubicBezTo>
                  <a:pt x="8626" y="796506"/>
                  <a:pt x="12610" y="686772"/>
                  <a:pt x="25879" y="577970"/>
                </a:cubicBezTo>
                <a:cubicBezTo>
                  <a:pt x="27134" y="567679"/>
                  <a:pt x="38495" y="561364"/>
                  <a:pt x="43132" y="552091"/>
                </a:cubicBezTo>
                <a:cubicBezTo>
                  <a:pt x="50057" y="538241"/>
                  <a:pt x="52269" y="522147"/>
                  <a:pt x="60385" y="508959"/>
                </a:cubicBezTo>
                <a:cubicBezTo>
                  <a:pt x="75455" y="484470"/>
                  <a:pt x="112143" y="439947"/>
                  <a:pt x="112143" y="439947"/>
                </a:cubicBezTo>
                <a:cubicBezTo>
                  <a:pt x="115019" y="428445"/>
                  <a:pt x="115468" y="416046"/>
                  <a:pt x="120770" y="405442"/>
                </a:cubicBezTo>
                <a:cubicBezTo>
                  <a:pt x="127200" y="392582"/>
                  <a:pt x="137181" y="381756"/>
                  <a:pt x="146649" y="370936"/>
                </a:cubicBezTo>
                <a:cubicBezTo>
                  <a:pt x="178871" y="334110"/>
                  <a:pt x="193737" y="328122"/>
                  <a:pt x="232913" y="293298"/>
                </a:cubicBezTo>
                <a:cubicBezTo>
                  <a:pt x="270647" y="259756"/>
                  <a:pt x="256830" y="260101"/>
                  <a:pt x="310551" y="224287"/>
                </a:cubicBezTo>
                <a:cubicBezTo>
                  <a:pt x="488502" y="105653"/>
                  <a:pt x="357953" y="198432"/>
                  <a:pt x="448573" y="146649"/>
                </a:cubicBezTo>
                <a:cubicBezTo>
                  <a:pt x="494655" y="120316"/>
                  <a:pt x="457454" y="131019"/>
                  <a:pt x="526211" y="103517"/>
                </a:cubicBezTo>
                <a:cubicBezTo>
                  <a:pt x="537219" y="99114"/>
                  <a:pt x="549215" y="97766"/>
                  <a:pt x="560717" y="94891"/>
                </a:cubicBezTo>
                <a:cubicBezTo>
                  <a:pt x="589887" y="77389"/>
                  <a:pt x="613439" y="60145"/>
                  <a:pt x="646981" y="51759"/>
                </a:cubicBezTo>
                <a:cubicBezTo>
                  <a:pt x="666707" y="46827"/>
                  <a:pt x="687310" y="46475"/>
                  <a:pt x="707366" y="43132"/>
                </a:cubicBezTo>
                <a:cubicBezTo>
                  <a:pt x="770521" y="32606"/>
                  <a:pt x="729701" y="39215"/>
                  <a:pt x="776377" y="25879"/>
                </a:cubicBezTo>
                <a:cubicBezTo>
                  <a:pt x="787777" y="22622"/>
                  <a:pt x="799290" y="19737"/>
                  <a:pt x="810883" y="17253"/>
                </a:cubicBezTo>
                <a:cubicBezTo>
                  <a:pt x="839556" y="11109"/>
                  <a:pt x="897147" y="0"/>
                  <a:pt x="897147" y="0"/>
                </a:cubicBezTo>
                <a:cubicBezTo>
                  <a:pt x="986287" y="2876"/>
                  <a:pt x="1075688" y="1221"/>
                  <a:pt x="1164566" y="8627"/>
                </a:cubicBezTo>
                <a:cubicBezTo>
                  <a:pt x="1179997" y="9913"/>
                  <a:pt x="1192478" y="23025"/>
                  <a:pt x="1207698" y="25879"/>
                </a:cubicBezTo>
                <a:cubicBezTo>
                  <a:pt x="1238915" y="31732"/>
                  <a:pt x="1270959" y="31630"/>
                  <a:pt x="1302589" y="34506"/>
                </a:cubicBezTo>
                <a:cubicBezTo>
                  <a:pt x="1353359" y="59892"/>
                  <a:pt x="1324896" y="47693"/>
                  <a:pt x="1388853" y="69012"/>
                </a:cubicBezTo>
                <a:lnTo>
                  <a:pt x="1414732" y="77638"/>
                </a:lnTo>
                <a:cubicBezTo>
                  <a:pt x="1423358" y="83389"/>
                  <a:pt x="1433280" y="87560"/>
                  <a:pt x="1440611" y="94891"/>
                </a:cubicBezTo>
                <a:cubicBezTo>
                  <a:pt x="1447942" y="102222"/>
                  <a:pt x="1449768" y="114293"/>
                  <a:pt x="1457864" y="120770"/>
                </a:cubicBezTo>
                <a:cubicBezTo>
                  <a:pt x="1464964" y="126450"/>
                  <a:pt x="1475117" y="126521"/>
                  <a:pt x="1483743" y="129396"/>
                </a:cubicBezTo>
                <a:cubicBezTo>
                  <a:pt x="1492370" y="135147"/>
                  <a:pt x="1500350" y="142012"/>
                  <a:pt x="1509623" y="146649"/>
                </a:cubicBezTo>
                <a:cubicBezTo>
                  <a:pt x="1517756" y="150716"/>
                  <a:pt x="1527144" y="151694"/>
                  <a:pt x="1535502" y="155276"/>
                </a:cubicBezTo>
                <a:cubicBezTo>
                  <a:pt x="1547322" y="160342"/>
                  <a:pt x="1558256" y="167306"/>
                  <a:pt x="1570007" y="172529"/>
                </a:cubicBezTo>
                <a:cubicBezTo>
                  <a:pt x="1584157" y="178818"/>
                  <a:pt x="1599290" y="182856"/>
                  <a:pt x="1613140" y="189781"/>
                </a:cubicBezTo>
                <a:cubicBezTo>
                  <a:pt x="1622413" y="194417"/>
                  <a:pt x="1630017" y="201890"/>
                  <a:pt x="1639019" y="207034"/>
                </a:cubicBezTo>
                <a:cubicBezTo>
                  <a:pt x="1650184" y="213414"/>
                  <a:pt x="1662619" y="217472"/>
                  <a:pt x="1673524" y="224287"/>
                </a:cubicBezTo>
                <a:cubicBezTo>
                  <a:pt x="1685716" y="231907"/>
                  <a:pt x="1695170" y="243736"/>
                  <a:pt x="1708030" y="250166"/>
                </a:cubicBezTo>
                <a:cubicBezTo>
                  <a:pt x="1724296" y="258299"/>
                  <a:pt x="1759789" y="267419"/>
                  <a:pt x="1759789" y="267419"/>
                </a:cubicBezTo>
                <a:cubicBezTo>
                  <a:pt x="1805616" y="297971"/>
                  <a:pt x="1765491" y="273788"/>
                  <a:pt x="1828800" y="301925"/>
                </a:cubicBezTo>
                <a:cubicBezTo>
                  <a:pt x="1887448" y="327991"/>
                  <a:pt x="1840619" y="308678"/>
                  <a:pt x="1889185" y="336430"/>
                </a:cubicBezTo>
                <a:cubicBezTo>
                  <a:pt x="1900350" y="342810"/>
                  <a:pt x="1912188" y="347932"/>
                  <a:pt x="1923690" y="353683"/>
                </a:cubicBezTo>
                <a:cubicBezTo>
                  <a:pt x="1926566" y="362309"/>
                  <a:pt x="1938747" y="373132"/>
                  <a:pt x="1932317" y="379562"/>
                </a:cubicBezTo>
                <a:cubicBezTo>
                  <a:pt x="1921949" y="389930"/>
                  <a:pt x="1903283" y="384161"/>
                  <a:pt x="1889185" y="388189"/>
                </a:cubicBezTo>
                <a:cubicBezTo>
                  <a:pt x="1883003" y="389955"/>
                  <a:pt x="2081841" y="286109"/>
                  <a:pt x="2061713" y="301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23B6726A-366A-42EF-9C4F-60A30A83AC02}"/>
              </a:ext>
            </a:extLst>
          </p:cNvPr>
          <p:cNvSpPr>
            <a:spLocks noGrp="1"/>
          </p:cNvSpPr>
          <p:nvPr>
            <p:ph type="ctrTitle"/>
          </p:nvPr>
        </p:nvSpPr>
        <p:spPr>
          <a:xfrm>
            <a:off x="1524000" y="2116773"/>
            <a:ext cx="9144000" cy="2387600"/>
          </a:xfrm>
          <a:solidFill>
            <a:srgbClr val="458EF3"/>
          </a:solidFill>
        </p:spPr>
        <p:txBody>
          <a:bodyPr anchor="ctr"/>
          <a:lstStyle>
            <a:lvl1pPr algn="ctr">
              <a:defRPr sz="6000" b="1">
                <a:solidFill>
                  <a:schemeClr val="bg1"/>
                </a:solidFill>
                <a:latin typeface="Broadway" panose="04040905080B02020502" pitchFamily="82" charset="0"/>
                <a:ea typeface="微软雅黑" panose="020B0503020204020204" pitchFamily="34" charset="-122"/>
              </a:defRPr>
            </a:lvl1pPr>
          </a:lstStyle>
          <a:p>
            <a:endParaRPr lang="zh-CN" altLang="en-US" dirty="0"/>
          </a:p>
        </p:txBody>
      </p:sp>
    </p:spTree>
    <p:extLst>
      <p:ext uri="{BB962C8B-B14F-4D97-AF65-F5344CB8AC3E}">
        <p14:creationId xmlns:p14="http://schemas.microsoft.com/office/powerpoint/2010/main" val="216448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0F427F-D326-47A1-950F-2BF39B51DE6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DC1FB0F-8330-4BDA-9DCA-818D35A077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18D829D-B8F8-4CD0-89D5-A721A5C71E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28A4F9E3-D39E-4724-9F59-CA02F90C15F1}"/>
              </a:ext>
            </a:extLst>
          </p:cNvPr>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6" name="页脚占位符 5">
            <a:extLst>
              <a:ext uri="{FF2B5EF4-FFF2-40B4-BE49-F238E27FC236}">
                <a16:creationId xmlns:a16="http://schemas.microsoft.com/office/drawing/2014/main" id="{AC37F659-E1E9-44B7-8F8F-7596A53CC06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B155DBE-6805-436E-816E-48C1B5A3CC07}"/>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6326527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FFF213-3835-44BF-AA96-745C6D3840A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706F4CA-7EC3-42E5-88BA-F8DB5DE9A13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4D7D08F-384F-46FD-8AE6-03FF018BB239}"/>
              </a:ext>
            </a:extLst>
          </p:cNvPr>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5" name="页脚占位符 4">
            <a:extLst>
              <a:ext uri="{FF2B5EF4-FFF2-40B4-BE49-F238E27FC236}">
                <a16:creationId xmlns:a16="http://schemas.microsoft.com/office/drawing/2014/main" id="{7149C323-61D4-4CEC-87C1-D8385A8FD0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C65E25-D020-4657-BB67-8187EF873992}"/>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1216434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6C96838-117B-4609-A819-07F27E01A5F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67BC447-8E21-4C44-A50F-3474410E9CE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6295F69-EF94-4AC4-BAEA-1834B56C922A}"/>
              </a:ext>
            </a:extLst>
          </p:cNvPr>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5" name="页脚占位符 4">
            <a:extLst>
              <a:ext uri="{FF2B5EF4-FFF2-40B4-BE49-F238E27FC236}">
                <a16:creationId xmlns:a16="http://schemas.microsoft.com/office/drawing/2014/main" id="{290E087A-4A9B-4CD9-BEF9-D07B4D592DE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F5D6A03-66F8-49A4-B277-8094A76AAC38}"/>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1166384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C03A767-9C36-4563-880A-B7EB26118002}"/>
              </a:ext>
            </a:extLst>
          </p:cNvPr>
          <p:cNvSpPr>
            <a:spLocks noGrp="1"/>
          </p:cNvSpPr>
          <p:nvPr>
            <p:ph idx="1"/>
          </p:nvPr>
        </p:nvSpPr>
        <p:spPr>
          <a:xfrm>
            <a:off x="333829" y="1309711"/>
            <a:ext cx="11524342" cy="4769179"/>
          </a:xfrm>
        </p:spPr>
        <p:txBody>
          <a:bodyPr/>
          <a:lstStyle>
            <a:lvl1pPr>
              <a:lnSpc>
                <a:spcPct val="100000"/>
              </a:lnSpc>
              <a:defRPr>
                <a:latin typeface="微软雅黑" panose="020B0503020204020204" pitchFamily="34" charset="-122"/>
                <a:ea typeface="微软雅黑" panose="020B0503020204020204" pitchFamily="34" charset="-122"/>
              </a:defRPr>
            </a:lvl1pPr>
            <a:lvl2pPr>
              <a:lnSpc>
                <a:spcPct val="100000"/>
              </a:lnSpc>
              <a:defRPr>
                <a:latin typeface="微软雅黑" panose="020B0503020204020204" pitchFamily="34" charset="-122"/>
                <a:ea typeface="微软雅黑" panose="020B0503020204020204" pitchFamily="34" charset="-122"/>
              </a:defRPr>
            </a:lvl2pPr>
            <a:lvl3pPr>
              <a:lnSpc>
                <a:spcPct val="100000"/>
              </a:lnSpc>
              <a:defRPr>
                <a:latin typeface="微软雅黑" panose="020B0503020204020204" pitchFamily="34" charset="-122"/>
                <a:ea typeface="微软雅黑" panose="020B0503020204020204" pitchFamily="34" charset="-122"/>
              </a:defRPr>
            </a:lvl3pPr>
            <a:lvl4pPr>
              <a:lnSpc>
                <a:spcPct val="100000"/>
              </a:lnSpc>
              <a:defRPr>
                <a:latin typeface="微软雅黑" panose="020B0503020204020204" pitchFamily="34" charset="-122"/>
                <a:ea typeface="微软雅黑" panose="020B0503020204020204" pitchFamily="34" charset="-122"/>
              </a:defRPr>
            </a:lvl4pPr>
            <a:lvl5pPr>
              <a:lnSpc>
                <a:spcPct val="100000"/>
              </a:lnSpc>
              <a:defRPr>
                <a:latin typeface="微软雅黑" panose="020B0503020204020204" pitchFamily="34" charset="-122"/>
                <a:ea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243938B6-9EB7-4F8F-A2EE-BD457FEFEDC6}"/>
              </a:ext>
            </a:extLst>
          </p:cNvPr>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5" name="页脚占位符 4">
            <a:extLst>
              <a:ext uri="{FF2B5EF4-FFF2-40B4-BE49-F238E27FC236}">
                <a16:creationId xmlns:a16="http://schemas.microsoft.com/office/drawing/2014/main" id="{947462DE-F22F-44FC-A332-AE1C79BDCC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CD34684-F067-4D3E-91DA-B6A4B2F42782}"/>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
        <p:nvSpPr>
          <p:cNvPr id="7" name="矩形 6">
            <a:extLst>
              <a:ext uri="{FF2B5EF4-FFF2-40B4-BE49-F238E27FC236}">
                <a16:creationId xmlns:a16="http://schemas.microsoft.com/office/drawing/2014/main" id="{AD8B092F-C0A7-432A-8B28-EC47DDE75C66}"/>
              </a:ext>
            </a:extLst>
          </p:cNvPr>
          <p:cNvSpPr/>
          <p:nvPr userDrawn="1"/>
        </p:nvSpPr>
        <p:spPr>
          <a:xfrm>
            <a:off x="0" y="0"/>
            <a:ext cx="12192000" cy="919470"/>
          </a:xfrm>
          <a:prstGeom prst="rect">
            <a:avLst/>
          </a:prstGeom>
          <a:gradFill flip="none" rotWithShape="1">
            <a:gsLst>
              <a:gs pos="46000">
                <a:srgbClr val="3E7DE5"/>
              </a:gs>
              <a:gs pos="64000">
                <a:srgbClr val="4287ED"/>
              </a:gs>
              <a:gs pos="32000">
                <a:srgbClr val="3A74DD"/>
              </a:gs>
              <a:gs pos="70000">
                <a:srgbClr val="458EF3"/>
              </a:gs>
              <a:gs pos="100000">
                <a:srgbClr val="458EF3"/>
              </a:gs>
              <a:gs pos="15000">
                <a:srgbClr val="3467D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id="{AC336572-FAA6-44DC-ADDC-74EB8147D4B3}"/>
              </a:ext>
            </a:extLst>
          </p:cNvPr>
          <p:cNvSpPr/>
          <p:nvPr userDrawn="1"/>
        </p:nvSpPr>
        <p:spPr>
          <a:xfrm>
            <a:off x="0" y="6600705"/>
            <a:ext cx="12192000" cy="241540"/>
          </a:xfrm>
          <a:prstGeom prst="rect">
            <a:avLst/>
          </a:prstGeom>
          <a:solidFill>
            <a:srgbClr val="458E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A6DA3068-1EC0-43B7-9BEC-E7AD16E035AA}"/>
              </a:ext>
            </a:extLst>
          </p:cNvPr>
          <p:cNvSpPr>
            <a:spLocks noGrp="1"/>
          </p:cNvSpPr>
          <p:nvPr>
            <p:ph type="title"/>
          </p:nvPr>
        </p:nvSpPr>
        <p:spPr>
          <a:xfrm>
            <a:off x="909070" y="-423348"/>
            <a:ext cx="10515600" cy="1325563"/>
          </a:xfrm>
        </p:spPr>
        <p:txBody>
          <a:bodyPr anchor="b"/>
          <a:lstStyle>
            <a:lvl1pPr algn="ctr">
              <a:defRPr b="1">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28" name="矩形 27">
            <a:extLst>
              <a:ext uri="{FF2B5EF4-FFF2-40B4-BE49-F238E27FC236}">
                <a16:creationId xmlns:a16="http://schemas.microsoft.com/office/drawing/2014/main" id="{400938FC-493A-449C-B6EE-85BD4792B7A9}"/>
              </a:ext>
            </a:extLst>
          </p:cNvPr>
          <p:cNvSpPr/>
          <p:nvPr userDrawn="1"/>
        </p:nvSpPr>
        <p:spPr>
          <a:xfrm>
            <a:off x="-383665" y="5572850"/>
            <a:ext cx="3060343" cy="1422997"/>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55C506C8-4D7C-4E4A-897B-79967F2F7E41}"/>
              </a:ext>
            </a:extLst>
          </p:cNvPr>
          <p:cNvSpPr/>
          <p:nvPr userDrawn="1"/>
        </p:nvSpPr>
        <p:spPr>
          <a:xfrm flipH="1">
            <a:off x="9515322" y="5757632"/>
            <a:ext cx="3060343" cy="1422997"/>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24E7FAE5-CDDA-4D44-9653-6B38AE0F6B17}"/>
              </a:ext>
            </a:extLst>
          </p:cNvPr>
          <p:cNvSpPr/>
          <p:nvPr userDrawn="1"/>
        </p:nvSpPr>
        <p:spPr>
          <a:xfrm>
            <a:off x="-239505" y="-138290"/>
            <a:ext cx="3060343" cy="1422997"/>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662F024C-2B4D-47A7-9415-D7E75307A2CD}"/>
              </a:ext>
            </a:extLst>
          </p:cNvPr>
          <p:cNvSpPr/>
          <p:nvPr userDrawn="1"/>
        </p:nvSpPr>
        <p:spPr>
          <a:xfrm flipH="1">
            <a:off x="9515322" y="-138290"/>
            <a:ext cx="3060343" cy="1422997"/>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1170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E7D7EA-A827-4B63-B3D5-9C793F20CE8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79F83E5-F4F5-43C8-90B9-57624D3CE16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31553FE-8AFE-4DA7-B878-390ED9B87D22}"/>
              </a:ext>
            </a:extLst>
          </p:cNvPr>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5" name="页脚占位符 4">
            <a:extLst>
              <a:ext uri="{FF2B5EF4-FFF2-40B4-BE49-F238E27FC236}">
                <a16:creationId xmlns:a16="http://schemas.microsoft.com/office/drawing/2014/main" id="{5A712C16-DB9A-4DFA-88B2-F4ED570AD20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F41D773-C3DF-416A-B2BB-BB94AAA1968C}"/>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3860167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26EA35-D304-4731-9460-49A16FADDC7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ADA48E9-F01D-4DA2-B6CF-1DC4B5D1BD2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17523F66-9628-4F3F-86E2-FD4FC418B4B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582C3C4F-4D96-4558-BFBF-DE9A4E819350}"/>
              </a:ext>
            </a:extLst>
          </p:cNvPr>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6" name="页脚占位符 5">
            <a:extLst>
              <a:ext uri="{FF2B5EF4-FFF2-40B4-BE49-F238E27FC236}">
                <a16:creationId xmlns:a16="http://schemas.microsoft.com/office/drawing/2014/main" id="{B2491BB8-635B-402E-9039-EAA9818D293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DE53376-D828-4557-98BD-88728338494E}"/>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1517530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3EA484-DDC6-4753-8930-E1007C7FD93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DF70725-9AE7-47E9-9A7D-AB2352ECE0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0225E681-E62F-40C3-8C83-02E57FB597A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7B870A9-8252-4378-A7D9-AAA74E4BE4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88D8FE5-5D00-45CD-A57A-029608D42A3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DBD5477-4702-4D3D-BEE5-61FBD1DB5F05}"/>
              </a:ext>
            </a:extLst>
          </p:cNvPr>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8" name="页脚占位符 7">
            <a:extLst>
              <a:ext uri="{FF2B5EF4-FFF2-40B4-BE49-F238E27FC236}">
                <a16:creationId xmlns:a16="http://schemas.microsoft.com/office/drawing/2014/main" id="{0B65873D-D7D9-41C9-BD0D-30496D524BF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A56BD0E-F988-4BCC-8D2D-F16869EDF42C}"/>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1951118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C7CBE6-9C9E-40E1-8DA9-3B808EA1938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28A9013-98E1-46AB-A5D0-B075A6EEDAFF}"/>
              </a:ext>
            </a:extLst>
          </p:cNvPr>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4" name="页脚占位符 3">
            <a:extLst>
              <a:ext uri="{FF2B5EF4-FFF2-40B4-BE49-F238E27FC236}">
                <a16:creationId xmlns:a16="http://schemas.microsoft.com/office/drawing/2014/main" id="{E9B7BBE2-07D2-47AE-8E98-DC10F123417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0BB7471-640B-4312-97ED-835C146B93C1}"/>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861639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A98E8AD-EEF7-4510-87CD-F7630224359A}"/>
              </a:ext>
            </a:extLst>
          </p:cNvPr>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3" name="页脚占位符 2">
            <a:extLst>
              <a:ext uri="{FF2B5EF4-FFF2-40B4-BE49-F238E27FC236}">
                <a16:creationId xmlns:a16="http://schemas.microsoft.com/office/drawing/2014/main" id="{73985BE0-48CA-4C14-940B-3C12E142CDC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572082A-509B-45CC-8D7F-29E4B6930DCF}"/>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3543318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C03A767-9C36-4563-880A-B7EB26118002}"/>
              </a:ext>
            </a:extLst>
          </p:cNvPr>
          <p:cNvSpPr>
            <a:spLocks noGrp="1"/>
          </p:cNvSpPr>
          <p:nvPr>
            <p:ph idx="1"/>
          </p:nvPr>
        </p:nvSpPr>
        <p:spPr>
          <a:xfrm>
            <a:off x="333829" y="1309711"/>
            <a:ext cx="11524342" cy="4769179"/>
          </a:xfrm>
        </p:spPr>
        <p:txBody>
          <a:bodyPr/>
          <a:lstStyle>
            <a:lvl1pPr>
              <a:lnSpc>
                <a:spcPct val="100000"/>
              </a:lnSpc>
              <a:defRPr>
                <a:latin typeface="微软雅黑" panose="020B0503020204020204" pitchFamily="34" charset="-122"/>
                <a:ea typeface="微软雅黑" panose="020B0503020204020204" pitchFamily="34" charset="-122"/>
              </a:defRPr>
            </a:lvl1pPr>
            <a:lvl2pPr>
              <a:lnSpc>
                <a:spcPct val="100000"/>
              </a:lnSpc>
              <a:defRPr>
                <a:latin typeface="微软雅黑" panose="020B0503020204020204" pitchFamily="34" charset="-122"/>
                <a:ea typeface="微软雅黑" panose="020B0503020204020204" pitchFamily="34" charset="-122"/>
              </a:defRPr>
            </a:lvl2pPr>
            <a:lvl3pPr>
              <a:lnSpc>
                <a:spcPct val="100000"/>
              </a:lnSpc>
              <a:defRPr>
                <a:latin typeface="微软雅黑" panose="020B0503020204020204" pitchFamily="34" charset="-122"/>
                <a:ea typeface="微软雅黑" panose="020B0503020204020204" pitchFamily="34" charset="-122"/>
              </a:defRPr>
            </a:lvl3pPr>
            <a:lvl4pPr>
              <a:lnSpc>
                <a:spcPct val="100000"/>
              </a:lnSpc>
              <a:defRPr>
                <a:latin typeface="微软雅黑" panose="020B0503020204020204" pitchFamily="34" charset="-122"/>
                <a:ea typeface="微软雅黑" panose="020B0503020204020204" pitchFamily="34" charset="-122"/>
              </a:defRPr>
            </a:lvl4pPr>
            <a:lvl5pPr>
              <a:lnSpc>
                <a:spcPct val="100000"/>
              </a:lnSpc>
              <a:defRPr>
                <a:latin typeface="微软雅黑" panose="020B0503020204020204" pitchFamily="34" charset="-122"/>
                <a:ea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243938B6-9EB7-4F8F-A2EE-BD457FEFEDC6}"/>
              </a:ext>
            </a:extLst>
          </p:cNvPr>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5" name="页脚占位符 4">
            <a:extLst>
              <a:ext uri="{FF2B5EF4-FFF2-40B4-BE49-F238E27FC236}">
                <a16:creationId xmlns:a16="http://schemas.microsoft.com/office/drawing/2014/main" id="{947462DE-F22F-44FC-A332-AE1C79BDCC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CD34684-F067-4D3E-91DA-B6A4B2F42782}"/>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
        <p:nvSpPr>
          <p:cNvPr id="12" name="矩形 11">
            <a:extLst>
              <a:ext uri="{FF2B5EF4-FFF2-40B4-BE49-F238E27FC236}">
                <a16:creationId xmlns:a16="http://schemas.microsoft.com/office/drawing/2014/main" id="{87F31477-6767-4495-82DF-F2FBF35F7DE7}"/>
              </a:ext>
            </a:extLst>
          </p:cNvPr>
          <p:cNvSpPr/>
          <p:nvPr userDrawn="1"/>
        </p:nvSpPr>
        <p:spPr>
          <a:xfrm>
            <a:off x="0" y="0"/>
            <a:ext cx="12192000" cy="919470"/>
          </a:xfrm>
          <a:prstGeom prst="rect">
            <a:avLst/>
          </a:prstGeom>
          <a:gradFill flip="none" rotWithShape="1">
            <a:gsLst>
              <a:gs pos="46000">
                <a:srgbClr val="3E7DE5"/>
              </a:gs>
              <a:gs pos="64000">
                <a:srgbClr val="4287ED"/>
              </a:gs>
              <a:gs pos="32000">
                <a:srgbClr val="3A74DD"/>
              </a:gs>
              <a:gs pos="70000">
                <a:srgbClr val="458EF3"/>
              </a:gs>
              <a:gs pos="100000">
                <a:srgbClr val="458EF3"/>
              </a:gs>
              <a:gs pos="15000">
                <a:srgbClr val="3467D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a:extLst>
              <a:ext uri="{FF2B5EF4-FFF2-40B4-BE49-F238E27FC236}">
                <a16:creationId xmlns:a16="http://schemas.microsoft.com/office/drawing/2014/main" id="{E3227918-C617-4106-BE3F-79FF20675189}"/>
              </a:ext>
            </a:extLst>
          </p:cNvPr>
          <p:cNvSpPr/>
          <p:nvPr userDrawn="1"/>
        </p:nvSpPr>
        <p:spPr>
          <a:xfrm>
            <a:off x="0" y="6600705"/>
            <a:ext cx="12192000" cy="241540"/>
          </a:xfrm>
          <a:prstGeom prst="rect">
            <a:avLst/>
          </a:prstGeom>
          <a:solidFill>
            <a:srgbClr val="458E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C50FA1F4-F1B9-4C5A-BE03-68F4F361F839}"/>
              </a:ext>
            </a:extLst>
          </p:cNvPr>
          <p:cNvSpPr/>
          <p:nvPr userDrawn="1"/>
        </p:nvSpPr>
        <p:spPr>
          <a:xfrm flipH="1">
            <a:off x="10266333" y="-164274"/>
            <a:ext cx="2165172" cy="1162089"/>
          </a:xfrm>
          <a:prstGeom prst="rect">
            <a:avLst/>
          </a:prstGeom>
          <a:blipFill dpi="0" rotWithShape="1">
            <a:blip r:embed="rId2">
              <a:alphaModFix amt="39000"/>
              <a:extLst>
                <a:ext uri="{BEBA8EAE-BF5A-486C-A8C5-ECC9F3942E4B}">
                  <a14:imgProps xmlns:a14="http://schemas.microsoft.com/office/drawing/2010/main">
                    <a14:imgLayer r:embed="rId3">
                      <a14:imgEffect>
                        <a14:artisticPastelsSmooth/>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B979A2FE-D17B-4796-AD57-565030083957}"/>
              </a:ext>
            </a:extLst>
          </p:cNvPr>
          <p:cNvSpPr/>
          <p:nvPr userDrawn="1"/>
        </p:nvSpPr>
        <p:spPr>
          <a:xfrm>
            <a:off x="-239505" y="-138290"/>
            <a:ext cx="3060343" cy="1422997"/>
          </a:xfrm>
          <a:prstGeom prst="rect">
            <a:avLst/>
          </a:prstGeom>
          <a:blipFill dpi="0" rotWithShape="1">
            <a:blip r:embed="rId4">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65EDC1CB-2578-4350-9FCC-0E86629D2D8F}"/>
              </a:ext>
            </a:extLst>
          </p:cNvPr>
          <p:cNvSpPr/>
          <p:nvPr userDrawn="1"/>
        </p:nvSpPr>
        <p:spPr>
          <a:xfrm flipH="1">
            <a:off x="9515322" y="-138290"/>
            <a:ext cx="3060343" cy="1422997"/>
          </a:xfrm>
          <a:prstGeom prst="rect">
            <a:avLst/>
          </a:prstGeom>
          <a:blipFill dpi="0" rotWithShape="1">
            <a:blip r:embed="rId4">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21B87DAA-CBD3-41A1-A375-E139A2F6ED28}"/>
              </a:ext>
            </a:extLst>
          </p:cNvPr>
          <p:cNvSpPr/>
          <p:nvPr userDrawn="1"/>
        </p:nvSpPr>
        <p:spPr>
          <a:xfrm>
            <a:off x="-383665" y="5572850"/>
            <a:ext cx="3060343" cy="1422997"/>
          </a:xfrm>
          <a:prstGeom prst="rect">
            <a:avLst/>
          </a:prstGeom>
          <a:blipFill dpi="0" rotWithShape="1">
            <a:blip r:embed="rId4">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0B379A7E-8C03-404C-80ED-F1E41EA2C7C3}"/>
              </a:ext>
            </a:extLst>
          </p:cNvPr>
          <p:cNvSpPr/>
          <p:nvPr userDrawn="1"/>
        </p:nvSpPr>
        <p:spPr>
          <a:xfrm flipH="1">
            <a:off x="9515322" y="5757632"/>
            <a:ext cx="3060343" cy="1422997"/>
          </a:xfrm>
          <a:prstGeom prst="rect">
            <a:avLst/>
          </a:prstGeom>
          <a:blipFill dpi="0" rotWithShape="1">
            <a:blip r:embed="rId4">
              <a:alphaModFix amt="39000"/>
              <a:extLst>
                <a:ext uri="{BEBA8EAE-BF5A-486C-A8C5-ECC9F3942E4B}">
                  <a14:imgProps xmlns:a14="http://schemas.microsoft.com/office/drawing/2010/main">
                    <a14:imgLayer r:embed="rId3">
                      <a14:imgEffect>
                        <a14:artisticPastelsSmooth/>
                      </a14:imgEffect>
                      <a14:imgEffect>
                        <a14:sharpenSoften amount="50000"/>
                      </a14:imgEffect>
                    </a14:imgLayer>
                  </a14:imgProps>
                </a:ext>
              </a:extLst>
            </a:blip>
            <a:srcRect/>
            <a:stretch>
              <a:fillRect/>
            </a:stretch>
          </a:blip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2922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65DE0E-0D5D-4335-9626-C9EEBC1FCBA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CEF5B02-42E7-458A-9B04-C24B610983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4536019-4642-4A58-BF9E-2B2A060850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9ED081B-02CC-4A7D-AABD-8356E5F9560D}"/>
              </a:ext>
            </a:extLst>
          </p:cNvPr>
          <p:cNvSpPr>
            <a:spLocks noGrp="1"/>
          </p:cNvSpPr>
          <p:nvPr>
            <p:ph type="dt" sz="half" idx="10"/>
          </p:nvPr>
        </p:nvSpPr>
        <p:spPr/>
        <p:txBody>
          <a:bodyPr/>
          <a:lstStyle/>
          <a:p>
            <a:fld id="{F27634D5-BD77-4428-A610-E149D7834DF6}" type="datetimeFigureOut">
              <a:rPr lang="zh-CN" altLang="en-US" smtClean="0"/>
              <a:t>2025/5/31</a:t>
            </a:fld>
            <a:endParaRPr lang="zh-CN" altLang="en-US"/>
          </a:p>
        </p:txBody>
      </p:sp>
      <p:sp>
        <p:nvSpPr>
          <p:cNvPr id="6" name="页脚占位符 5">
            <a:extLst>
              <a:ext uri="{FF2B5EF4-FFF2-40B4-BE49-F238E27FC236}">
                <a16:creationId xmlns:a16="http://schemas.microsoft.com/office/drawing/2014/main" id="{7793FB3C-1414-4915-8B28-53D823649D2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6964D09-D0AF-4F40-B12B-5DA7DE0B5B82}"/>
              </a:ext>
            </a:extLst>
          </p:cNvPr>
          <p:cNvSpPr>
            <a:spLocks noGrp="1"/>
          </p:cNvSpPr>
          <p:nvPr>
            <p:ph type="sldNum" sz="quarter" idx="12"/>
          </p:nvPr>
        </p:nvSpPr>
        <p:spPr/>
        <p:txBody>
          <a:body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2126740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087ED46-F8D6-4B95-B612-05FF91B4FD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2BCB0D4-1635-413C-9C18-512C88BF8F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BE6BAA1-D1D6-4FC2-9C91-7199F98908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7634D5-BD77-4428-A610-E149D7834DF6}" type="datetimeFigureOut">
              <a:rPr lang="zh-CN" altLang="en-US" smtClean="0"/>
              <a:t>2025/5/31</a:t>
            </a:fld>
            <a:endParaRPr lang="zh-CN" altLang="en-US"/>
          </a:p>
        </p:txBody>
      </p:sp>
      <p:sp>
        <p:nvSpPr>
          <p:cNvPr id="5" name="页脚占位符 4">
            <a:extLst>
              <a:ext uri="{FF2B5EF4-FFF2-40B4-BE49-F238E27FC236}">
                <a16:creationId xmlns:a16="http://schemas.microsoft.com/office/drawing/2014/main" id="{8270AB1B-ED18-49E2-B0BD-114228017C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CCB68D8-5829-4670-9F4B-31DEFE603E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9EBBE-CED4-4552-A856-6390A1EDBF3C}" type="slidenum">
              <a:rPr lang="zh-CN" altLang="en-US" smtClean="0"/>
              <a:t>‹#›</a:t>
            </a:fld>
            <a:endParaRPr lang="zh-CN" altLang="en-US"/>
          </a:p>
        </p:txBody>
      </p:sp>
    </p:spTree>
    <p:extLst>
      <p:ext uri="{BB962C8B-B14F-4D97-AF65-F5344CB8AC3E}">
        <p14:creationId xmlns:p14="http://schemas.microsoft.com/office/powerpoint/2010/main" val="1516969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8.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8.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8.xml"/><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8.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8.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8.xml"/><Relationship Id="rId4" Type="http://schemas.openxmlformats.org/officeDocument/2006/relationships/image" Target="../media/image65.png"/></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8.xml"/><Relationship Id="rId4" Type="http://schemas.openxmlformats.org/officeDocument/2006/relationships/image" Target="../media/image7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74.png"/><Relationship Id="rId1" Type="http://schemas.openxmlformats.org/officeDocument/2006/relationships/slideLayout" Target="../slideLayouts/slideLayout8.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3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8.xml"/><Relationship Id="rId4" Type="http://schemas.openxmlformats.org/officeDocument/2006/relationships/image" Target="../media/image87.png"/></Relationships>
</file>

<file path=ppt/slides/_rels/slide32.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image" Target="../media/image88.png"/><Relationship Id="rId1" Type="http://schemas.openxmlformats.org/officeDocument/2006/relationships/slideLayout" Target="../slideLayouts/slideLayout8.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33.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image" Target="../media/image95.png"/><Relationship Id="rId1" Type="http://schemas.openxmlformats.org/officeDocument/2006/relationships/slideLayout" Target="../slideLayouts/slideLayout8.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3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8.xml"/><Relationship Id="rId4" Type="http://schemas.openxmlformats.org/officeDocument/2006/relationships/image" Target="../media/image104.png"/></Relationships>
</file>

<file path=ppt/slides/_rels/slide3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A5186D94-7CBA-4D8A-BCED-B80ADCD282BE}"/>
              </a:ext>
            </a:extLst>
          </p:cNvPr>
          <p:cNvSpPr>
            <a:spLocks noGrp="1"/>
          </p:cNvSpPr>
          <p:nvPr>
            <p:ph type="ctrTitle"/>
          </p:nvPr>
        </p:nvSpPr>
        <p:spPr>
          <a:xfrm>
            <a:off x="1524000" y="2235200"/>
            <a:ext cx="9144000" cy="2387600"/>
          </a:xfrm>
        </p:spPr>
        <p:txBody>
          <a:bodyPr anchor="ctr">
            <a:normAutofit/>
          </a:bodyPr>
          <a:lstStyle/>
          <a:p>
            <a:r>
              <a:rPr lang="zh-CN" altLang="en-US" dirty="0"/>
              <a:t>网络工程设计</a:t>
            </a:r>
            <a:r>
              <a:rPr lang="en-US" altLang="zh-CN" dirty="0" smtClean="0"/>
              <a:t>AutoCAD</a:t>
            </a:r>
            <a:r>
              <a:rPr lang="en-US" altLang="zh-CN" dirty="0"/>
              <a:t/>
            </a:r>
            <a:br>
              <a:rPr lang="en-US" altLang="zh-CN" dirty="0"/>
            </a:br>
            <a:r>
              <a:rPr lang="zh-CN" altLang="en-US" dirty="0"/>
              <a:t>案</a:t>
            </a:r>
            <a:r>
              <a:rPr lang="zh-CN" altLang="en-US" dirty="0" smtClean="0"/>
              <a:t>例</a:t>
            </a:r>
            <a:r>
              <a:rPr lang="zh-CN" altLang="en-US" dirty="0"/>
              <a:t>教程</a:t>
            </a:r>
          </a:p>
        </p:txBody>
      </p:sp>
      <p:sp>
        <p:nvSpPr>
          <p:cNvPr id="6" name="矩形 5">
            <a:extLst>
              <a:ext uri="{FF2B5EF4-FFF2-40B4-BE49-F238E27FC236}">
                <a16:creationId xmlns:a16="http://schemas.microsoft.com/office/drawing/2014/main" id="{23925761-22C6-4BD3-B155-0904AA4EED91}"/>
              </a:ext>
            </a:extLst>
          </p:cNvPr>
          <p:cNvSpPr/>
          <p:nvPr/>
        </p:nvSpPr>
        <p:spPr>
          <a:xfrm>
            <a:off x="1192530" y="5189221"/>
            <a:ext cx="10104120" cy="45719"/>
          </a:xfrm>
          <a:prstGeom prst="rect">
            <a:avLst/>
          </a:prstGeom>
          <a:solidFill>
            <a:srgbClr val="458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副标题 2">
            <a:extLst>
              <a:ext uri="{FF2B5EF4-FFF2-40B4-BE49-F238E27FC236}">
                <a16:creationId xmlns:a16="http://schemas.microsoft.com/office/drawing/2014/main" id="{4E42A9FB-71DA-4A81-B0F4-6DF8CAA77B8B}"/>
              </a:ext>
            </a:extLst>
          </p:cNvPr>
          <p:cNvSpPr>
            <a:spLocks noGrp="1"/>
          </p:cNvSpPr>
          <p:nvPr>
            <p:ph type="subTitle" idx="1"/>
          </p:nvPr>
        </p:nvSpPr>
        <p:spPr>
          <a:xfrm>
            <a:off x="3554730" y="4829220"/>
            <a:ext cx="5082540" cy="720000"/>
          </a:xfrm>
          <a:solidFill>
            <a:srgbClr val="458EF3"/>
          </a:solidFill>
        </p:spPr>
        <p:txBody>
          <a:bodyPr anchor="ctr">
            <a:normAutofit fontScale="40000" lnSpcReduction="20000"/>
          </a:bodyPr>
          <a:lstStyle/>
          <a:p>
            <a:endParaRPr lang="en-US" altLang="zh-CN" dirty="0">
              <a:solidFill>
                <a:schemeClr val="bg1"/>
              </a:solidFill>
              <a:latin typeface="Broadway" panose="04040905080B02020502" pitchFamily="82" charset="0"/>
            </a:endParaRPr>
          </a:p>
          <a:p>
            <a:r>
              <a:rPr lang="zh-CN" altLang="en-US" sz="7400" dirty="0" smtClean="0">
                <a:solidFill>
                  <a:schemeClr val="bg1"/>
                </a:solidFill>
                <a:latin typeface="Broadway" panose="04040905080B02020502" pitchFamily="82" charset="0"/>
              </a:rPr>
              <a:t>第</a:t>
            </a:r>
            <a:r>
              <a:rPr lang="en-US" altLang="zh-CN" sz="7400" dirty="0" smtClean="0">
                <a:solidFill>
                  <a:schemeClr val="bg1"/>
                </a:solidFill>
                <a:latin typeface="Broadway" panose="04040905080B02020502" pitchFamily="82" charset="0"/>
              </a:rPr>
              <a:t>5</a:t>
            </a:r>
            <a:r>
              <a:rPr lang="zh-CN" altLang="en-US" sz="7400" dirty="0" smtClean="0">
                <a:solidFill>
                  <a:schemeClr val="bg1"/>
                </a:solidFill>
                <a:latin typeface="Broadway" panose="04040905080B02020502" pitchFamily="82" charset="0"/>
              </a:rPr>
              <a:t>章  </a:t>
            </a:r>
            <a:r>
              <a:rPr lang="zh-CN" altLang="en-US" sz="7400" dirty="0">
                <a:solidFill>
                  <a:schemeClr val="bg1"/>
                </a:solidFill>
                <a:latin typeface="Broadway" panose="04040905080B02020502" pitchFamily="82" charset="0"/>
              </a:rPr>
              <a:t>辅助绘图工具</a:t>
            </a:r>
            <a:endParaRPr lang="zh-CN" altLang="en-US" dirty="0">
              <a:solidFill>
                <a:schemeClr val="bg1"/>
              </a:solidFill>
              <a:latin typeface="Broadway" panose="04040905080B02020502" pitchFamily="82" charset="0"/>
            </a:endParaRPr>
          </a:p>
        </p:txBody>
      </p:sp>
    </p:spTree>
    <p:extLst>
      <p:ext uri="{BB962C8B-B14F-4D97-AF65-F5344CB8AC3E}">
        <p14:creationId xmlns:p14="http://schemas.microsoft.com/office/powerpoint/2010/main" val="39619223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D73148AF-3EA3-4CC5-991F-9E282B615BDA}"/>
              </a:ext>
            </a:extLst>
          </p:cNvPr>
          <p:cNvSpPr>
            <a:spLocks noGrp="1"/>
          </p:cNvSpPr>
          <p:nvPr>
            <p:ph idx="1"/>
          </p:nvPr>
        </p:nvSpPr>
        <p:spPr/>
        <p:txBody>
          <a:bodyPr/>
          <a:lstStyle/>
          <a:p>
            <a:r>
              <a:rPr lang="en-US" altLang="zh-CN" sz="3200" dirty="0" smtClean="0"/>
              <a:t>7 </a:t>
            </a:r>
            <a:r>
              <a:rPr lang="zh-CN" altLang="zh-CN" sz="3200" dirty="0"/>
              <a:t>基线标注</a:t>
            </a:r>
          </a:p>
          <a:p>
            <a:r>
              <a:rPr lang="zh-CN" altLang="zh-CN" dirty="0"/>
              <a:t>【执行方式】</a:t>
            </a:r>
          </a:p>
          <a:p>
            <a:r>
              <a:rPr lang="zh-CN" altLang="zh-CN" dirty="0"/>
              <a:t>命令行：</a:t>
            </a:r>
            <a:r>
              <a:rPr lang="en-US" altLang="zh-CN" dirty="0"/>
              <a:t>DIMBASELINE</a:t>
            </a:r>
            <a:r>
              <a:rPr lang="zh-CN" altLang="zh-CN" dirty="0"/>
              <a:t>（快捷命令：</a:t>
            </a:r>
            <a:r>
              <a:rPr lang="en-US" altLang="zh-CN" dirty="0"/>
              <a:t>DBA</a:t>
            </a:r>
            <a:r>
              <a:rPr lang="zh-CN" altLang="zh-CN" dirty="0"/>
              <a:t>）。</a:t>
            </a:r>
          </a:p>
          <a:p>
            <a:r>
              <a:rPr lang="zh-CN" altLang="zh-CN" dirty="0"/>
              <a:t>菜单栏：选择菜单栏中的“标注”→“基线”命令。</a:t>
            </a:r>
          </a:p>
          <a:p>
            <a:r>
              <a:rPr lang="zh-CN" altLang="zh-CN" dirty="0"/>
              <a:t>工具栏：单击“标注”工具栏中的“基线”按钮</a:t>
            </a:r>
            <a:r>
              <a:rPr lang="en-US" altLang="zh-CN" dirty="0"/>
              <a:t>    </a:t>
            </a:r>
            <a:r>
              <a:rPr lang="zh-CN" altLang="en-US" dirty="0"/>
              <a:t>。</a:t>
            </a:r>
            <a:endParaRPr lang="en-US" altLang="zh-CN" dirty="0"/>
          </a:p>
          <a:p>
            <a:r>
              <a:rPr lang="zh-CN" altLang="zh-CN" dirty="0"/>
              <a:t>功能区：单击“注释”选项卡“标注”面板中的“基线”按钮</a:t>
            </a:r>
            <a:r>
              <a:rPr lang="en-US" altLang="zh-CN" dirty="0"/>
              <a:t>   </a:t>
            </a:r>
            <a:r>
              <a:rPr lang="zh-CN" altLang="en-US" dirty="0"/>
              <a:t>。</a:t>
            </a:r>
          </a:p>
        </p:txBody>
      </p:sp>
      <p:pic>
        <p:nvPicPr>
          <p:cNvPr id="16386" name="Picture 2">
            <a:extLst>
              <a:ext uri="{FF2B5EF4-FFF2-40B4-BE49-F238E27FC236}">
                <a16:creationId xmlns:a16="http://schemas.microsoft.com/office/drawing/2014/main" id="{D034776B-3B01-45BA-B7E6-740A552E6A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708" y="3782436"/>
            <a:ext cx="235382" cy="209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3">
            <a:extLst>
              <a:ext uri="{FF2B5EF4-FFF2-40B4-BE49-F238E27FC236}">
                <a16:creationId xmlns:a16="http://schemas.microsoft.com/office/drawing/2014/main" id="{07818626-453D-4CFF-A560-85B71B8F9B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38653" y="4262725"/>
            <a:ext cx="329066" cy="292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1962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E984DD7-F289-4BD8-AB28-356A03B83CC2}"/>
              </a:ext>
            </a:extLst>
          </p:cNvPr>
          <p:cNvSpPr>
            <a:spLocks noGrp="1"/>
          </p:cNvSpPr>
          <p:nvPr>
            <p:ph idx="1"/>
          </p:nvPr>
        </p:nvSpPr>
        <p:spPr>
          <a:xfrm>
            <a:off x="333829" y="1309711"/>
            <a:ext cx="11524342" cy="4769179"/>
          </a:xfrm>
        </p:spPr>
        <p:txBody>
          <a:bodyPr/>
          <a:lstStyle/>
          <a:p>
            <a:r>
              <a:rPr lang="en-US" altLang="zh-CN" sz="3200" dirty="0" smtClean="0"/>
              <a:t>8  </a:t>
            </a:r>
            <a:r>
              <a:rPr lang="zh-CN" altLang="zh-CN" sz="3200" dirty="0"/>
              <a:t>连续标注</a:t>
            </a:r>
          </a:p>
          <a:p>
            <a:r>
              <a:rPr lang="zh-CN" altLang="zh-CN" dirty="0"/>
              <a:t>【执行方式】</a:t>
            </a:r>
          </a:p>
          <a:p>
            <a:r>
              <a:rPr lang="zh-CN" altLang="zh-CN" dirty="0"/>
              <a:t>命令行：</a:t>
            </a:r>
            <a:r>
              <a:rPr lang="en-US" altLang="zh-CN" dirty="0"/>
              <a:t>DIMCONTINUE</a:t>
            </a:r>
            <a:r>
              <a:rPr lang="zh-CN" altLang="zh-CN" dirty="0"/>
              <a:t>（快捷命令：</a:t>
            </a:r>
            <a:r>
              <a:rPr lang="en-US" altLang="zh-CN" dirty="0"/>
              <a:t>DCO</a:t>
            </a:r>
            <a:r>
              <a:rPr lang="zh-CN" altLang="zh-CN" dirty="0"/>
              <a:t>）。</a:t>
            </a:r>
          </a:p>
          <a:p>
            <a:r>
              <a:rPr lang="zh-CN" altLang="zh-CN" dirty="0"/>
              <a:t>菜单栏：选择菜单栏中的“标注”→“连续”命令。</a:t>
            </a:r>
          </a:p>
          <a:p>
            <a:r>
              <a:rPr lang="zh-CN" altLang="zh-CN" dirty="0"/>
              <a:t>工具栏：单击“标注”工具栏中的“连续”按钮</a:t>
            </a:r>
            <a:r>
              <a:rPr lang="en-US" altLang="zh-CN" dirty="0"/>
              <a:t>   </a:t>
            </a:r>
            <a:r>
              <a:rPr lang="zh-CN" altLang="en-US" dirty="0"/>
              <a:t>。</a:t>
            </a:r>
            <a:endParaRPr lang="en-US" altLang="zh-CN" dirty="0"/>
          </a:p>
          <a:p>
            <a:r>
              <a:rPr lang="zh-CN" altLang="zh-CN" dirty="0"/>
              <a:t>功能区：单击“注释”选项卡“标注”面板中的“连续”按钮</a:t>
            </a:r>
            <a:r>
              <a:rPr lang="en-US" altLang="zh-CN" dirty="0"/>
              <a:t>    </a:t>
            </a:r>
            <a:r>
              <a:rPr lang="zh-CN" altLang="en-US" dirty="0"/>
              <a:t>。</a:t>
            </a:r>
          </a:p>
        </p:txBody>
      </p:sp>
      <p:pic>
        <p:nvPicPr>
          <p:cNvPr id="17410" name="Picture 2">
            <a:extLst>
              <a:ext uri="{FF2B5EF4-FFF2-40B4-BE49-F238E27FC236}">
                <a16:creationId xmlns:a16="http://schemas.microsoft.com/office/drawing/2014/main" id="{939165E4-F66C-4FE4-A4DF-5C4C7F612C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8120" y="3694300"/>
            <a:ext cx="246207" cy="227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a:extLst>
              <a:ext uri="{FF2B5EF4-FFF2-40B4-BE49-F238E27FC236}">
                <a16:creationId xmlns:a16="http://schemas.microsoft.com/office/drawing/2014/main" id="{64CBD406-EFD9-4C4C-8A98-1C22070CBB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10956" y="4275247"/>
            <a:ext cx="301626" cy="278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4" descr="a1">
            <a:extLst>
              <a:ext uri="{FF2B5EF4-FFF2-40B4-BE49-F238E27FC236}">
                <a16:creationId xmlns:a16="http://schemas.microsoft.com/office/drawing/2014/main" id="{51F86FFB-F3E8-47CC-BA6A-3A370F60CD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701" b="4535"/>
          <a:stretch>
            <a:fillRect/>
          </a:stretch>
        </p:blipFill>
        <p:spPr bwMode="auto">
          <a:xfrm>
            <a:off x="9607694" y="2001405"/>
            <a:ext cx="170815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id="{CB50EFB4-94F8-4E0B-BE75-592FA9947B54}"/>
              </a:ext>
            </a:extLst>
          </p:cNvPr>
          <p:cNvSpPr/>
          <p:nvPr/>
        </p:nvSpPr>
        <p:spPr>
          <a:xfrm>
            <a:off x="9065393" y="3059668"/>
            <a:ext cx="2792752"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 连续型和基线型角度标注</a:t>
            </a:r>
            <a:endParaRPr lang="zh-CN" altLang="zh-CN" kern="1000" dirty="0">
              <a:latin typeface="方正兰亭黑简体"/>
              <a:cs typeface="Times New Roman" panose="02020603050405020304" pitchFamily="18" charset="0"/>
            </a:endParaRPr>
          </a:p>
        </p:txBody>
      </p:sp>
    </p:spTree>
    <p:extLst>
      <p:ext uri="{BB962C8B-B14F-4D97-AF65-F5344CB8AC3E}">
        <p14:creationId xmlns:p14="http://schemas.microsoft.com/office/powerpoint/2010/main" val="42862123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D5D9BAF-055B-4E00-8AEC-DB42A63B1C2F}"/>
              </a:ext>
            </a:extLst>
          </p:cNvPr>
          <p:cNvSpPr>
            <a:spLocks noGrp="1"/>
          </p:cNvSpPr>
          <p:nvPr>
            <p:ph idx="1"/>
          </p:nvPr>
        </p:nvSpPr>
        <p:spPr>
          <a:xfrm>
            <a:off x="513938" y="1291132"/>
            <a:ext cx="11524342" cy="4769179"/>
          </a:xfrm>
        </p:spPr>
        <p:txBody>
          <a:bodyPr>
            <a:normAutofit/>
          </a:bodyPr>
          <a:lstStyle/>
          <a:p>
            <a:r>
              <a:rPr lang="zh-CN" altLang="zh-CN" sz="3200" dirty="0" smtClean="0"/>
              <a:t>实例</a:t>
            </a:r>
            <a:r>
              <a:rPr lang="zh-CN" altLang="zh-CN" sz="3200" dirty="0"/>
              <a:t>—电杆安装三视图</a:t>
            </a:r>
          </a:p>
          <a:p>
            <a:r>
              <a:rPr lang="en-US" altLang="zh-CN" dirty="0" smtClean="0"/>
              <a:t>1</a:t>
            </a:r>
            <a:r>
              <a:rPr lang="en-US" altLang="zh-CN" dirty="0"/>
              <a:t>.</a:t>
            </a:r>
            <a:r>
              <a:rPr lang="zh-CN" altLang="en-US" dirty="0" smtClean="0"/>
              <a:t>打开</a:t>
            </a:r>
            <a:r>
              <a:rPr lang="zh-CN" altLang="zh-CN" dirty="0"/>
              <a:t>耐张铁帽三视图</a:t>
            </a:r>
            <a:r>
              <a:rPr lang="zh-CN" altLang="zh-CN" dirty="0" smtClean="0"/>
              <a:t>文件</a:t>
            </a:r>
            <a:endParaRPr lang="en-US" altLang="zh-CN" dirty="0" smtClean="0"/>
          </a:p>
          <a:p>
            <a:r>
              <a:rPr lang="en-US" altLang="zh-CN" dirty="0" smtClean="0"/>
              <a:t>2.</a:t>
            </a:r>
            <a:r>
              <a:rPr lang="zh-CN" altLang="en-US" dirty="0" smtClean="0"/>
              <a:t>标注样式设置</a:t>
            </a:r>
            <a:endParaRPr lang="en-US" altLang="zh-CN" dirty="0" smtClean="0"/>
          </a:p>
          <a:p>
            <a:r>
              <a:rPr lang="en-US" altLang="zh-CN" dirty="0" smtClean="0"/>
              <a:t>1</a:t>
            </a:r>
            <a:r>
              <a:rPr lang="zh-CN" altLang="en-US" dirty="0" smtClean="0"/>
              <a:t>）打开标注样式管理器</a:t>
            </a:r>
            <a:endParaRPr lang="en-US" altLang="zh-CN" dirty="0" smtClean="0"/>
          </a:p>
          <a:p>
            <a:r>
              <a:rPr lang="en-US" altLang="zh-CN" dirty="0" smtClean="0"/>
              <a:t>2</a:t>
            </a:r>
            <a:r>
              <a:rPr lang="zh-CN" altLang="en-US" dirty="0" smtClean="0"/>
              <a:t>）</a:t>
            </a:r>
            <a:r>
              <a:rPr lang="zh-CN" altLang="zh-CN" dirty="0"/>
              <a:t>新建标注</a:t>
            </a:r>
            <a:r>
              <a:rPr lang="zh-CN" altLang="zh-CN" dirty="0" smtClean="0"/>
              <a:t>样式</a:t>
            </a:r>
            <a:endParaRPr lang="en-US" altLang="zh-CN" dirty="0" smtClean="0"/>
          </a:p>
          <a:p>
            <a:r>
              <a:rPr lang="en-US" altLang="zh-CN" dirty="0" smtClean="0"/>
              <a:t>3</a:t>
            </a:r>
            <a:r>
              <a:rPr lang="zh-CN" altLang="en-US" dirty="0" smtClean="0"/>
              <a:t>）设置</a:t>
            </a:r>
            <a:r>
              <a:rPr lang="en-US" altLang="zh-CN" dirty="0"/>
              <a:t>“</a:t>
            </a:r>
            <a:r>
              <a:rPr lang="zh-CN" altLang="zh-CN" dirty="0"/>
              <a:t>符号和箭头</a:t>
            </a:r>
            <a:r>
              <a:rPr lang="en-US" altLang="zh-CN" dirty="0" smtClean="0"/>
              <a:t>”</a:t>
            </a:r>
          </a:p>
          <a:p>
            <a:r>
              <a:rPr lang="en-US" altLang="zh-CN" dirty="0" smtClean="0"/>
              <a:t>4</a:t>
            </a:r>
            <a:r>
              <a:rPr lang="zh-CN" altLang="en-US" dirty="0" smtClean="0"/>
              <a:t>）设置“文字”</a:t>
            </a:r>
            <a:endParaRPr lang="en-US" altLang="zh-CN" dirty="0" smtClean="0"/>
          </a:p>
          <a:p>
            <a:r>
              <a:rPr lang="en-US" altLang="zh-CN" dirty="0" smtClean="0"/>
              <a:t>5</a:t>
            </a:r>
            <a:r>
              <a:rPr lang="zh-CN" altLang="en-US" dirty="0" smtClean="0"/>
              <a:t>）设置主单位</a:t>
            </a:r>
            <a:endParaRPr lang="zh-CN" altLang="zh-CN" dirty="0"/>
          </a:p>
          <a:p>
            <a:endParaRPr lang="zh-CN" altLang="en-US" sz="2000" dirty="0"/>
          </a:p>
        </p:txBody>
      </p:sp>
      <p:pic>
        <p:nvPicPr>
          <p:cNvPr id="11" name="图片 10"/>
          <p:cNvPicPr/>
          <p:nvPr/>
        </p:nvPicPr>
        <p:blipFill>
          <a:blip r:embed="rId2" cstate="print"/>
          <a:stretch>
            <a:fillRect/>
          </a:stretch>
        </p:blipFill>
        <p:spPr>
          <a:xfrm>
            <a:off x="5340784" y="1041750"/>
            <a:ext cx="2542154" cy="1562905"/>
          </a:xfrm>
          <a:prstGeom prst="rect">
            <a:avLst/>
          </a:prstGeom>
        </p:spPr>
      </p:pic>
      <p:pic>
        <p:nvPicPr>
          <p:cNvPr id="12" name="图片 11"/>
          <p:cNvPicPr/>
          <p:nvPr/>
        </p:nvPicPr>
        <p:blipFill>
          <a:blip r:embed="rId3" cstate="print"/>
          <a:stretch>
            <a:fillRect/>
          </a:stretch>
        </p:blipFill>
        <p:spPr>
          <a:xfrm>
            <a:off x="8076589" y="1041750"/>
            <a:ext cx="2356485" cy="1328420"/>
          </a:xfrm>
          <a:prstGeom prst="rect">
            <a:avLst/>
          </a:prstGeom>
        </p:spPr>
      </p:pic>
      <p:sp>
        <p:nvSpPr>
          <p:cNvPr id="4" name="矩形 3"/>
          <p:cNvSpPr/>
          <p:nvPr/>
        </p:nvSpPr>
        <p:spPr>
          <a:xfrm>
            <a:off x="5611389" y="2609271"/>
            <a:ext cx="1800493"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标注样式管理器</a:t>
            </a:r>
            <a:endParaRPr lang="zh-CN" altLang="en-US" dirty="0"/>
          </a:p>
        </p:txBody>
      </p:sp>
      <p:sp>
        <p:nvSpPr>
          <p:cNvPr id="6" name="矩形 5"/>
          <p:cNvSpPr/>
          <p:nvPr/>
        </p:nvSpPr>
        <p:spPr>
          <a:xfrm>
            <a:off x="8493228" y="2370051"/>
            <a:ext cx="1800493"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创建新标注样式</a:t>
            </a:r>
            <a:endParaRPr lang="zh-CN" altLang="en-US" dirty="0"/>
          </a:p>
        </p:txBody>
      </p:sp>
      <p:pic>
        <p:nvPicPr>
          <p:cNvPr id="14" name="图片 13"/>
          <p:cNvPicPr/>
          <p:nvPr/>
        </p:nvPicPr>
        <p:blipFill>
          <a:blip r:embed="rId4" cstate="print"/>
          <a:stretch>
            <a:fillRect/>
          </a:stretch>
        </p:blipFill>
        <p:spPr>
          <a:xfrm>
            <a:off x="5434877" y="2978603"/>
            <a:ext cx="2434205" cy="1544558"/>
          </a:xfrm>
          <a:prstGeom prst="rect">
            <a:avLst/>
          </a:prstGeom>
        </p:spPr>
      </p:pic>
      <p:sp>
        <p:nvSpPr>
          <p:cNvPr id="13" name="矩形 12"/>
          <p:cNvSpPr/>
          <p:nvPr/>
        </p:nvSpPr>
        <p:spPr>
          <a:xfrm>
            <a:off x="5764556" y="4523161"/>
            <a:ext cx="1774845" cy="369332"/>
          </a:xfrm>
          <a:prstGeom prst="rect">
            <a:avLst/>
          </a:prstGeom>
        </p:spPr>
        <p:txBody>
          <a:bodyPr wrap="none">
            <a:spAutoFit/>
          </a:bodyPr>
          <a:lstStyle/>
          <a:p>
            <a:r>
              <a:rPr lang="en-US" altLang="zh-CN" kern="100" dirty="0">
                <a:solidFill>
                  <a:srgbClr val="000000"/>
                </a:solidFill>
                <a:latin typeface="Times New Roman" panose="02020603050405020304" pitchFamily="18" charset="0"/>
                <a:ea typeface="宋体" panose="02010600030101010101" pitchFamily="2" charset="-122"/>
              </a:rPr>
              <a:t>“</a:t>
            </a:r>
            <a:r>
              <a:rPr lang="zh-CN" altLang="zh-CN"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线</a:t>
            </a:r>
            <a:r>
              <a:rPr lang="en-US" altLang="zh-CN" kern="100" dirty="0">
                <a:solidFill>
                  <a:srgbClr val="000000"/>
                </a:solidFill>
                <a:latin typeface="Times New Roman" panose="02020603050405020304" pitchFamily="18" charset="0"/>
                <a:ea typeface="宋体" panose="02010600030101010101" pitchFamily="2" charset="-122"/>
              </a:rPr>
              <a:t>”</a:t>
            </a:r>
            <a:r>
              <a:rPr lang="zh-CN" altLang="zh-CN"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选项卡设置</a:t>
            </a:r>
            <a:endParaRPr lang="zh-CN" altLang="en-US" dirty="0"/>
          </a:p>
        </p:txBody>
      </p:sp>
      <p:pic>
        <p:nvPicPr>
          <p:cNvPr id="16" name="图片 15"/>
          <p:cNvPicPr/>
          <p:nvPr/>
        </p:nvPicPr>
        <p:blipFill>
          <a:blip r:embed="rId5" cstate="print"/>
          <a:stretch>
            <a:fillRect/>
          </a:stretch>
        </p:blipFill>
        <p:spPr>
          <a:xfrm>
            <a:off x="8000421" y="2939982"/>
            <a:ext cx="2182670" cy="1583179"/>
          </a:xfrm>
          <a:prstGeom prst="rect">
            <a:avLst/>
          </a:prstGeom>
        </p:spPr>
      </p:pic>
      <p:sp>
        <p:nvSpPr>
          <p:cNvPr id="15" name="矩形 14"/>
          <p:cNvSpPr/>
          <p:nvPr/>
        </p:nvSpPr>
        <p:spPr>
          <a:xfrm>
            <a:off x="8244828" y="4539094"/>
            <a:ext cx="1544012" cy="369332"/>
          </a:xfrm>
          <a:prstGeom prst="rect">
            <a:avLst/>
          </a:prstGeom>
        </p:spPr>
        <p:txBody>
          <a:bodyPr wrap="none">
            <a:spAutoFit/>
          </a:bodyPr>
          <a:lstStyle/>
          <a:p>
            <a:r>
              <a:rPr lang="en-US" altLang="zh-CN" kern="100" dirty="0">
                <a:solidFill>
                  <a:srgbClr val="000000"/>
                </a:solidFill>
                <a:latin typeface="Times New Roman" panose="02020603050405020304" pitchFamily="18" charset="0"/>
                <a:ea typeface="宋体" panose="02010600030101010101" pitchFamily="2" charset="-122"/>
              </a:rPr>
              <a:t>“</a:t>
            </a:r>
            <a:r>
              <a:rPr lang="zh-CN" altLang="zh-CN"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符号和箭头</a:t>
            </a:r>
            <a:r>
              <a:rPr lang="en-US" altLang="zh-CN" kern="100" dirty="0">
                <a:solidFill>
                  <a:srgbClr val="000000"/>
                </a:solidFill>
                <a:latin typeface="Times New Roman" panose="02020603050405020304" pitchFamily="18" charset="0"/>
                <a:ea typeface="宋体" panose="02010600030101010101" pitchFamily="2" charset="-122"/>
              </a:rPr>
              <a:t>”</a:t>
            </a:r>
            <a:endParaRPr lang="zh-CN" altLang="en-US" dirty="0"/>
          </a:p>
        </p:txBody>
      </p:sp>
      <p:pic>
        <p:nvPicPr>
          <p:cNvPr id="18" name="图片 17" descr="2024-11-06_150910"/>
          <p:cNvPicPr/>
          <p:nvPr/>
        </p:nvPicPr>
        <p:blipFill>
          <a:blip r:embed="rId6"/>
          <a:stretch>
            <a:fillRect/>
          </a:stretch>
        </p:blipFill>
        <p:spPr>
          <a:xfrm>
            <a:off x="5395775" y="4892493"/>
            <a:ext cx="2512406" cy="1602460"/>
          </a:xfrm>
          <a:prstGeom prst="rect">
            <a:avLst/>
          </a:prstGeom>
        </p:spPr>
      </p:pic>
      <p:sp>
        <p:nvSpPr>
          <p:cNvPr id="17" name="矩形 16"/>
          <p:cNvSpPr/>
          <p:nvPr/>
        </p:nvSpPr>
        <p:spPr>
          <a:xfrm>
            <a:off x="5882790" y="6459554"/>
            <a:ext cx="1544012" cy="369332"/>
          </a:xfrm>
          <a:prstGeom prst="rect">
            <a:avLst/>
          </a:prstGeom>
        </p:spPr>
        <p:txBody>
          <a:bodyPr wrap="none">
            <a:spAutoFit/>
          </a:bodyPr>
          <a:lstStyle/>
          <a:p>
            <a:r>
              <a:rPr lang="en-US" altLang="zh-CN" kern="100" dirty="0">
                <a:latin typeface="Times New Roman" panose="02020603050405020304" pitchFamily="18" charset="0"/>
                <a:ea typeface="宋体" panose="02010600030101010101" pitchFamily="2" charset="-122"/>
              </a:rPr>
              <a:t>“</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文字</a:t>
            </a:r>
            <a:r>
              <a:rPr lang="en-US" altLang="zh-CN" kern="100" dirty="0">
                <a:latin typeface="Times New Roman" panose="02020603050405020304" pitchFamily="18" charset="0"/>
                <a:ea typeface="宋体" panose="02010600030101010101" pitchFamily="2" charset="-122"/>
              </a:rPr>
              <a:t>”</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选项卡</a:t>
            </a:r>
            <a:endParaRPr lang="zh-CN" altLang="en-US" dirty="0"/>
          </a:p>
        </p:txBody>
      </p:sp>
      <p:pic>
        <p:nvPicPr>
          <p:cNvPr id="20" name="图片 19"/>
          <p:cNvPicPr/>
          <p:nvPr/>
        </p:nvPicPr>
        <p:blipFill>
          <a:blip r:embed="rId7" cstate="print"/>
          <a:stretch>
            <a:fillRect/>
          </a:stretch>
        </p:blipFill>
        <p:spPr>
          <a:xfrm>
            <a:off x="8026417" y="4847749"/>
            <a:ext cx="2530748" cy="1611806"/>
          </a:xfrm>
          <a:prstGeom prst="rect">
            <a:avLst/>
          </a:prstGeom>
        </p:spPr>
      </p:pic>
      <p:sp>
        <p:nvSpPr>
          <p:cNvPr id="19" name="矩形 18"/>
          <p:cNvSpPr/>
          <p:nvPr/>
        </p:nvSpPr>
        <p:spPr>
          <a:xfrm>
            <a:off x="8521728" y="6459554"/>
            <a:ext cx="1140056" cy="369332"/>
          </a:xfrm>
          <a:prstGeom prst="rect">
            <a:avLst/>
          </a:prstGeom>
        </p:spPr>
        <p:txBody>
          <a:bodyPr wrap="none">
            <a:spAutoFit/>
          </a:bodyPr>
          <a:lstStyle/>
          <a:p>
            <a:r>
              <a:rPr lang="en-US" altLang="zh-CN" kern="100" dirty="0">
                <a:latin typeface="Times New Roman" panose="02020603050405020304" pitchFamily="18" charset="0"/>
                <a:ea typeface="宋体" panose="02010600030101010101" pitchFamily="2" charset="-122"/>
              </a:rPr>
              <a:t>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主单位</a:t>
            </a:r>
            <a:r>
              <a:rPr lang="en-US" altLang="zh-CN" kern="100" dirty="0">
                <a:latin typeface="Times New Roman" panose="02020603050405020304" pitchFamily="18" charset="0"/>
                <a:ea typeface="宋体" panose="02010600030101010101" pitchFamily="2" charset="-122"/>
              </a:rPr>
              <a:t>”</a:t>
            </a:r>
            <a:endParaRPr lang="zh-CN" altLang="en-US" dirty="0"/>
          </a:p>
        </p:txBody>
      </p:sp>
    </p:spTree>
    <p:extLst>
      <p:ext uri="{BB962C8B-B14F-4D97-AF65-F5344CB8AC3E}">
        <p14:creationId xmlns:p14="http://schemas.microsoft.com/office/powerpoint/2010/main" val="39641732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33829" y="1309712"/>
            <a:ext cx="3365335" cy="3137598"/>
          </a:xfrm>
        </p:spPr>
        <p:txBody>
          <a:bodyPr/>
          <a:lstStyle/>
          <a:p>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标注直径</a:t>
            </a:r>
            <a:r>
              <a:rPr lang="zh-CN" altLang="zh-CN" dirty="0">
                <a:solidFill>
                  <a:srgbClr val="000000"/>
                </a:solidFill>
                <a:latin typeface="Times New Roman" panose="02020603050405020304" pitchFamily="18" charset="0"/>
                <a:cs typeface="Times New Roman" panose="02020603050405020304" pitchFamily="18" charset="0"/>
              </a:rPr>
              <a:t>尺寸</a:t>
            </a:r>
            <a:endParaRPr lang="en-US" altLang="zh-CN" dirty="0">
              <a:solidFill>
                <a:srgbClr val="000000"/>
              </a:solidFill>
              <a:latin typeface="Times New Roman" panose="02020603050405020304" pitchFamily="18" charset="0"/>
              <a:cs typeface="Times New Roman" panose="02020603050405020304" pitchFamily="18" charset="0"/>
            </a:endParaRPr>
          </a:p>
          <a:p>
            <a:pPr lvl="0"/>
            <a:r>
              <a:rPr lang="en-US" altLang="zh-CN" dirty="0">
                <a:solidFill>
                  <a:srgbClr val="000000"/>
                </a:solidFill>
                <a:latin typeface="Times New Roman" panose="02020603050405020304" pitchFamily="18" charset="0"/>
                <a:cs typeface="Times New Roman" panose="02020603050405020304" pitchFamily="18" charset="0"/>
              </a:rPr>
              <a:t>4.</a:t>
            </a:r>
            <a:r>
              <a:rPr lang="zh-CN" altLang="en-US" dirty="0">
                <a:solidFill>
                  <a:srgbClr val="000000"/>
                </a:solidFill>
                <a:latin typeface="Times New Roman" panose="02020603050405020304" pitchFamily="18" charset="0"/>
                <a:cs typeface="Times New Roman" panose="02020603050405020304" pitchFamily="18" charset="0"/>
              </a:rPr>
              <a:t>半径</a:t>
            </a:r>
            <a:r>
              <a:rPr lang="zh-CN" altLang="en-US" dirty="0">
                <a:solidFill>
                  <a:srgbClr val="000000"/>
                </a:solidFill>
                <a:latin typeface="Times New Roman" panose="02020603050405020304" pitchFamily="18" charset="0"/>
                <a:cs typeface="Times New Roman" panose="02020603050405020304" pitchFamily="18" charset="0"/>
              </a:rPr>
              <a:t>标注</a:t>
            </a:r>
            <a:endParaRPr lang="en-US" altLang="zh-CN" dirty="0">
              <a:solidFill>
                <a:srgbClr val="000000"/>
              </a:solidFill>
              <a:latin typeface="Times New Roman" panose="02020603050405020304" pitchFamily="18" charset="0"/>
              <a:cs typeface="Times New Roman" panose="02020603050405020304" pitchFamily="18" charset="0"/>
            </a:endParaRPr>
          </a:p>
          <a:p>
            <a:r>
              <a:rPr lang="zh-CN" altLang="en-US"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5.</a:t>
            </a:r>
            <a:r>
              <a:rPr lang="zh-CN" altLang="en-US" dirty="0">
                <a:solidFill>
                  <a:srgbClr val="000000"/>
                </a:solidFill>
                <a:latin typeface="Times New Roman" panose="02020603050405020304" pitchFamily="18" charset="0"/>
                <a:cs typeface="Times New Roman" panose="02020603050405020304" pitchFamily="18" charset="0"/>
              </a:rPr>
              <a:t>线性标注 </a:t>
            </a:r>
            <a:endParaRPr lang="en-US" altLang="zh-CN" dirty="0" smtClean="0">
              <a:solidFill>
                <a:srgbClr val="000000"/>
              </a:solidFill>
              <a:latin typeface="Times New Roman" panose="02020603050405020304" pitchFamily="18" charset="0"/>
              <a:cs typeface="Times New Roman" panose="02020603050405020304" pitchFamily="18" charset="0"/>
            </a:endParaRPr>
          </a:p>
          <a:p>
            <a:r>
              <a:rPr lang="en-US" altLang="zh-CN" dirty="0" smtClean="0"/>
              <a:t>6</a:t>
            </a:r>
            <a:r>
              <a:rPr lang="en-US" altLang="zh-CN" dirty="0"/>
              <a:t>.</a:t>
            </a:r>
            <a:r>
              <a:rPr lang="zh-CN" altLang="zh-CN" dirty="0"/>
              <a:t>连续</a:t>
            </a:r>
            <a:r>
              <a:rPr lang="zh-CN" altLang="zh-CN" dirty="0" smtClean="0"/>
              <a:t>标注</a:t>
            </a:r>
            <a:endParaRPr lang="en-US" altLang="zh-CN" dirty="0" smtClean="0"/>
          </a:p>
          <a:p>
            <a:r>
              <a:rPr lang="en-US" altLang="zh-CN" dirty="0" smtClean="0"/>
              <a:t>7</a:t>
            </a:r>
            <a:r>
              <a:rPr lang="en-US" altLang="zh-CN" dirty="0"/>
              <a:t>.</a:t>
            </a:r>
            <a:r>
              <a:rPr lang="zh-CN" altLang="zh-CN" dirty="0"/>
              <a:t>添加文字</a:t>
            </a:r>
          </a:p>
          <a:p>
            <a:endParaRPr lang="zh-CN" altLang="en-US" dirty="0">
              <a:solidFill>
                <a:srgbClr val="000000"/>
              </a:solidFill>
              <a:latin typeface="Times New Roman" panose="02020603050405020304" pitchFamily="18" charset="0"/>
              <a:cs typeface="Times New Roman" panose="02020603050405020304" pitchFamily="18" charset="0"/>
            </a:endParaRPr>
          </a:p>
          <a:p>
            <a:pPr lvl="0"/>
            <a:endParaRPr lang="zh-CN" altLang="en-US" sz="5400" dirty="0">
              <a:latin typeface="Arial" panose="020B0604020202020204" pitchFamily="34" charset="0"/>
            </a:endParaRPr>
          </a:p>
          <a:p>
            <a:endParaRPr lang="en-US" altLang="zh-CN" dirty="0" smtClean="0"/>
          </a:p>
          <a:p>
            <a:endParaRPr lang="zh-CN" altLang="en-US" dirty="0"/>
          </a:p>
        </p:txBody>
      </p:sp>
      <p:pic>
        <p:nvPicPr>
          <p:cNvPr id="7" name="图片 6"/>
          <p:cNvPicPr/>
          <p:nvPr/>
        </p:nvPicPr>
        <p:blipFill>
          <a:blip r:embed="rId2" cstate="print">
            <a:extLst>
              <a:ext uri="{28A0092B-C50C-407E-A947-70E740481C1C}">
                <a14:useLocalDpi xmlns:a14="http://schemas.microsoft.com/office/drawing/2010/main" val="0"/>
              </a:ext>
            </a:extLst>
          </a:blip>
          <a:srcRect t="9882"/>
          <a:stretch>
            <a:fillRect/>
          </a:stretch>
        </p:blipFill>
        <p:spPr>
          <a:xfrm>
            <a:off x="3146558" y="1000211"/>
            <a:ext cx="2681760" cy="1595913"/>
          </a:xfrm>
          <a:prstGeom prst="rect">
            <a:avLst/>
          </a:prstGeom>
          <a:noFill/>
          <a:ln>
            <a:noFill/>
          </a:ln>
        </p:spPr>
      </p:pic>
      <p:sp>
        <p:nvSpPr>
          <p:cNvPr id="8" name="矩形 7"/>
          <p:cNvSpPr/>
          <p:nvPr/>
        </p:nvSpPr>
        <p:spPr>
          <a:xfrm>
            <a:off x="3941635" y="2596124"/>
            <a:ext cx="1358376" cy="369332"/>
          </a:xfrm>
          <a:prstGeom prst="rect">
            <a:avLst/>
          </a:prstGeom>
        </p:spPr>
        <p:txBody>
          <a:bodyPr wrap="square">
            <a:spAutoFit/>
          </a:bodyPr>
          <a:lstStyle/>
          <a:p>
            <a:r>
              <a:rPr lang="zh-CN" altLang="zh-CN" dirty="0">
                <a:solidFill>
                  <a:srgbClr val="000000"/>
                </a:solidFill>
                <a:latin typeface="Times New Roman" panose="02020603050405020304" pitchFamily="18" charset="0"/>
                <a:cs typeface="Times New Roman" panose="02020603050405020304" pitchFamily="18" charset="0"/>
              </a:rPr>
              <a:t>标注直径</a:t>
            </a:r>
            <a:endParaRPr lang="zh-CN" altLang="en-US" dirty="0"/>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a:xfrm>
            <a:off x="5770769" y="976470"/>
            <a:ext cx="2379967" cy="1586813"/>
          </a:xfrm>
          <a:prstGeom prst="rect">
            <a:avLst/>
          </a:prstGeom>
          <a:noFill/>
          <a:ln>
            <a:noFill/>
          </a:ln>
        </p:spPr>
      </p:pic>
      <p:sp>
        <p:nvSpPr>
          <p:cNvPr id="10" name="矩形 9"/>
          <p:cNvSpPr/>
          <p:nvPr/>
        </p:nvSpPr>
        <p:spPr>
          <a:xfrm>
            <a:off x="6548495" y="2584271"/>
            <a:ext cx="1154227" cy="369332"/>
          </a:xfrm>
          <a:prstGeom prst="rect">
            <a:avLst/>
          </a:prstGeom>
        </p:spPr>
        <p:txBody>
          <a:bodyPr wrap="squar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标注半径</a:t>
            </a:r>
            <a:endParaRPr lang="zh-CN" altLang="en-US" dirty="0"/>
          </a:p>
        </p:txBody>
      </p:sp>
      <p:pic>
        <p:nvPicPr>
          <p:cNvPr id="11" name="图片 10"/>
          <p:cNvPicPr/>
          <p:nvPr/>
        </p:nvPicPr>
        <p:blipFill>
          <a:blip r:embed="rId4" cstate="print">
            <a:extLst>
              <a:ext uri="{28A0092B-C50C-407E-A947-70E740481C1C}">
                <a14:useLocalDpi xmlns:a14="http://schemas.microsoft.com/office/drawing/2010/main" val="0"/>
              </a:ext>
            </a:extLst>
          </a:blip>
          <a:srcRect/>
          <a:stretch>
            <a:fillRect/>
          </a:stretch>
        </p:blipFill>
        <p:spPr>
          <a:xfrm>
            <a:off x="8638541" y="1027921"/>
            <a:ext cx="3071007" cy="2333460"/>
          </a:xfrm>
          <a:prstGeom prst="rect">
            <a:avLst/>
          </a:prstGeom>
          <a:noFill/>
          <a:ln>
            <a:noFill/>
          </a:ln>
        </p:spPr>
      </p:pic>
      <p:sp>
        <p:nvSpPr>
          <p:cNvPr id="12" name="矩形 11"/>
          <p:cNvSpPr/>
          <p:nvPr/>
        </p:nvSpPr>
        <p:spPr>
          <a:xfrm>
            <a:off x="9516031" y="3361381"/>
            <a:ext cx="1316025" cy="369332"/>
          </a:xfrm>
          <a:prstGeom prst="rect">
            <a:avLst/>
          </a:prstGeom>
        </p:spPr>
        <p:txBody>
          <a:bodyPr wrap="square">
            <a:spAutoFit/>
          </a:bodyPr>
          <a:lstStyle/>
          <a:p>
            <a:r>
              <a:rPr lang="zh-CN" altLang="zh-CN" kern="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标注线性</a:t>
            </a:r>
            <a:endParaRPr lang="zh-CN" altLang="en-US" dirty="0"/>
          </a:p>
        </p:txBody>
      </p:sp>
      <p:pic>
        <p:nvPicPr>
          <p:cNvPr id="13" name="图片 12"/>
          <p:cNvPicPr/>
          <p:nvPr/>
        </p:nvPicPr>
        <p:blipFill>
          <a:blip r:embed="rId5" cstate="print">
            <a:extLst>
              <a:ext uri="{28A0092B-C50C-407E-A947-70E740481C1C}">
                <a14:useLocalDpi xmlns:a14="http://schemas.microsoft.com/office/drawing/2010/main" val="0"/>
              </a:ext>
            </a:extLst>
          </a:blip>
          <a:srcRect/>
          <a:stretch>
            <a:fillRect/>
          </a:stretch>
        </p:blipFill>
        <p:spPr>
          <a:xfrm>
            <a:off x="3865863" y="3546047"/>
            <a:ext cx="2868295" cy="2287963"/>
          </a:xfrm>
          <a:prstGeom prst="rect">
            <a:avLst/>
          </a:prstGeom>
          <a:noFill/>
          <a:ln>
            <a:noFill/>
          </a:ln>
        </p:spPr>
      </p:pic>
      <p:sp>
        <p:nvSpPr>
          <p:cNvPr id="14" name="矩形 13"/>
          <p:cNvSpPr/>
          <p:nvPr/>
        </p:nvSpPr>
        <p:spPr>
          <a:xfrm>
            <a:off x="4715763" y="5834010"/>
            <a:ext cx="2018395" cy="369332"/>
          </a:xfrm>
          <a:prstGeom prst="rect">
            <a:avLst/>
          </a:prstGeom>
        </p:spPr>
        <p:txBody>
          <a:bodyPr wrap="squar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标注连续尺寸</a:t>
            </a:r>
            <a:endParaRPr lang="zh-CN" altLang="en-US" dirty="0"/>
          </a:p>
        </p:txBody>
      </p:sp>
      <p:pic>
        <p:nvPicPr>
          <p:cNvPr id="15" name="图片 14"/>
          <p:cNvPicPr/>
          <p:nvPr/>
        </p:nvPicPr>
        <p:blipFill>
          <a:blip r:embed="rId6" cstate="print">
            <a:extLst>
              <a:ext uri="{28A0092B-C50C-407E-A947-70E740481C1C}">
                <a14:useLocalDpi xmlns:a14="http://schemas.microsoft.com/office/drawing/2010/main" val="0"/>
              </a:ext>
            </a:extLst>
          </a:blip>
          <a:srcRect/>
          <a:stretch>
            <a:fillRect/>
          </a:stretch>
        </p:blipFill>
        <p:spPr>
          <a:xfrm>
            <a:off x="7864039" y="3730713"/>
            <a:ext cx="3303983" cy="2333460"/>
          </a:xfrm>
          <a:prstGeom prst="rect">
            <a:avLst/>
          </a:prstGeom>
          <a:noFill/>
          <a:ln>
            <a:noFill/>
          </a:ln>
        </p:spPr>
      </p:pic>
      <p:sp>
        <p:nvSpPr>
          <p:cNvPr id="16" name="矩形 15"/>
          <p:cNvSpPr/>
          <p:nvPr/>
        </p:nvSpPr>
        <p:spPr>
          <a:xfrm>
            <a:off x="8336270" y="6064173"/>
            <a:ext cx="2723823"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耐张铁帽三视图尺寸标注</a:t>
            </a:r>
            <a:endParaRPr lang="zh-CN" altLang="en-US" dirty="0"/>
          </a:p>
        </p:txBody>
      </p:sp>
    </p:spTree>
    <p:extLst>
      <p:ext uri="{BB962C8B-B14F-4D97-AF65-F5344CB8AC3E}">
        <p14:creationId xmlns:p14="http://schemas.microsoft.com/office/powerpoint/2010/main" val="2340908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19AE66F0-FC82-4EA0-8DCD-D0C3F6C7F2A2}"/>
              </a:ext>
            </a:extLst>
          </p:cNvPr>
          <p:cNvSpPr>
            <a:spLocks noGrp="1"/>
          </p:cNvSpPr>
          <p:nvPr>
            <p:ph idx="1"/>
          </p:nvPr>
        </p:nvSpPr>
        <p:spPr/>
        <p:txBody>
          <a:bodyPr/>
          <a:lstStyle/>
          <a:p>
            <a:r>
              <a:rPr lang="en-US" altLang="zh-CN" sz="3200" dirty="0" smtClean="0"/>
              <a:t>1  </a:t>
            </a:r>
            <a:r>
              <a:rPr lang="zh-CN" altLang="zh-CN" sz="3200" dirty="0"/>
              <a:t>定义图块</a:t>
            </a:r>
          </a:p>
          <a:p>
            <a:r>
              <a:rPr lang="zh-CN" altLang="zh-CN" dirty="0"/>
              <a:t>【执行方式】</a:t>
            </a:r>
          </a:p>
          <a:p>
            <a:r>
              <a:rPr lang="zh-CN" altLang="zh-CN" dirty="0"/>
              <a:t>命令行：</a:t>
            </a:r>
            <a:r>
              <a:rPr lang="en-US" altLang="zh-CN" dirty="0"/>
              <a:t>BLOCK</a:t>
            </a:r>
            <a:r>
              <a:rPr lang="zh-CN" altLang="zh-CN" dirty="0"/>
              <a:t>（快捷命令：</a:t>
            </a:r>
            <a:r>
              <a:rPr lang="en-US" altLang="zh-CN" dirty="0"/>
              <a:t>B</a:t>
            </a:r>
            <a:r>
              <a:rPr lang="zh-CN" altLang="zh-CN" dirty="0"/>
              <a:t>）。</a:t>
            </a:r>
          </a:p>
          <a:p>
            <a:r>
              <a:rPr lang="zh-CN" altLang="zh-CN" dirty="0"/>
              <a:t>菜单栏：选择菜单栏中的“绘图”</a:t>
            </a:r>
            <a:r>
              <a:rPr lang="en-US" altLang="zh-CN" dirty="0"/>
              <a:t>→</a:t>
            </a:r>
            <a:r>
              <a:rPr lang="zh-CN" altLang="zh-CN" dirty="0"/>
              <a:t>“块”</a:t>
            </a:r>
            <a:r>
              <a:rPr lang="en-US" altLang="zh-CN" dirty="0"/>
              <a:t>→</a:t>
            </a:r>
            <a:r>
              <a:rPr lang="zh-CN" altLang="zh-CN" dirty="0"/>
              <a:t>“创建”命令。</a:t>
            </a:r>
          </a:p>
          <a:p>
            <a:r>
              <a:rPr lang="zh-CN" altLang="zh-CN" dirty="0"/>
              <a:t>工具栏：单击“绘图”工具栏中的“创建块”按钮</a:t>
            </a:r>
            <a:r>
              <a:rPr lang="en-US" altLang="zh-CN" dirty="0"/>
              <a:t>    </a:t>
            </a:r>
            <a:r>
              <a:rPr lang="zh-CN" altLang="en-US" dirty="0"/>
              <a:t>。</a:t>
            </a:r>
            <a:endParaRPr lang="en-US" altLang="zh-CN" dirty="0"/>
          </a:p>
          <a:p>
            <a:r>
              <a:rPr lang="zh-CN" altLang="zh-CN" dirty="0"/>
              <a:t>功能区：单击“默认”选项卡“块”面板中的“创建”按钮</a:t>
            </a:r>
            <a:r>
              <a:rPr lang="en-US" altLang="zh-CN" dirty="0"/>
              <a:t>    </a:t>
            </a:r>
            <a:r>
              <a:rPr lang="zh-CN" altLang="zh-CN" dirty="0"/>
              <a:t>或单击“插入”选项卡“块定义”面板中的“创建块”按钮</a:t>
            </a:r>
            <a:r>
              <a:rPr lang="en-US" altLang="zh-CN" dirty="0"/>
              <a:t>       </a:t>
            </a:r>
            <a:r>
              <a:rPr lang="zh-CN" altLang="en-US" dirty="0"/>
              <a:t>。</a:t>
            </a:r>
            <a:endParaRPr lang="en-US" altLang="zh-CN" dirty="0"/>
          </a:p>
          <a:p>
            <a:endParaRPr lang="zh-CN" altLang="en-US" dirty="0"/>
          </a:p>
        </p:txBody>
      </p:sp>
      <p:sp>
        <p:nvSpPr>
          <p:cNvPr id="3" name="标题 2">
            <a:extLst>
              <a:ext uri="{FF2B5EF4-FFF2-40B4-BE49-F238E27FC236}">
                <a16:creationId xmlns:a16="http://schemas.microsoft.com/office/drawing/2014/main" id="{AA0BA9E8-9789-463F-A665-E1B7609E410C}"/>
              </a:ext>
            </a:extLst>
          </p:cNvPr>
          <p:cNvSpPr>
            <a:spLocks noGrp="1"/>
          </p:cNvSpPr>
          <p:nvPr>
            <p:ph type="title"/>
          </p:nvPr>
        </p:nvSpPr>
        <p:spPr/>
        <p:txBody>
          <a:bodyPr/>
          <a:lstStyle/>
          <a:p>
            <a:r>
              <a:rPr lang="en-US" altLang="zh-CN" dirty="0" smtClean="0"/>
              <a:t>5.2  </a:t>
            </a:r>
            <a:r>
              <a:rPr lang="zh-CN" altLang="zh-CN" dirty="0"/>
              <a:t>图块操作</a:t>
            </a:r>
            <a:endParaRPr lang="zh-CN" altLang="en-US" dirty="0"/>
          </a:p>
        </p:txBody>
      </p:sp>
      <p:pic>
        <p:nvPicPr>
          <p:cNvPr id="1026" name="Picture 2">
            <a:extLst>
              <a:ext uri="{FF2B5EF4-FFF2-40B4-BE49-F238E27FC236}">
                <a16:creationId xmlns:a16="http://schemas.microsoft.com/office/drawing/2014/main" id="{B227FB41-6589-4C30-8E9F-A1C4697997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46811" y="3722255"/>
            <a:ext cx="328764" cy="272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a:extLst>
              <a:ext uri="{FF2B5EF4-FFF2-40B4-BE49-F238E27FC236}">
                <a16:creationId xmlns:a16="http://schemas.microsoft.com/office/drawing/2014/main" id="{5F41636E-3CDA-4A93-9504-7D165586D2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55356" y="4308764"/>
            <a:ext cx="328764" cy="272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BE59BB6C-0B9D-4C22-B585-1CBB48B66F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30423" y="4696691"/>
            <a:ext cx="328764" cy="272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91BD8B8E-04A9-4DEA-B600-1AFAEFEBA8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4218" y="1071418"/>
            <a:ext cx="2390764" cy="157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a16="http://schemas.microsoft.com/office/drawing/2014/main" id="{AABCA62A-4C89-41B1-B0BB-561B1C94763C}"/>
              </a:ext>
            </a:extLst>
          </p:cNvPr>
          <p:cNvSpPr/>
          <p:nvPr/>
        </p:nvSpPr>
        <p:spPr>
          <a:xfrm>
            <a:off x="9753937" y="2642630"/>
            <a:ext cx="2031325"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“块定义”对话框</a:t>
            </a:r>
            <a:endParaRPr lang="zh-CN" altLang="zh-CN" kern="1000" dirty="0">
              <a:latin typeface="方正兰亭黑简体"/>
              <a:cs typeface="Times New Roman" panose="02020603050405020304" pitchFamily="18" charset="0"/>
            </a:endParaRPr>
          </a:p>
        </p:txBody>
      </p:sp>
      <p:pic>
        <p:nvPicPr>
          <p:cNvPr id="8" name="图片 7">
            <a:extLst>
              <a:ext uri="{FF2B5EF4-FFF2-40B4-BE49-F238E27FC236}">
                <a16:creationId xmlns:a16="http://schemas.microsoft.com/office/drawing/2014/main" id="{DF6C5898-2902-4C39-B8B8-5D14D48DC98B}"/>
              </a:ext>
            </a:extLst>
          </p:cNvPr>
          <p:cNvPicPr>
            <a:picLocks noChangeAspect="1"/>
          </p:cNvPicPr>
          <p:nvPr/>
        </p:nvPicPr>
        <p:blipFill>
          <a:blip r:embed="rId4"/>
          <a:stretch>
            <a:fillRect/>
          </a:stretch>
        </p:blipFill>
        <p:spPr>
          <a:xfrm>
            <a:off x="9935428" y="5117698"/>
            <a:ext cx="1808344" cy="912245"/>
          </a:xfrm>
          <a:prstGeom prst="rect">
            <a:avLst/>
          </a:prstGeom>
        </p:spPr>
      </p:pic>
      <p:sp>
        <p:nvSpPr>
          <p:cNvPr id="10" name="矩形 9">
            <a:extLst>
              <a:ext uri="{FF2B5EF4-FFF2-40B4-BE49-F238E27FC236}">
                <a16:creationId xmlns:a16="http://schemas.microsoft.com/office/drawing/2014/main" id="{2705FDAF-1185-4439-A489-62E95AD8C1CF}"/>
              </a:ext>
            </a:extLst>
          </p:cNvPr>
          <p:cNvSpPr/>
          <p:nvPr/>
        </p:nvSpPr>
        <p:spPr>
          <a:xfrm>
            <a:off x="10119738" y="6173293"/>
            <a:ext cx="1632178" cy="369332"/>
          </a:xfrm>
          <a:prstGeom prst="rect">
            <a:avLst/>
          </a:prstGeom>
        </p:spPr>
        <p:txBody>
          <a:bodyPr wrap="none">
            <a:spAutoFit/>
          </a:bodyPr>
          <a:lstStyle/>
          <a:p>
            <a:r>
              <a:rPr lang="zh-CN" altLang="en-US" dirty="0"/>
              <a:t> 设置图块对象</a:t>
            </a:r>
          </a:p>
        </p:txBody>
      </p:sp>
    </p:spTree>
    <p:extLst>
      <p:ext uri="{BB962C8B-B14F-4D97-AF65-F5344CB8AC3E}">
        <p14:creationId xmlns:p14="http://schemas.microsoft.com/office/powerpoint/2010/main" val="17022546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BB98BCAE-6E38-4D54-AEBA-C5C5C12D80EC}"/>
              </a:ext>
            </a:extLst>
          </p:cNvPr>
          <p:cNvSpPr>
            <a:spLocks noGrp="1"/>
          </p:cNvSpPr>
          <p:nvPr>
            <p:ph idx="1"/>
          </p:nvPr>
        </p:nvSpPr>
        <p:spPr>
          <a:xfrm>
            <a:off x="333828" y="1309711"/>
            <a:ext cx="7046027" cy="4769179"/>
          </a:xfrm>
        </p:spPr>
        <p:txBody>
          <a:bodyPr/>
          <a:lstStyle/>
          <a:p>
            <a:r>
              <a:rPr lang="en-US" altLang="zh-CN" sz="3200" dirty="0" smtClean="0"/>
              <a:t>2  </a:t>
            </a:r>
            <a:r>
              <a:rPr lang="zh-CN" altLang="zh-CN" sz="3200" dirty="0"/>
              <a:t>图块的存盘</a:t>
            </a:r>
          </a:p>
          <a:p>
            <a:r>
              <a:rPr lang="zh-CN" altLang="zh-CN" dirty="0"/>
              <a:t>【执行方式】</a:t>
            </a:r>
          </a:p>
          <a:p>
            <a:r>
              <a:rPr lang="zh-CN" altLang="zh-CN" sz="2400" dirty="0"/>
              <a:t>命令行：</a:t>
            </a:r>
            <a:r>
              <a:rPr lang="en-US" altLang="zh-CN" sz="2400" dirty="0"/>
              <a:t>WBLOCK</a:t>
            </a:r>
            <a:r>
              <a:rPr lang="zh-CN" altLang="zh-CN" sz="2400" dirty="0"/>
              <a:t>（快捷命令：</a:t>
            </a:r>
            <a:r>
              <a:rPr lang="en-US" altLang="zh-CN" sz="2400" dirty="0"/>
              <a:t>W</a:t>
            </a:r>
            <a:r>
              <a:rPr lang="zh-CN" altLang="zh-CN" sz="2400" dirty="0"/>
              <a:t>）。</a:t>
            </a:r>
          </a:p>
          <a:p>
            <a:r>
              <a:rPr lang="zh-CN" altLang="zh-CN" sz="2400" dirty="0"/>
              <a:t>功能区：单击“插入”选项卡“块定义”面板中的“写块”按钮</a:t>
            </a:r>
            <a:r>
              <a:rPr lang="en-US" altLang="zh-CN" sz="2400" dirty="0"/>
              <a:t>     </a:t>
            </a:r>
            <a:r>
              <a:rPr lang="zh-CN" altLang="en-US" sz="2400" dirty="0"/>
              <a:t>。</a:t>
            </a:r>
            <a:endParaRPr lang="en-US" altLang="zh-CN" sz="2400" dirty="0"/>
          </a:p>
          <a:p>
            <a:r>
              <a:rPr lang="zh-CN" altLang="zh-CN" sz="2400" dirty="0"/>
              <a:t>执行上述命令后，系统打开“写块”对话框，如图所示，利用此对话框可把图形对象保存为图形文件或把图块转换成图形文件。</a:t>
            </a:r>
          </a:p>
          <a:p>
            <a:endParaRPr lang="zh-CN" altLang="en-US" sz="2400" dirty="0"/>
          </a:p>
        </p:txBody>
      </p:sp>
      <p:pic>
        <p:nvPicPr>
          <p:cNvPr id="2050" name="Picture 2">
            <a:extLst>
              <a:ext uri="{FF2B5EF4-FFF2-40B4-BE49-F238E27FC236}">
                <a16:creationId xmlns:a16="http://schemas.microsoft.com/office/drawing/2014/main" id="{F75FED91-4CCB-47FF-BCF3-8AEC5A75DB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8036" y="3429000"/>
            <a:ext cx="355456" cy="30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923EDB4D-1B0B-4CEE-8D4B-58657BD05A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1697" y="1767732"/>
            <a:ext cx="3064534" cy="3116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07FA0F68-A90F-4209-AF99-184680F865F6}"/>
              </a:ext>
            </a:extLst>
          </p:cNvPr>
          <p:cNvSpPr/>
          <p:nvPr/>
        </p:nvSpPr>
        <p:spPr>
          <a:xfrm>
            <a:off x="8423717" y="4965772"/>
            <a:ext cx="1800493" cy="369332"/>
          </a:xfrm>
          <a:prstGeom prst="rect">
            <a:avLst/>
          </a:prstGeom>
        </p:spPr>
        <p:txBody>
          <a:bodyPr wrap="none">
            <a:spAutoFit/>
          </a:bodyPr>
          <a:lstStyle/>
          <a:p>
            <a:r>
              <a:rPr lang="zh-CN" altLang="zh-CN" kern="100" dirty="0">
                <a:latin typeface="Times New Roman" panose="02020603050405020304" pitchFamily="18" charset="0"/>
                <a:ea typeface="方正书宋简体"/>
                <a:cs typeface="Times New Roman" panose="02020603050405020304" pitchFamily="18" charset="0"/>
              </a:rPr>
              <a:t>“写块”对话框</a:t>
            </a:r>
            <a:endParaRPr lang="zh-CN" altLang="en-US" dirty="0"/>
          </a:p>
        </p:txBody>
      </p:sp>
    </p:spTree>
    <p:extLst>
      <p:ext uri="{BB962C8B-B14F-4D97-AF65-F5344CB8AC3E}">
        <p14:creationId xmlns:p14="http://schemas.microsoft.com/office/powerpoint/2010/main" val="3753523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385EB01-9DA1-4970-96DA-63A41FD1846B}"/>
              </a:ext>
            </a:extLst>
          </p:cNvPr>
          <p:cNvSpPr>
            <a:spLocks noGrp="1"/>
          </p:cNvSpPr>
          <p:nvPr>
            <p:ph idx="1"/>
          </p:nvPr>
        </p:nvSpPr>
        <p:spPr/>
        <p:txBody>
          <a:bodyPr/>
          <a:lstStyle/>
          <a:p>
            <a:r>
              <a:rPr lang="en-US" altLang="zh-CN" sz="3200" dirty="0" smtClean="0"/>
              <a:t>3  </a:t>
            </a:r>
            <a:r>
              <a:rPr lang="zh-CN" altLang="zh-CN" sz="3200" dirty="0"/>
              <a:t>图块的插入</a:t>
            </a:r>
          </a:p>
          <a:p>
            <a:r>
              <a:rPr lang="en-US" altLang="zh-CN" dirty="0"/>
              <a:t>【</a:t>
            </a:r>
            <a:r>
              <a:rPr lang="zh-CN" altLang="en-US" dirty="0"/>
              <a:t>执行方式</a:t>
            </a:r>
            <a:r>
              <a:rPr lang="en-US" altLang="zh-CN" dirty="0"/>
              <a:t>】</a:t>
            </a:r>
          </a:p>
          <a:p>
            <a:r>
              <a:rPr lang="zh-CN" altLang="en-US" dirty="0"/>
              <a:t>命令行：</a:t>
            </a:r>
            <a:r>
              <a:rPr lang="en-US" altLang="zh-CN" dirty="0"/>
              <a:t>INSERT</a:t>
            </a:r>
            <a:r>
              <a:rPr lang="zh-CN" altLang="en-US" dirty="0"/>
              <a:t>（快捷命令：</a:t>
            </a:r>
            <a:r>
              <a:rPr lang="en-US" altLang="zh-CN" dirty="0"/>
              <a:t>I</a:t>
            </a:r>
            <a:r>
              <a:rPr lang="zh-CN" altLang="en-US" dirty="0"/>
              <a:t>）。</a:t>
            </a:r>
          </a:p>
          <a:p>
            <a:r>
              <a:rPr lang="zh-CN" altLang="en-US" dirty="0"/>
              <a:t>菜单栏：选择菜单栏中的“插入”→“块”命令。</a:t>
            </a:r>
          </a:p>
          <a:p>
            <a:r>
              <a:rPr lang="zh-CN" altLang="en-US" dirty="0"/>
              <a:t>工具栏：单击“插入点”工具栏中的“插入块”按钮    或“绘图”工具栏中的“插入块”按钮      。</a:t>
            </a:r>
          </a:p>
          <a:p>
            <a:r>
              <a:rPr lang="zh-CN" altLang="en-US" dirty="0"/>
              <a:t>功能区：单击“默认”选项卡“块”面板中的“插入”按钮     或单击“插入”选项卡“块”面板中的“插入”按钮      。</a:t>
            </a:r>
          </a:p>
          <a:p>
            <a:endParaRPr lang="zh-CN" altLang="en-US" dirty="0"/>
          </a:p>
        </p:txBody>
      </p:sp>
      <p:pic>
        <p:nvPicPr>
          <p:cNvPr id="3074" name="Picture 2">
            <a:extLst>
              <a:ext uri="{FF2B5EF4-FFF2-40B4-BE49-F238E27FC236}">
                <a16:creationId xmlns:a16="http://schemas.microsoft.com/office/drawing/2014/main" id="{5735D307-C721-4AC7-AA62-203070C203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79319" y="3648118"/>
            <a:ext cx="301626"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a:extLst>
              <a:ext uri="{FF2B5EF4-FFF2-40B4-BE49-F238E27FC236}">
                <a16:creationId xmlns:a16="http://schemas.microsoft.com/office/drawing/2014/main" id="{93CE37AB-37B4-44EA-BE91-3981D479A5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2701" y="4039263"/>
            <a:ext cx="301626"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a:extLst>
              <a:ext uri="{FF2B5EF4-FFF2-40B4-BE49-F238E27FC236}">
                <a16:creationId xmlns:a16="http://schemas.microsoft.com/office/drawing/2014/main" id="{85B9504B-F5D5-40B1-9EDA-81903CF42F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0774" y="4622554"/>
            <a:ext cx="301626"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a:extLst>
              <a:ext uri="{FF2B5EF4-FFF2-40B4-BE49-F238E27FC236}">
                <a16:creationId xmlns:a16="http://schemas.microsoft.com/office/drawing/2014/main" id="{2771D65B-5F13-4570-964E-73894DA3FF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7963" y="5093999"/>
            <a:ext cx="373928" cy="37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a:extLst>
              <a:ext uri="{FF2B5EF4-FFF2-40B4-BE49-F238E27FC236}">
                <a16:creationId xmlns:a16="http://schemas.microsoft.com/office/drawing/2014/main" id="{E1918259-3C50-4AB7-B0D2-30C2129271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56387" y="1064597"/>
            <a:ext cx="2997200"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4C5E71DD-AF03-406A-9B03-853557F6AC0A}"/>
              </a:ext>
            </a:extLst>
          </p:cNvPr>
          <p:cNvSpPr/>
          <p:nvPr/>
        </p:nvSpPr>
        <p:spPr>
          <a:xfrm>
            <a:off x="9481425" y="2911992"/>
            <a:ext cx="1800493"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“插入”对话框</a:t>
            </a:r>
            <a:endParaRPr lang="zh-CN" altLang="zh-CN" kern="1000" dirty="0">
              <a:latin typeface="方正兰亭黑简体"/>
              <a:cs typeface="Times New Roman" panose="02020603050405020304" pitchFamily="18" charset="0"/>
            </a:endParaRPr>
          </a:p>
        </p:txBody>
      </p:sp>
    </p:spTree>
    <p:extLst>
      <p:ext uri="{BB962C8B-B14F-4D97-AF65-F5344CB8AC3E}">
        <p14:creationId xmlns:p14="http://schemas.microsoft.com/office/powerpoint/2010/main" val="5708590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690B0B9-1313-4B3D-AEFB-7FD971F73109}"/>
              </a:ext>
            </a:extLst>
          </p:cNvPr>
          <p:cNvSpPr>
            <a:spLocks noGrp="1"/>
          </p:cNvSpPr>
          <p:nvPr>
            <p:ph idx="1"/>
          </p:nvPr>
        </p:nvSpPr>
        <p:spPr>
          <a:xfrm>
            <a:off x="6095999" y="1309711"/>
            <a:ext cx="5762171" cy="4769179"/>
          </a:xfrm>
        </p:spPr>
        <p:txBody>
          <a:bodyPr/>
          <a:lstStyle/>
          <a:p>
            <a:r>
              <a:rPr lang="en-US" altLang="zh-CN" sz="3200" dirty="0" smtClean="0"/>
              <a:t>4  </a:t>
            </a:r>
            <a:r>
              <a:rPr lang="zh-CN" altLang="zh-CN" sz="3200" dirty="0"/>
              <a:t>动态块</a:t>
            </a:r>
          </a:p>
          <a:p>
            <a:endParaRPr lang="zh-CN" altLang="en-US" dirty="0"/>
          </a:p>
        </p:txBody>
      </p:sp>
      <p:pic>
        <p:nvPicPr>
          <p:cNvPr id="3" name="图片 2">
            <a:extLst>
              <a:ext uri="{FF2B5EF4-FFF2-40B4-BE49-F238E27FC236}">
                <a16:creationId xmlns:a16="http://schemas.microsoft.com/office/drawing/2014/main" id="{9315AAA5-D81B-4D26-A91C-C097A8D9E111}"/>
              </a:ext>
            </a:extLst>
          </p:cNvPr>
          <p:cNvPicPr>
            <a:picLocks noChangeAspect="1"/>
          </p:cNvPicPr>
          <p:nvPr/>
        </p:nvPicPr>
        <p:blipFill>
          <a:blip r:embed="rId2"/>
          <a:stretch>
            <a:fillRect/>
          </a:stretch>
        </p:blipFill>
        <p:spPr>
          <a:xfrm>
            <a:off x="1920639" y="1025352"/>
            <a:ext cx="3521042" cy="1676686"/>
          </a:xfrm>
          <a:prstGeom prst="rect">
            <a:avLst/>
          </a:prstGeom>
        </p:spPr>
      </p:pic>
      <p:sp>
        <p:nvSpPr>
          <p:cNvPr id="5" name="矩形 4">
            <a:extLst>
              <a:ext uri="{FF2B5EF4-FFF2-40B4-BE49-F238E27FC236}">
                <a16:creationId xmlns:a16="http://schemas.microsoft.com/office/drawing/2014/main" id="{C8037F34-37DC-4E1E-ACDB-BF2C81A081B5}"/>
              </a:ext>
            </a:extLst>
          </p:cNvPr>
          <p:cNvSpPr/>
          <p:nvPr/>
        </p:nvSpPr>
        <p:spPr>
          <a:xfrm>
            <a:off x="1851524" y="2702038"/>
            <a:ext cx="3416320" cy="369332"/>
          </a:xfrm>
          <a:prstGeom prst="rect">
            <a:avLst/>
          </a:prstGeom>
        </p:spPr>
        <p:txBody>
          <a:bodyPr wrap="none">
            <a:spAutoFit/>
          </a:bodyPr>
          <a:lstStyle/>
          <a:p>
            <a:r>
              <a:rPr lang="zh-CN" altLang="en-US" dirty="0"/>
              <a:t>取不同比例系数插入图块的效果</a:t>
            </a:r>
          </a:p>
        </p:txBody>
      </p:sp>
      <p:pic>
        <p:nvPicPr>
          <p:cNvPr id="8" name="图片 7">
            <a:extLst>
              <a:ext uri="{FF2B5EF4-FFF2-40B4-BE49-F238E27FC236}">
                <a16:creationId xmlns:a16="http://schemas.microsoft.com/office/drawing/2014/main" id="{0E6BDF19-3A21-4170-BFAC-CE73F9CABC94}"/>
              </a:ext>
            </a:extLst>
          </p:cNvPr>
          <p:cNvPicPr>
            <a:picLocks noChangeAspect="1"/>
          </p:cNvPicPr>
          <p:nvPr/>
        </p:nvPicPr>
        <p:blipFill>
          <a:blip r:embed="rId3"/>
          <a:stretch>
            <a:fillRect/>
          </a:stretch>
        </p:blipFill>
        <p:spPr>
          <a:xfrm>
            <a:off x="841108" y="3041793"/>
            <a:ext cx="5375664" cy="1323469"/>
          </a:xfrm>
          <a:prstGeom prst="rect">
            <a:avLst/>
          </a:prstGeom>
        </p:spPr>
      </p:pic>
      <p:sp>
        <p:nvSpPr>
          <p:cNvPr id="9" name="矩形 8">
            <a:extLst>
              <a:ext uri="{FF2B5EF4-FFF2-40B4-BE49-F238E27FC236}">
                <a16:creationId xmlns:a16="http://schemas.microsoft.com/office/drawing/2014/main" id="{A6408AF9-5F54-4516-9CEE-937A6ECBD21E}"/>
              </a:ext>
            </a:extLst>
          </p:cNvPr>
          <p:cNvSpPr/>
          <p:nvPr/>
        </p:nvSpPr>
        <p:spPr>
          <a:xfrm>
            <a:off x="1725599" y="4365262"/>
            <a:ext cx="3716082"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 取比例系数为负值插入图块的效果</a:t>
            </a:r>
            <a:endParaRPr lang="zh-CN" altLang="zh-CN" kern="1000" dirty="0">
              <a:latin typeface="方正兰亭黑简体"/>
              <a:cs typeface="Times New Roman" panose="02020603050405020304" pitchFamily="18" charset="0"/>
            </a:endParaRPr>
          </a:p>
        </p:txBody>
      </p:sp>
      <p:pic>
        <p:nvPicPr>
          <p:cNvPr id="10" name="图片 9">
            <a:extLst>
              <a:ext uri="{FF2B5EF4-FFF2-40B4-BE49-F238E27FC236}">
                <a16:creationId xmlns:a16="http://schemas.microsoft.com/office/drawing/2014/main" id="{FD823565-3FE3-41DC-96D0-BE9F3364E105}"/>
              </a:ext>
            </a:extLst>
          </p:cNvPr>
          <p:cNvPicPr>
            <a:picLocks noChangeAspect="1"/>
          </p:cNvPicPr>
          <p:nvPr/>
        </p:nvPicPr>
        <p:blipFill>
          <a:blip r:embed="rId4"/>
          <a:stretch>
            <a:fillRect/>
          </a:stretch>
        </p:blipFill>
        <p:spPr>
          <a:xfrm>
            <a:off x="2008207" y="4830618"/>
            <a:ext cx="3041467" cy="1453341"/>
          </a:xfrm>
          <a:prstGeom prst="rect">
            <a:avLst/>
          </a:prstGeom>
        </p:spPr>
      </p:pic>
      <p:sp>
        <p:nvSpPr>
          <p:cNvPr id="12" name="矩形 11">
            <a:extLst>
              <a:ext uri="{FF2B5EF4-FFF2-40B4-BE49-F238E27FC236}">
                <a16:creationId xmlns:a16="http://schemas.microsoft.com/office/drawing/2014/main" id="{B20AC485-95D1-4D64-913F-7E68F6DDEB24}"/>
              </a:ext>
            </a:extLst>
          </p:cNvPr>
          <p:cNvSpPr/>
          <p:nvPr/>
        </p:nvSpPr>
        <p:spPr>
          <a:xfrm>
            <a:off x="1725599" y="6283959"/>
            <a:ext cx="3416320" cy="369332"/>
          </a:xfrm>
          <a:prstGeom prst="rect">
            <a:avLst/>
          </a:prstGeom>
        </p:spPr>
        <p:txBody>
          <a:bodyPr wrap="none">
            <a:spAutoFit/>
          </a:bodyPr>
          <a:lstStyle/>
          <a:p>
            <a:r>
              <a:rPr lang="zh-CN" altLang="en-US" dirty="0"/>
              <a:t>以不同旋转角度插入图块的效果</a:t>
            </a:r>
          </a:p>
        </p:txBody>
      </p:sp>
      <p:pic>
        <p:nvPicPr>
          <p:cNvPr id="13" name="图片 12">
            <a:extLst>
              <a:ext uri="{FF2B5EF4-FFF2-40B4-BE49-F238E27FC236}">
                <a16:creationId xmlns:a16="http://schemas.microsoft.com/office/drawing/2014/main" id="{88B3A45E-B065-4245-BC78-37F68F6F6341}"/>
              </a:ext>
            </a:extLst>
          </p:cNvPr>
          <p:cNvPicPr>
            <a:picLocks noChangeAspect="1"/>
          </p:cNvPicPr>
          <p:nvPr/>
        </p:nvPicPr>
        <p:blipFill>
          <a:blip r:embed="rId5"/>
          <a:stretch>
            <a:fillRect/>
          </a:stretch>
        </p:blipFill>
        <p:spPr>
          <a:xfrm>
            <a:off x="6705927" y="2068673"/>
            <a:ext cx="2308430" cy="1667871"/>
          </a:xfrm>
          <a:prstGeom prst="rect">
            <a:avLst/>
          </a:prstGeom>
        </p:spPr>
      </p:pic>
      <p:pic>
        <p:nvPicPr>
          <p:cNvPr id="14" name="图片 13">
            <a:extLst>
              <a:ext uri="{FF2B5EF4-FFF2-40B4-BE49-F238E27FC236}">
                <a16:creationId xmlns:a16="http://schemas.microsoft.com/office/drawing/2014/main" id="{74D5647B-FC0C-40A7-AF1C-278ADFA30B77}"/>
              </a:ext>
            </a:extLst>
          </p:cNvPr>
          <p:cNvPicPr>
            <a:picLocks noChangeAspect="1"/>
          </p:cNvPicPr>
          <p:nvPr/>
        </p:nvPicPr>
        <p:blipFill>
          <a:blip r:embed="rId6"/>
          <a:stretch>
            <a:fillRect/>
          </a:stretch>
        </p:blipFill>
        <p:spPr>
          <a:xfrm>
            <a:off x="9182395" y="2179782"/>
            <a:ext cx="2300786" cy="1436690"/>
          </a:xfrm>
          <a:prstGeom prst="rect">
            <a:avLst/>
          </a:prstGeom>
        </p:spPr>
      </p:pic>
      <p:pic>
        <p:nvPicPr>
          <p:cNvPr id="15" name="图片 14">
            <a:extLst>
              <a:ext uri="{FF2B5EF4-FFF2-40B4-BE49-F238E27FC236}">
                <a16:creationId xmlns:a16="http://schemas.microsoft.com/office/drawing/2014/main" id="{DEAB0EBA-BF4E-4AD4-9CFB-3F0B2A2D93B2}"/>
              </a:ext>
            </a:extLst>
          </p:cNvPr>
          <p:cNvPicPr>
            <a:picLocks noChangeAspect="1"/>
          </p:cNvPicPr>
          <p:nvPr/>
        </p:nvPicPr>
        <p:blipFill>
          <a:blip r:embed="rId7"/>
          <a:stretch>
            <a:fillRect/>
          </a:stretch>
        </p:blipFill>
        <p:spPr>
          <a:xfrm>
            <a:off x="7540560" y="4252889"/>
            <a:ext cx="2857500" cy="1295400"/>
          </a:xfrm>
          <a:prstGeom prst="rect">
            <a:avLst/>
          </a:prstGeom>
        </p:spPr>
      </p:pic>
      <p:sp>
        <p:nvSpPr>
          <p:cNvPr id="17" name="矩形 16">
            <a:extLst>
              <a:ext uri="{FF2B5EF4-FFF2-40B4-BE49-F238E27FC236}">
                <a16:creationId xmlns:a16="http://schemas.microsoft.com/office/drawing/2014/main" id="{DF3D6C2F-6943-4871-A4C1-DEF29F10D62F}"/>
              </a:ext>
            </a:extLst>
          </p:cNvPr>
          <p:cNvSpPr/>
          <p:nvPr/>
        </p:nvSpPr>
        <p:spPr>
          <a:xfrm>
            <a:off x="7328163" y="3632512"/>
            <a:ext cx="1170513" cy="369332"/>
          </a:xfrm>
          <a:prstGeom prst="rect">
            <a:avLst/>
          </a:prstGeom>
        </p:spPr>
        <p:txBody>
          <a:bodyPr wrap="none">
            <a:spAutoFit/>
          </a:bodyPr>
          <a:lstStyle/>
          <a:p>
            <a:r>
              <a:rPr lang="zh-CN" altLang="en-US" dirty="0"/>
              <a:t> 改变大小</a:t>
            </a:r>
          </a:p>
        </p:txBody>
      </p:sp>
      <p:sp>
        <p:nvSpPr>
          <p:cNvPr id="19" name="矩形 18">
            <a:extLst>
              <a:ext uri="{FF2B5EF4-FFF2-40B4-BE49-F238E27FC236}">
                <a16:creationId xmlns:a16="http://schemas.microsoft.com/office/drawing/2014/main" id="{F034C8E8-70A4-4A07-9415-920976F2CFD7}"/>
              </a:ext>
            </a:extLst>
          </p:cNvPr>
          <p:cNvSpPr/>
          <p:nvPr/>
        </p:nvSpPr>
        <p:spPr>
          <a:xfrm>
            <a:off x="9882265" y="3682851"/>
            <a:ext cx="1107996" cy="369332"/>
          </a:xfrm>
          <a:prstGeom prst="rect">
            <a:avLst/>
          </a:prstGeom>
        </p:spPr>
        <p:txBody>
          <a:bodyPr wrap="none">
            <a:spAutoFit/>
          </a:bodyPr>
          <a:lstStyle/>
          <a:p>
            <a:r>
              <a:rPr lang="zh-CN" altLang="en-US" dirty="0"/>
              <a:t>改变角度</a:t>
            </a:r>
          </a:p>
        </p:txBody>
      </p:sp>
      <p:sp>
        <p:nvSpPr>
          <p:cNvPr id="21" name="矩形 20">
            <a:extLst>
              <a:ext uri="{FF2B5EF4-FFF2-40B4-BE49-F238E27FC236}">
                <a16:creationId xmlns:a16="http://schemas.microsoft.com/office/drawing/2014/main" id="{86DFF50F-9C74-4C7C-9A59-19E118979E9A}"/>
              </a:ext>
            </a:extLst>
          </p:cNvPr>
          <p:cNvSpPr/>
          <p:nvPr/>
        </p:nvSpPr>
        <p:spPr>
          <a:xfrm>
            <a:off x="8691191" y="5564329"/>
            <a:ext cx="646331" cy="369332"/>
          </a:xfrm>
          <a:prstGeom prst="rect">
            <a:avLst/>
          </a:prstGeom>
        </p:spPr>
        <p:txBody>
          <a:bodyPr wrap="none">
            <a:spAutoFit/>
          </a:bodyPr>
          <a:lstStyle/>
          <a:p>
            <a:r>
              <a:rPr lang="zh-CN" altLang="en-US" dirty="0"/>
              <a:t>对齐</a:t>
            </a:r>
          </a:p>
        </p:txBody>
      </p:sp>
    </p:spTree>
    <p:extLst>
      <p:ext uri="{BB962C8B-B14F-4D97-AF65-F5344CB8AC3E}">
        <p14:creationId xmlns:p14="http://schemas.microsoft.com/office/powerpoint/2010/main" val="31526057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752B022-F320-45C1-83C9-FAC38CE94A19}"/>
              </a:ext>
            </a:extLst>
          </p:cNvPr>
          <p:cNvSpPr>
            <a:spLocks noGrp="1"/>
          </p:cNvSpPr>
          <p:nvPr>
            <p:ph idx="1"/>
          </p:nvPr>
        </p:nvSpPr>
        <p:spPr>
          <a:xfrm>
            <a:off x="160957" y="855498"/>
            <a:ext cx="11864788" cy="3993593"/>
          </a:xfrm>
        </p:spPr>
        <p:txBody>
          <a:bodyPr>
            <a:normAutofit/>
          </a:bodyPr>
          <a:lstStyle/>
          <a:p>
            <a:r>
              <a:rPr lang="zh-CN" altLang="zh-CN" sz="2400" dirty="0"/>
              <a:t>【执行方式】</a:t>
            </a:r>
          </a:p>
          <a:p>
            <a:r>
              <a:rPr lang="zh-CN" altLang="zh-CN" sz="2400" dirty="0"/>
              <a:t>命令行：</a:t>
            </a:r>
            <a:r>
              <a:rPr lang="en-US" altLang="zh-CN" sz="2400" dirty="0"/>
              <a:t>BEDIT</a:t>
            </a:r>
            <a:r>
              <a:rPr lang="zh-CN" altLang="zh-CN" sz="2400" dirty="0"/>
              <a:t>（快捷命令：</a:t>
            </a:r>
            <a:r>
              <a:rPr lang="en-US" altLang="zh-CN" sz="2400" dirty="0"/>
              <a:t>BE</a:t>
            </a:r>
            <a:r>
              <a:rPr lang="zh-CN" altLang="zh-CN" sz="2400" dirty="0"/>
              <a:t>）。</a:t>
            </a:r>
          </a:p>
          <a:p>
            <a:r>
              <a:rPr lang="zh-CN" altLang="zh-CN" sz="2400" dirty="0"/>
              <a:t>菜单栏：选择菜单栏中的“工具”</a:t>
            </a:r>
            <a:r>
              <a:rPr lang="en-US" altLang="zh-CN" sz="2400" dirty="0"/>
              <a:t>→</a:t>
            </a:r>
            <a:r>
              <a:rPr lang="zh-CN" altLang="zh-CN" sz="2400" dirty="0"/>
              <a:t>“块编辑器”命令。</a:t>
            </a:r>
          </a:p>
          <a:p>
            <a:r>
              <a:rPr lang="zh-CN" altLang="zh-CN" sz="2400" dirty="0"/>
              <a:t>工具栏：单击“标准”工具栏中的“块编辑器”按钮</a:t>
            </a:r>
            <a:r>
              <a:rPr lang="en-US" altLang="zh-CN" sz="2400" dirty="0"/>
              <a:t>    </a:t>
            </a:r>
            <a:r>
              <a:rPr lang="zh-CN" altLang="en-US" sz="2400" dirty="0"/>
              <a:t>。</a:t>
            </a:r>
            <a:endParaRPr lang="en-US" altLang="zh-CN" sz="2400" dirty="0"/>
          </a:p>
          <a:p>
            <a:r>
              <a:rPr lang="zh-CN" altLang="zh-CN" sz="2400" dirty="0"/>
              <a:t>快捷菜单：选择一个块参照，在绘图区右击，选择快捷菜单中的“块编辑器”命令。</a:t>
            </a:r>
          </a:p>
          <a:p>
            <a:r>
              <a:rPr lang="zh-CN" altLang="zh-CN" sz="2400" dirty="0"/>
              <a:t>功能区：单击“插入”选项卡“块定义”面板中的“块编辑器”按钮</a:t>
            </a:r>
            <a:r>
              <a:rPr lang="en-US" altLang="zh-CN" sz="2400" dirty="0"/>
              <a:t>    </a:t>
            </a:r>
            <a:r>
              <a:rPr lang="zh-CN" altLang="en-US" sz="2400" dirty="0"/>
              <a:t>。</a:t>
            </a:r>
          </a:p>
        </p:txBody>
      </p:sp>
      <p:pic>
        <p:nvPicPr>
          <p:cNvPr id="5" name="Picture 4">
            <a:extLst>
              <a:ext uri="{FF2B5EF4-FFF2-40B4-BE49-F238E27FC236}">
                <a16:creationId xmlns:a16="http://schemas.microsoft.com/office/drawing/2014/main" id="{47FDF032-6883-430E-AEC9-2044AE7AFE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2674" y="3961649"/>
            <a:ext cx="2210955" cy="1774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77928CB2-2C3E-41C4-920E-EAD0640C461D}"/>
              </a:ext>
            </a:extLst>
          </p:cNvPr>
          <p:cNvSpPr/>
          <p:nvPr/>
        </p:nvSpPr>
        <p:spPr>
          <a:xfrm>
            <a:off x="1581656" y="5931866"/>
            <a:ext cx="2492990" cy="369332"/>
          </a:xfrm>
          <a:prstGeom prst="rect">
            <a:avLst/>
          </a:prstGeom>
        </p:spPr>
        <p:txBody>
          <a:bodyPr wrap="none">
            <a:spAutoFit/>
          </a:bodyPr>
          <a:lstStyle/>
          <a:p>
            <a:r>
              <a:rPr lang="zh-CN" altLang="en-US" dirty="0"/>
              <a:t>“编辑块定义”对话框</a:t>
            </a:r>
          </a:p>
        </p:txBody>
      </p:sp>
      <p:pic>
        <p:nvPicPr>
          <p:cNvPr id="7" name="Picture 2">
            <a:extLst>
              <a:ext uri="{FF2B5EF4-FFF2-40B4-BE49-F238E27FC236}">
                <a16:creationId xmlns:a16="http://schemas.microsoft.com/office/drawing/2014/main" id="{AE6B5516-9212-451C-B5DC-B2C55EDF14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6301" y="3836882"/>
            <a:ext cx="2895600"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a16="http://schemas.microsoft.com/office/drawing/2014/main" id="{76CB0F79-9758-454F-B176-DF37C3ECB2AA}"/>
              </a:ext>
            </a:extLst>
          </p:cNvPr>
          <p:cNvSpPr/>
          <p:nvPr/>
        </p:nvSpPr>
        <p:spPr>
          <a:xfrm>
            <a:off x="8138680" y="6116532"/>
            <a:ext cx="2324675" cy="369332"/>
          </a:xfrm>
          <a:prstGeom prst="rect">
            <a:avLst/>
          </a:prstGeom>
        </p:spPr>
        <p:txBody>
          <a:bodyPr wrap="none">
            <a:spAutoFit/>
          </a:bodyPr>
          <a:lstStyle/>
          <a:p>
            <a:r>
              <a:rPr lang="zh-CN" altLang="en-US" dirty="0"/>
              <a:t> 块编辑状态绘图平面</a:t>
            </a:r>
          </a:p>
        </p:txBody>
      </p:sp>
    </p:spTree>
    <p:extLst>
      <p:ext uri="{BB962C8B-B14F-4D97-AF65-F5344CB8AC3E}">
        <p14:creationId xmlns:p14="http://schemas.microsoft.com/office/powerpoint/2010/main" val="8091533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7CF3F8E-3A93-46FF-81C6-C432C38FC5B2}"/>
              </a:ext>
            </a:extLst>
          </p:cNvPr>
          <p:cNvSpPr>
            <a:spLocks noGrp="1"/>
          </p:cNvSpPr>
          <p:nvPr>
            <p:ph idx="1"/>
          </p:nvPr>
        </p:nvSpPr>
        <p:spPr>
          <a:xfrm>
            <a:off x="3315854" y="1309712"/>
            <a:ext cx="5099194" cy="4245962"/>
          </a:xfrm>
        </p:spPr>
        <p:txBody>
          <a:bodyPr>
            <a:normAutofit/>
          </a:bodyPr>
          <a:lstStyle/>
          <a:p>
            <a:r>
              <a:rPr lang="zh-CN" altLang="zh-CN" sz="2200" dirty="0"/>
              <a:t>手动串联电阻启动控制电路</a:t>
            </a:r>
            <a:r>
              <a:rPr lang="zh-CN" altLang="zh-CN" sz="2200" dirty="0" smtClean="0"/>
              <a:t>图</a:t>
            </a:r>
            <a:endParaRPr lang="en-US" altLang="zh-CN" sz="2200" dirty="0" smtClean="0"/>
          </a:p>
          <a:p>
            <a:r>
              <a:rPr lang="en-US" altLang="zh-CN" sz="2200" dirty="0" smtClean="0"/>
              <a:t>1</a:t>
            </a:r>
            <a:r>
              <a:rPr lang="zh-CN" altLang="zh-CN" sz="2200" dirty="0" smtClean="0"/>
              <a:t>．</a:t>
            </a:r>
            <a:r>
              <a:rPr lang="zh-CN" altLang="zh-CN" sz="2200" dirty="0"/>
              <a:t>绘制</a:t>
            </a:r>
            <a:r>
              <a:rPr lang="zh-CN" altLang="zh-CN" sz="2200" dirty="0" smtClean="0"/>
              <a:t>电动机</a:t>
            </a:r>
            <a:r>
              <a:rPr lang="zh-CN" altLang="en-US" sz="2200" dirty="0" smtClean="0"/>
              <a:t>并保存为图快。</a:t>
            </a:r>
            <a:endParaRPr lang="en-US" altLang="zh-CN" sz="2200" dirty="0" smtClean="0"/>
          </a:p>
          <a:p>
            <a:r>
              <a:rPr lang="en-US" altLang="zh-CN" sz="2200" dirty="0" smtClean="0"/>
              <a:t>2</a:t>
            </a:r>
            <a:r>
              <a:rPr lang="zh-CN" altLang="zh-CN" sz="2200" dirty="0"/>
              <a:t>．</a:t>
            </a:r>
            <a:r>
              <a:rPr lang="zh-CN" altLang="zh-CN" sz="2200" dirty="0" smtClean="0"/>
              <a:t>绘制</a:t>
            </a:r>
            <a:r>
              <a:rPr lang="zh-CN" altLang="en-US" sz="2200" dirty="0" smtClean="0"/>
              <a:t>其他电子元件并保存为图块。</a:t>
            </a:r>
            <a:endParaRPr lang="en-US" altLang="zh-CN" sz="2200" dirty="0" smtClean="0"/>
          </a:p>
          <a:p>
            <a:r>
              <a:rPr lang="en-US" altLang="zh-CN" sz="2200" dirty="0" smtClean="0"/>
              <a:t>3.  </a:t>
            </a:r>
            <a:r>
              <a:rPr lang="zh-CN" altLang="en-US" sz="2200" dirty="0" smtClean="0"/>
              <a:t>插入图块，调整大小并用直线补充导线。</a:t>
            </a:r>
            <a:endParaRPr lang="en-US" altLang="zh-CN" sz="2200" dirty="0" smtClean="0"/>
          </a:p>
          <a:p>
            <a:r>
              <a:rPr lang="en-US" altLang="zh-CN" sz="2200" dirty="0" smtClean="0"/>
              <a:t>4.  </a:t>
            </a:r>
            <a:r>
              <a:rPr lang="zh-CN" altLang="en-US" sz="2200" dirty="0" smtClean="0"/>
              <a:t>标注</a:t>
            </a:r>
            <a:endParaRPr lang="en-US" altLang="zh-CN" sz="2200" dirty="0" smtClean="0"/>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21" y="1316345"/>
            <a:ext cx="3226456" cy="4787922"/>
          </a:xfrm>
          <a:prstGeom prst="rect">
            <a:avLst/>
          </a:prstGeom>
        </p:spPr>
      </p:pic>
      <p:pic>
        <p:nvPicPr>
          <p:cNvPr id="25" name="图片 24"/>
          <p:cNvPicPr/>
          <p:nvPr/>
        </p:nvPicPr>
        <p:blipFill>
          <a:blip r:embed="rId3" cstate="print">
            <a:extLst>
              <a:ext uri="{28A0092B-C50C-407E-A947-70E740481C1C}">
                <a14:useLocalDpi xmlns:a14="http://schemas.microsoft.com/office/drawing/2010/main" val="0"/>
              </a:ext>
            </a:extLst>
          </a:blip>
          <a:srcRect/>
          <a:stretch>
            <a:fillRect/>
          </a:stretch>
        </p:blipFill>
        <p:spPr>
          <a:xfrm>
            <a:off x="8648859" y="932039"/>
            <a:ext cx="1042035" cy="1068070"/>
          </a:xfrm>
          <a:prstGeom prst="rect">
            <a:avLst/>
          </a:prstGeom>
          <a:noFill/>
          <a:ln>
            <a:noFill/>
          </a:ln>
        </p:spPr>
      </p:pic>
      <p:sp>
        <p:nvSpPr>
          <p:cNvPr id="8" name="矩形 7"/>
          <p:cNvSpPr/>
          <p:nvPr/>
        </p:nvSpPr>
        <p:spPr>
          <a:xfrm>
            <a:off x="8504282" y="1949076"/>
            <a:ext cx="1338828"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绘制电动机</a:t>
            </a:r>
            <a:endParaRPr lang="zh-CN" altLang="en-US" dirty="0"/>
          </a:p>
        </p:txBody>
      </p:sp>
      <p:pic>
        <p:nvPicPr>
          <p:cNvPr id="27" name="图片 26"/>
          <p:cNvPicPr/>
          <p:nvPr/>
        </p:nvPicPr>
        <p:blipFill>
          <a:blip r:embed="rId4" cstate="print"/>
          <a:stretch>
            <a:fillRect/>
          </a:stretch>
        </p:blipFill>
        <p:spPr>
          <a:xfrm>
            <a:off x="9924705" y="249382"/>
            <a:ext cx="1917311" cy="2036718"/>
          </a:xfrm>
          <a:prstGeom prst="rect">
            <a:avLst/>
          </a:prstGeom>
        </p:spPr>
      </p:pic>
      <p:sp>
        <p:nvSpPr>
          <p:cNvPr id="11" name="矩形 10"/>
          <p:cNvSpPr/>
          <p:nvPr/>
        </p:nvSpPr>
        <p:spPr>
          <a:xfrm>
            <a:off x="10111354" y="2294440"/>
            <a:ext cx="1544012" cy="369332"/>
          </a:xfrm>
          <a:prstGeom prst="rect">
            <a:avLst/>
          </a:prstGeom>
        </p:spPr>
        <p:txBody>
          <a:bodyPr wrap="none">
            <a:spAutoFit/>
          </a:bodyPr>
          <a:lstStyle/>
          <a:p>
            <a:r>
              <a:rPr lang="en-US" altLang="zh-CN" kern="100" dirty="0">
                <a:latin typeface="Times New Roman" panose="02020603050405020304" pitchFamily="18" charset="0"/>
                <a:ea typeface="宋体" panose="02010600030101010101" pitchFamily="2" charset="-122"/>
              </a:rPr>
              <a:t>“</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写块</a:t>
            </a:r>
            <a:r>
              <a:rPr lang="en-US" altLang="zh-CN" kern="100" dirty="0">
                <a:latin typeface="Times New Roman" panose="02020603050405020304" pitchFamily="18" charset="0"/>
                <a:ea typeface="宋体" panose="02010600030101010101" pitchFamily="2" charset="-122"/>
              </a:rPr>
              <a:t>”</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对话框</a:t>
            </a:r>
            <a:endParaRPr lang="zh-CN" altLang="en-US" dirty="0"/>
          </a:p>
        </p:txBody>
      </p:sp>
      <p:pic>
        <p:nvPicPr>
          <p:cNvPr id="29" name="图片 28"/>
          <p:cNvPicPr/>
          <p:nvPr/>
        </p:nvPicPr>
        <p:blipFill>
          <a:blip r:embed="rId5" cstate="print">
            <a:extLst>
              <a:ext uri="{28A0092B-C50C-407E-A947-70E740481C1C}">
                <a14:useLocalDpi xmlns:a14="http://schemas.microsoft.com/office/drawing/2010/main" val="0"/>
              </a:ext>
            </a:extLst>
          </a:blip>
          <a:srcRect/>
          <a:stretch>
            <a:fillRect/>
          </a:stretch>
        </p:blipFill>
        <p:spPr>
          <a:xfrm>
            <a:off x="9169877" y="2639474"/>
            <a:ext cx="2672140" cy="1438496"/>
          </a:xfrm>
          <a:prstGeom prst="rect">
            <a:avLst/>
          </a:prstGeom>
          <a:noFill/>
          <a:ln>
            <a:noFill/>
          </a:ln>
        </p:spPr>
      </p:pic>
      <p:sp>
        <p:nvSpPr>
          <p:cNvPr id="12" name="矩形 11"/>
          <p:cNvSpPr/>
          <p:nvPr/>
        </p:nvSpPr>
        <p:spPr>
          <a:xfrm>
            <a:off x="9843110" y="4126679"/>
            <a:ext cx="1569660"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电气工程图块</a:t>
            </a:r>
            <a:endParaRPr lang="zh-CN" altLang="en-US" dirty="0"/>
          </a:p>
        </p:txBody>
      </p:sp>
      <p:pic>
        <p:nvPicPr>
          <p:cNvPr id="31" name="图片 30"/>
          <p:cNvPicPr/>
          <p:nvPr/>
        </p:nvPicPr>
        <p:blipFill>
          <a:blip r:embed="rId6" cstate="print">
            <a:extLst>
              <a:ext uri="{28A0092B-C50C-407E-A947-70E740481C1C}">
                <a14:useLocalDpi xmlns:a14="http://schemas.microsoft.com/office/drawing/2010/main" val="0"/>
              </a:ext>
            </a:extLst>
          </a:blip>
          <a:srcRect/>
          <a:stretch>
            <a:fillRect/>
          </a:stretch>
        </p:blipFill>
        <p:spPr>
          <a:xfrm>
            <a:off x="3750450" y="4103347"/>
            <a:ext cx="1934577" cy="2000920"/>
          </a:xfrm>
          <a:prstGeom prst="rect">
            <a:avLst/>
          </a:prstGeom>
          <a:noFill/>
          <a:ln>
            <a:noFill/>
          </a:ln>
        </p:spPr>
      </p:pic>
      <p:sp>
        <p:nvSpPr>
          <p:cNvPr id="14" name="矩形 13"/>
          <p:cNvSpPr/>
          <p:nvPr/>
        </p:nvSpPr>
        <p:spPr>
          <a:xfrm>
            <a:off x="4100689" y="6104267"/>
            <a:ext cx="1107996"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补充导线</a:t>
            </a:r>
            <a:endParaRPr lang="zh-CN" altLang="en-US" dirty="0"/>
          </a:p>
        </p:txBody>
      </p:sp>
      <p:pic>
        <p:nvPicPr>
          <p:cNvPr id="33" name="图片 32"/>
          <p:cNvPicPr/>
          <p:nvPr/>
        </p:nvPicPr>
        <p:blipFill>
          <a:blip r:embed="rId7" cstate="print">
            <a:extLst>
              <a:ext uri="{28A0092B-C50C-407E-A947-70E740481C1C}">
                <a14:useLocalDpi xmlns:a14="http://schemas.microsoft.com/office/drawing/2010/main" val="0"/>
              </a:ext>
            </a:extLst>
          </a:blip>
          <a:srcRect/>
          <a:stretch>
            <a:fillRect/>
          </a:stretch>
        </p:blipFill>
        <p:spPr>
          <a:xfrm>
            <a:off x="6857925" y="3710306"/>
            <a:ext cx="1514103" cy="2417578"/>
          </a:xfrm>
          <a:prstGeom prst="rect">
            <a:avLst/>
          </a:prstGeom>
          <a:noFill/>
          <a:ln>
            <a:noFill/>
          </a:ln>
        </p:spPr>
      </p:pic>
      <p:sp>
        <p:nvSpPr>
          <p:cNvPr id="16" name="矩形 15"/>
          <p:cNvSpPr/>
          <p:nvPr/>
        </p:nvSpPr>
        <p:spPr>
          <a:xfrm>
            <a:off x="6857925" y="6104267"/>
            <a:ext cx="1107996" cy="369332"/>
          </a:xfrm>
          <a:prstGeom prst="rect">
            <a:avLst/>
          </a:prstGeom>
        </p:spPr>
        <p:txBody>
          <a:bodyPr wrap="non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标注文字</a:t>
            </a:r>
            <a:endParaRPr lang="zh-CN" altLang="en-US" dirty="0"/>
          </a:p>
        </p:txBody>
      </p:sp>
    </p:spTree>
    <p:extLst>
      <p:ext uri="{BB962C8B-B14F-4D97-AF65-F5344CB8AC3E}">
        <p14:creationId xmlns:p14="http://schemas.microsoft.com/office/powerpoint/2010/main" val="3257854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D379EE4B-AE25-4348-9B2A-4D0DA8215C7E}"/>
              </a:ext>
            </a:extLst>
          </p:cNvPr>
          <p:cNvSpPr>
            <a:spLocks noGrp="1"/>
          </p:cNvSpPr>
          <p:nvPr>
            <p:ph idx="1"/>
          </p:nvPr>
        </p:nvSpPr>
        <p:spPr>
          <a:xfrm>
            <a:off x="333829" y="1309711"/>
            <a:ext cx="11524342" cy="4769179"/>
          </a:xfrm>
        </p:spPr>
        <p:txBody>
          <a:bodyPr anchor="ctr">
            <a:normAutofit lnSpcReduction="10000"/>
          </a:bodyPr>
          <a:lstStyle/>
          <a:p>
            <a:pPr marL="0" lvl="0" indent="0" eaLnBrk="0" fontAlgn="base" hangingPunct="0">
              <a:spcBef>
                <a:spcPct val="0"/>
              </a:spcBef>
              <a:spcAft>
                <a:spcPct val="0"/>
              </a:spcAft>
              <a:buNone/>
            </a:pPr>
            <a:r>
              <a:rPr lang="zh-CN" altLang="zh-CN" b="1" dirty="0">
                <a:latin typeface="Times New Roman" panose="02020603050405020304" pitchFamily="18" charset="0"/>
                <a:ea typeface="宋体" panose="02010600030101010101" pitchFamily="2" charset="-122"/>
                <a:cs typeface="Times New Roman" panose="02020603050405020304" pitchFamily="18" charset="0"/>
              </a:rPr>
              <a:t>学习重点</a:t>
            </a:r>
            <a:endParaRPr lang="zh-CN" altLang="zh-CN" dirty="0">
              <a:solidFill>
                <a:srgbClr val="000000"/>
              </a:solidFill>
              <a:latin typeface="Times New Roman" panose="02020603050405020304" pitchFamily="18" charset="0"/>
              <a:cs typeface="Times New Roman" panose="02020603050405020304" pitchFamily="18" charset="0"/>
            </a:endParaRPr>
          </a:p>
          <a:p>
            <a:pPr eaLnBrk="0" fontAlgn="base" hangingPunct="0">
              <a:spcBef>
                <a:spcPct val="0"/>
              </a:spcBef>
              <a:spcAft>
                <a:spcPct val="0"/>
              </a:spcAft>
            </a:pPr>
            <a:r>
              <a:rPr lang="zh-CN"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掌握尺寸标注的基本方法</a:t>
            </a:r>
            <a:r>
              <a:rPr lang="zh-CN" altLang="zh-CN"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en-US" altLang="zh-CN"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eaLnBrk="0" fontAlgn="base" hangingPunct="0">
              <a:spcBef>
                <a:spcPct val="0"/>
              </a:spcBef>
              <a:spcAft>
                <a:spcPct val="0"/>
              </a:spcAft>
            </a:pPr>
            <a:r>
              <a:rPr lang="zh-CN" altLang="zh-CN"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熟悉</a:t>
            </a:r>
            <a:r>
              <a:rPr lang="zh-CN"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图块相关操作</a:t>
            </a:r>
            <a:r>
              <a:rPr lang="zh-CN" altLang="zh-CN"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en-US" altLang="zh-CN"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eaLnBrk="0" fontAlgn="base" hangingPunct="0">
              <a:spcBef>
                <a:spcPct val="0"/>
              </a:spcBef>
              <a:spcAft>
                <a:spcPct val="0"/>
              </a:spcAft>
            </a:pPr>
            <a:r>
              <a:rPr lang="zh-CN" altLang="zh-CN"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灵活</a:t>
            </a:r>
            <a:r>
              <a:rPr lang="zh-CN"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应用设计中心</a:t>
            </a:r>
            <a:r>
              <a:rPr lang="zh-CN" altLang="zh-CN"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en-US" altLang="zh-CN"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eaLnBrk="0" fontAlgn="base" hangingPunct="0">
              <a:spcBef>
                <a:spcPct val="0"/>
              </a:spcBef>
              <a:spcAft>
                <a:spcPct val="0"/>
              </a:spcAft>
            </a:pPr>
            <a:r>
              <a:rPr lang="zh-CN" altLang="zh-CN"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了解</a:t>
            </a:r>
            <a:r>
              <a:rPr lang="zh-CN"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工具选项板。 </a:t>
            </a:r>
          </a:p>
          <a:p>
            <a:pPr marL="0" lvl="0" indent="0" eaLnBrk="0" fontAlgn="base" hangingPunct="0">
              <a:spcBef>
                <a:spcPct val="0"/>
              </a:spcBef>
              <a:spcAft>
                <a:spcPct val="0"/>
              </a:spcAft>
              <a:buNone/>
            </a:pPr>
            <a:r>
              <a:rPr lang="zh-CN" altLang="zh-CN" b="1" dirty="0">
                <a:latin typeface="Times New Roman" panose="02020603050405020304" pitchFamily="18" charset="0"/>
                <a:ea typeface="宋体" panose="02010600030101010101" pitchFamily="2" charset="-122"/>
                <a:cs typeface="Times New Roman" panose="02020603050405020304" pitchFamily="18" charset="0"/>
              </a:rPr>
              <a:t>学习目标</a:t>
            </a:r>
            <a:endParaRPr lang="zh-CN" altLang="zh-CN" sz="2000" dirty="0"/>
          </a:p>
          <a:p>
            <a:pPr eaLnBrk="0" fontAlgn="base" hangingPunct="0">
              <a:spcBef>
                <a:spcPct val="0"/>
              </a:spcBef>
              <a:spcAft>
                <a:spcPct val="0"/>
              </a:spcAft>
            </a:pP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在电气设计绘图过程中经常会遇到一些重复出现的图形，如果每次都重新绘制这些图形不仅造成大量的重复工作，而且存储这些图形及其信息占据相当大的磁盘空间。图块、设计中心和工具选项板提供了模块化作图的方法，这样不仅可以避免大量的重复工作，提高绘图速度和工作效率，而且可以大大节省磁盘空间</a:t>
            </a:r>
            <a:r>
              <a:rPr lang="zh-CN" altLang="en-US" dirty="0" smtClean="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dirty="0"/>
          </a:p>
          <a:p>
            <a:endParaRPr lang="zh-CN" altLang="en-US" dirty="0"/>
          </a:p>
        </p:txBody>
      </p:sp>
    </p:spTree>
    <p:extLst>
      <p:ext uri="{BB962C8B-B14F-4D97-AF65-F5344CB8AC3E}">
        <p14:creationId xmlns:p14="http://schemas.microsoft.com/office/powerpoint/2010/main" val="3194173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4D6ACBDE-AAF0-4563-B7A4-E71D7FFFC20F}"/>
              </a:ext>
            </a:extLst>
          </p:cNvPr>
          <p:cNvSpPr>
            <a:spLocks noGrp="1"/>
          </p:cNvSpPr>
          <p:nvPr>
            <p:ph idx="1"/>
          </p:nvPr>
        </p:nvSpPr>
        <p:spPr/>
        <p:txBody>
          <a:bodyPr/>
          <a:lstStyle/>
          <a:p>
            <a:r>
              <a:rPr lang="en-US" altLang="zh-CN" sz="3200" dirty="0" smtClean="0"/>
              <a:t>1  </a:t>
            </a:r>
            <a:r>
              <a:rPr lang="zh-CN" altLang="zh-CN" sz="3200" dirty="0"/>
              <a:t>启动设计中心</a:t>
            </a:r>
          </a:p>
          <a:p>
            <a:r>
              <a:rPr lang="en-US" altLang="zh-CN" dirty="0"/>
              <a:t>【</a:t>
            </a:r>
            <a:r>
              <a:rPr lang="zh-CN" altLang="en-US" dirty="0"/>
              <a:t>执行方式</a:t>
            </a:r>
            <a:r>
              <a:rPr lang="en-US" altLang="zh-CN" dirty="0"/>
              <a:t>】</a:t>
            </a:r>
          </a:p>
          <a:p>
            <a:r>
              <a:rPr lang="zh-CN" altLang="en-US" dirty="0"/>
              <a:t>命令行：</a:t>
            </a:r>
            <a:r>
              <a:rPr lang="en-US" altLang="zh-CN" dirty="0"/>
              <a:t>ADCENTER</a:t>
            </a:r>
            <a:r>
              <a:rPr lang="zh-CN" altLang="en-US" dirty="0"/>
              <a:t>（快捷命令：</a:t>
            </a:r>
            <a:r>
              <a:rPr lang="en-US" altLang="zh-CN" dirty="0"/>
              <a:t>ADC</a:t>
            </a:r>
            <a:r>
              <a:rPr lang="zh-CN" altLang="en-US" dirty="0"/>
              <a:t>）。</a:t>
            </a:r>
          </a:p>
          <a:p>
            <a:r>
              <a:rPr lang="zh-CN" altLang="en-US" dirty="0"/>
              <a:t>菜单栏：选择菜单栏中的“工具”→“选项板”→“设计中心”命令。</a:t>
            </a:r>
          </a:p>
          <a:p>
            <a:r>
              <a:rPr lang="zh-CN" altLang="en-US" dirty="0"/>
              <a:t>工具栏：单击“标准”工具栏中的“设计中心”按钮    。</a:t>
            </a:r>
          </a:p>
          <a:p>
            <a:r>
              <a:rPr lang="zh-CN" altLang="en-US" dirty="0"/>
              <a:t>组合键：按</a:t>
            </a:r>
            <a:r>
              <a:rPr lang="en-US" altLang="zh-CN" dirty="0"/>
              <a:t>&lt;Ctrl&gt;</a:t>
            </a:r>
            <a:r>
              <a:rPr lang="zh-CN" altLang="en-US" dirty="0"/>
              <a:t>＋</a:t>
            </a:r>
            <a:r>
              <a:rPr lang="en-US" altLang="zh-CN" dirty="0"/>
              <a:t>&lt;2&gt;</a:t>
            </a:r>
            <a:r>
              <a:rPr lang="zh-CN" altLang="en-US" dirty="0"/>
              <a:t>键。</a:t>
            </a:r>
          </a:p>
          <a:p>
            <a:r>
              <a:rPr lang="zh-CN" altLang="en-US" dirty="0"/>
              <a:t>功能区：单击“视图”选项卡“选项板”面板中的“设计中心”按钮    。</a:t>
            </a:r>
          </a:p>
          <a:p>
            <a:endParaRPr lang="zh-CN" altLang="en-US" dirty="0"/>
          </a:p>
        </p:txBody>
      </p:sp>
      <p:sp>
        <p:nvSpPr>
          <p:cNvPr id="3" name="标题 2">
            <a:extLst>
              <a:ext uri="{FF2B5EF4-FFF2-40B4-BE49-F238E27FC236}">
                <a16:creationId xmlns:a16="http://schemas.microsoft.com/office/drawing/2014/main" id="{CC94703A-27C3-4097-878A-55763DD5FE67}"/>
              </a:ext>
            </a:extLst>
          </p:cNvPr>
          <p:cNvSpPr>
            <a:spLocks noGrp="1"/>
          </p:cNvSpPr>
          <p:nvPr>
            <p:ph type="title"/>
          </p:nvPr>
        </p:nvSpPr>
        <p:spPr/>
        <p:txBody>
          <a:bodyPr/>
          <a:lstStyle/>
          <a:p>
            <a:r>
              <a:rPr lang="en-US" altLang="zh-CN" dirty="0" smtClean="0"/>
              <a:t>5.3</a:t>
            </a:r>
            <a:r>
              <a:rPr lang="zh-CN" altLang="zh-CN" dirty="0"/>
              <a:t>设计中心与工具选项板功能应用</a:t>
            </a:r>
            <a:endParaRPr lang="zh-CN" altLang="en-US" dirty="0"/>
          </a:p>
        </p:txBody>
      </p:sp>
      <p:pic>
        <p:nvPicPr>
          <p:cNvPr id="9218" name="Picture 2">
            <a:extLst>
              <a:ext uri="{FF2B5EF4-FFF2-40B4-BE49-F238E27FC236}">
                <a16:creationId xmlns:a16="http://schemas.microsoft.com/office/drawing/2014/main" id="{CA492048-64C8-4295-AC1F-50D9F11982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7720" y="951262"/>
            <a:ext cx="3536950"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a16="http://schemas.microsoft.com/office/drawing/2014/main" id="{C6CBA2C8-F0D8-417B-B842-B05E06692D8B}"/>
              </a:ext>
            </a:extLst>
          </p:cNvPr>
          <p:cNvSpPr/>
          <p:nvPr/>
        </p:nvSpPr>
        <p:spPr>
          <a:xfrm>
            <a:off x="7293449" y="2701967"/>
            <a:ext cx="4975721"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 </a:t>
            </a:r>
            <a:r>
              <a:rPr lang="en-US" altLang="zh-CN" kern="100" dirty="0">
                <a:latin typeface="方正兰亭黑简体"/>
                <a:cs typeface="Times New Roman" panose="02020603050405020304" pitchFamily="18" charset="0"/>
              </a:rPr>
              <a:t>AutoCAD</a:t>
            </a:r>
            <a:r>
              <a:rPr lang="zh-CN" altLang="zh-CN" kern="100" dirty="0">
                <a:latin typeface="方正兰亭黑简体"/>
                <a:cs typeface="Times New Roman" panose="02020603050405020304" pitchFamily="18" charset="0"/>
              </a:rPr>
              <a:t>设计中心的资源管理器和内容显示区</a:t>
            </a:r>
            <a:endParaRPr lang="zh-CN" altLang="zh-CN" kern="1000" dirty="0">
              <a:latin typeface="方正兰亭黑简体"/>
              <a:cs typeface="Times New Roman" panose="02020603050405020304" pitchFamily="18" charset="0"/>
            </a:endParaRPr>
          </a:p>
        </p:txBody>
      </p:sp>
      <p:pic>
        <p:nvPicPr>
          <p:cNvPr id="9219" name="Picture 3">
            <a:extLst>
              <a:ext uri="{FF2B5EF4-FFF2-40B4-BE49-F238E27FC236}">
                <a16:creationId xmlns:a16="http://schemas.microsoft.com/office/drawing/2014/main" id="{D28C64FF-40D6-4C60-A84F-9A33D832EF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25502" y="3731284"/>
            <a:ext cx="236258" cy="236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E61AC9E1-35CE-45E8-9374-FC93EE58CF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24670" y="4871975"/>
            <a:ext cx="236258" cy="236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1346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3B394ED-048B-40F2-A7ED-E9CD07FD091B}"/>
              </a:ext>
            </a:extLst>
          </p:cNvPr>
          <p:cNvSpPr>
            <a:spLocks noGrp="1"/>
          </p:cNvSpPr>
          <p:nvPr>
            <p:ph idx="1"/>
          </p:nvPr>
        </p:nvSpPr>
        <p:spPr/>
        <p:txBody>
          <a:bodyPr/>
          <a:lstStyle/>
          <a:p>
            <a:r>
              <a:rPr lang="en-US" altLang="zh-CN" sz="3200" dirty="0" smtClean="0"/>
              <a:t>2  </a:t>
            </a:r>
            <a:r>
              <a:rPr lang="zh-CN" altLang="zh-CN" sz="3200" dirty="0"/>
              <a:t>显示图形信息</a:t>
            </a:r>
          </a:p>
          <a:p>
            <a:r>
              <a:rPr lang="en-US" altLang="zh-CN" dirty="0" smtClean="0"/>
              <a:t>1</a:t>
            </a:r>
            <a:r>
              <a:rPr lang="zh-CN" altLang="en-US" dirty="0" smtClean="0"/>
              <a:t>）</a:t>
            </a:r>
            <a:r>
              <a:rPr lang="zh-CN" altLang="zh-CN" dirty="0" smtClean="0"/>
              <a:t>选项</a:t>
            </a:r>
            <a:r>
              <a:rPr lang="zh-CN" altLang="zh-CN" dirty="0"/>
              <a:t>卡</a:t>
            </a:r>
          </a:p>
          <a:p>
            <a:r>
              <a:rPr lang="en-US" altLang="zh-CN" dirty="0"/>
              <a:t>AutoCAD</a:t>
            </a:r>
            <a:r>
              <a:rPr lang="zh-CN" altLang="zh-CN" dirty="0"/>
              <a:t>设计中心包括以下</a:t>
            </a:r>
            <a:r>
              <a:rPr lang="en-US" altLang="zh-CN" dirty="0"/>
              <a:t>3</a:t>
            </a:r>
            <a:r>
              <a:rPr lang="zh-CN" altLang="zh-CN" dirty="0"/>
              <a:t>个选项卡。</a:t>
            </a:r>
          </a:p>
          <a:p>
            <a:r>
              <a:rPr lang="zh-CN" altLang="zh-CN" dirty="0"/>
              <a:t>（</a:t>
            </a:r>
            <a:r>
              <a:rPr lang="en-US" altLang="zh-CN" dirty="0"/>
              <a:t>1</a:t>
            </a:r>
            <a:r>
              <a:rPr lang="zh-CN" altLang="zh-CN" dirty="0"/>
              <a:t>）“文件夹”选项卡</a:t>
            </a:r>
            <a:endParaRPr lang="en-US" altLang="zh-CN" dirty="0"/>
          </a:p>
          <a:p>
            <a:r>
              <a:rPr lang="zh-CN" altLang="zh-CN" dirty="0"/>
              <a:t>（</a:t>
            </a:r>
            <a:r>
              <a:rPr lang="en-US" altLang="zh-CN" dirty="0"/>
              <a:t>2</a:t>
            </a:r>
            <a:r>
              <a:rPr lang="zh-CN" altLang="zh-CN" dirty="0"/>
              <a:t>）“打开的图形”选项卡</a:t>
            </a:r>
            <a:endParaRPr lang="en-US" altLang="zh-CN" dirty="0"/>
          </a:p>
          <a:p>
            <a:r>
              <a:rPr lang="zh-CN" altLang="zh-CN" dirty="0"/>
              <a:t>（</a:t>
            </a:r>
            <a:r>
              <a:rPr lang="en-US" altLang="zh-CN" dirty="0"/>
              <a:t>3</a:t>
            </a:r>
            <a:r>
              <a:rPr lang="zh-CN" altLang="zh-CN" dirty="0"/>
              <a:t>）“历史记录”选项卡</a:t>
            </a:r>
            <a:endParaRPr lang="zh-CN" altLang="en-US" dirty="0"/>
          </a:p>
        </p:txBody>
      </p:sp>
      <p:pic>
        <p:nvPicPr>
          <p:cNvPr id="10242" name="Picture 2">
            <a:extLst>
              <a:ext uri="{FF2B5EF4-FFF2-40B4-BE49-F238E27FC236}">
                <a16:creationId xmlns:a16="http://schemas.microsoft.com/office/drawing/2014/main" id="{6029FD35-A50D-44ED-8FEA-AA6A79C630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6291" y="1122363"/>
            <a:ext cx="382905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id="{8246E421-9E69-4C82-83DC-5D890AC48006}"/>
              </a:ext>
            </a:extLst>
          </p:cNvPr>
          <p:cNvSpPr/>
          <p:nvPr/>
        </p:nvSpPr>
        <p:spPr>
          <a:xfrm>
            <a:off x="8239856" y="3207822"/>
            <a:ext cx="2561920"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 “打开的图形”选项卡</a:t>
            </a:r>
            <a:endParaRPr lang="zh-CN" altLang="zh-CN" kern="1000" dirty="0">
              <a:latin typeface="方正兰亭黑简体"/>
              <a:cs typeface="Times New Roman" panose="02020603050405020304" pitchFamily="18" charset="0"/>
            </a:endParaRPr>
          </a:p>
        </p:txBody>
      </p:sp>
      <p:pic>
        <p:nvPicPr>
          <p:cNvPr id="10243" name="Picture 3">
            <a:extLst>
              <a:ext uri="{FF2B5EF4-FFF2-40B4-BE49-F238E27FC236}">
                <a16:creationId xmlns:a16="http://schemas.microsoft.com/office/drawing/2014/main" id="{F1E6C72B-A544-4C2D-9D13-7042285D98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7116" y="3764502"/>
            <a:ext cx="332740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81D36AB0-32C2-464D-BC0D-ED536C388C60}"/>
              </a:ext>
            </a:extLst>
          </p:cNvPr>
          <p:cNvSpPr/>
          <p:nvPr/>
        </p:nvSpPr>
        <p:spPr>
          <a:xfrm>
            <a:off x="8355272" y="5709558"/>
            <a:ext cx="2331087"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 “历史记录”选项卡</a:t>
            </a:r>
            <a:endParaRPr lang="zh-CN" altLang="zh-CN" kern="1000" dirty="0">
              <a:latin typeface="方正兰亭黑简体"/>
              <a:cs typeface="Times New Roman" panose="02020603050405020304" pitchFamily="18" charset="0"/>
            </a:endParaRPr>
          </a:p>
        </p:txBody>
      </p:sp>
    </p:spTree>
    <p:extLst>
      <p:ext uri="{BB962C8B-B14F-4D97-AF65-F5344CB8AC3E}">
        <p14:creationId xmlns:p14="http://schemas.microsoft.com/office/powerpoint/2010/main" val="40384624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C9E645D2-BCDA-44A7-962E-5C189915CDC4}"/>
              </a:ext>
            </a:extLst>
          </p:cNvPr>
          <p:cNvSpPr>
            <a:spLocks noGrp="1"/>
          </p:cNvSpPr>
          <p:nvPr>
            <p:ph idx="1"/>
          </p:nvPr>
        </p:nvSpPr>
        <p:spPr/>
        <p:txBody>
          <a:bodyPr/>
          <a:lstStyle/>
          <a:p>
            <a:r>
              <a:rPr lang="en-US" altLang="zh-CN" dirty="0" smtClean="0"/>
              <a:t>2</a:t>
            </a:r>
            <a:r>
              <a:rPr lang="zh-CN" altLang="en-US" dirty="0" smtClean="0"/>
              <a:t>）</a:t>
            </a:r>
            <a:r>
              <a:rPr lang="zh-CN" altLang="zh-CN" dirty="0" smtClean="0"/>
              <a:t>工具栏</a:t>
            </a:r>
            <a:endParaRPr lang="zh-CN" altLang="zh-CN" dirty="0"/>
          </a:p>
          <a:p>
            <a:r>
              <a:rPr lang="zh-CN" altLang="zh-CN" dirty="0"/>
              <a:t>（</a:t>
            </a:r>
            <a:r>
              <a:rPr lang="en-US" altLang="zh-CN" dirty="0"/>
              <a:t>1</a:t>
            </a:r>
            <a:r>
              <a:rPr lang="zh-CN" altLang="zh-CN" dirty="0"/>
              <a:t>）“加载”按钮</a:t>
            </a:r>
            <a:endParaRPr lang="en-US" altLang="zh-CN" dirty="0"/>
          </a:p>
          <a:p>
            <a:r>
              <a:rPr lang="zh-CN" altLang="zh-CN" dirty="0"/>
              <a:t>（</a:t>
            </a:r>
            <a:r>
              <a:rPr lang="en-US" altLang="zh-CN" dirty="0"/>
              <a:t>2</a:t>
            </a:r>
            <a:r>
              <a:rPr lang="zh-CN" altLang="zh-CN" dirty="0"/>
              <a:t>）“搜索”按钮</a:t>
            </a:r>
            <a:endParaRPr lang="en-US" altLang="zh-CN" dirty="0"/>
          </a:p>
          <a:p>
            <a:r>
              <a:rPr lang="zh-CN" altLang="zh-CN" dirty="0"/>
              <a:t>（</a:t>
            </a:r>
            <a:r>
              <a:rPr lang="en-US" altLang="zh-CN" dirty="0"/>
              <a:t>3</a:t>
            </a:r>
            <a:r>
              <a:rPr lang="zh-CN" altLang="zh-CN" dirty="0"/>
              <a:t>）“收藏夹”按钮</a:t>
            </a:r>
            <a:endParaRPr lang="en-US" altLang="zh-CN" dirty="0"/>
          </a:p>
          <a:p>
            <a:r>
              <a:rPr lang="zh-CN" altLang="zh-CN" dirty="0"/>
              <a:t>（</a:t>
            </a:r>
            <a:r>
              <a:rPr lang="en-US" altLang="zh-CN" dirty="0"/>
              <a:t>4</a:t>
            </a:r>
            <a:r>
              <a:rPr lang="zh-CN" altLang="zh-CN" dirty="0"/>
              <a:t>）“主页”按钮</a:t>
            </a:r>
            <a:endParaRPr lang="zh-CN" altLang="en-US" dirty="0"/>
          </a:p>
        </p:txBody>
      </p:sp>
      <p:pic>
        <p:nvPicPr>
          <p:cNvPr id="11266" name="Picture 2">
            <a:extLst>
              <a:ext uri="{FF2B5EF4-FFF2-40B4-BE49-F238E27FC236}">
                <a16:creationId xmlns:a16="http://schemas.microsoft.com/office/drawing/2014/main" id="{05B1B4A8-9605-4A3A-B2B3-9776722773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7725" y="1309711"/>
            <a:ext cx="2876550"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id="{4C33E183-A885-4D0E-9B6A-B0BCF70D5305}"/>
              </a:ext>
            </a:extLst>
          </p:cNvPr>
          <p:cNvSpPr/>
          <p:nvPr/>
        </p:nvSpPr>
        <p:spPr>
          <a:xfrm>
            <a:off x="5059688" y="3429000"/>
            <a:ext cx="1869423"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 “搜索”对话框</a:t>
            </a:r>
            <a:endParaRPr lang="zh-CN" altLang="zh-CN" kern="1000" dirty="0">
              <a:latin typeface="方正兰亭黑简体"/>
              <a:cs typeface="Times New Roman" panose="02020603050405020304" pitchFamily="18" charset="0"/>
            </a:endParaRPr>
          </a:p>
        </p:txBody>
      </p:sp>
      <p:pic>
        <p:nvPicPr>
          <p:cNvPr id="11267" name="Picture 3">
            <a:extLst>
              <a:ext uri="{FF2B5EF4-FFF2-40B4-BE49-F238E27FC236}">
                <a16:creationId xmlns:a16="http://schemas.microsoft.com/office/drawing/2014/main" id="{85A8EE47-2A40-402E-A565-5C12DE4281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5998" y="1309711"/>
            <a:ext cx="3600450"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850E792A-A24A-49BF-BB26-2D94BB7A7295}"/>
              </a:ext>
            </a:extLst>
          </p:cNvPr>
          <p:cNvSpPr/>
          <p:nvPr/>
        </p:nvSpPr>
        <p:spPr>
          <a:xfrm>
            <a:off x="8992344" y="3443311"/>
            <a:ext cx="1407758"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 文件夹列表</a:t>
            </a:r>
            <a:endParaRPr lang="zh-CN" altLang="zh-CN" kern="1000" dirty="0">
              <a:latin typeface="方正兰亭黑简体"/>
              <a:cs typeface="Times New Roman" panose="02020603050405020304" pitchFamily="18" charset="0"/>
            </a:endParaRPr>
          </a:p>
        </p:txBody>
      </p:sp>
      <p:pic>
        <p:nvPicPr>
          <p:cNvPr id="11268" name="Picture 4">
            <a:extLst>
              <a:ext uri="{FF2B5EF4-FFF2-40B4-BE49-F238E27FC236}">
                <a16:creationId xmlns:a16="http://schemas.microsoft.com/office/drawing/2014/main" id="{42DCE2B4-5309-4C45-B8C7-6CC3568A176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0908" y="3990443"/>
            <a:ext cx="360045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a16="http://schemas.microsoft.com/office/drawing/2014/main" id="{10725097-C8A7-4614-A255-FBB2036E6AB8}"/>
              </a:ext>
            </a:extLst>
          </p:cNvPr>
          <p:cNvSpPr/>
          <p:nvPr/>
        </p:nvSpPr>
        <p:spPr>
          <a:xfrm>
            <a:off x="7260119" y="6037099"/>
            <a:ext cx="2031325"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单击“主页”按钮</a:t>
            </a:r>
            <a:endParaRPr lang="zh-CN" altLang="zh-CN" kern="1000" dirty="0">
              <a:latin typeface="方正兰亭黑简体"/>
              <a:cs typeface="Times New Roman" panose="02020603050405020304" pitchFamily="18" charset="0"/>
            </a:endParaRPr>
          </a:p>
        </p:txBody>
      </p:sp>
    </p:spTree>
    <p:extLst>
      <p:ext uri="{BB962C8B-B14F-4D97-AF65-F5344CB8AC3E}">
        <p14:creationId xmlns:p14="http://schemas.microsoft.com/office/powerpoint/2010/main" val="17240738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897E7241-B058-476F-9330-269518E8FA49}"/>
              </a:ext>
            </a:extLst>
          </p:cNvPr>
          <p:cNvSpPr>
            <a:spLocks noGrp="1"/>
          </p:cNvSpPr>
          <p:nvPr>
            <p:ph idx="1"/>
          </p:nvPr>
        </p:nvSpPr>
        <p:spPr>
          <a:xfrm>
            <a:off x="333829" y="1309711"/>
            <a:ext cx="10214098" cy="4769179"/>
          </a:xfrm>
        </p:spPr>
        <p:txBody>
          <a:bodyPr>
            <a:normAutofit/>
          </a:bodyPr>
          <a:lstStyle/>
          <a:p>
            <a:r>
              <a:rPr lang="en-US" altLang="zh-CN" sz="3200" dirty="0" smtClean="0"/>
              <a:t>3  </a:t>
            </a:r>
            <a:r>
              <a:rPr lang="zh-CN" altLang="zh-CN" sz="3200" dirty="0"/>
              <a:t>打开工具选项板</a:t>
            </a:r>
          </a:p>
          <a:p>
            <a:r>
              <a:rPr lang="en-US" altLang="zh-CN" sz="2400" dirty="0"/>
              <a:t>【</a:t>
            </a:r>
            <a:r>
              <a:rPr lang="zh-CN" altLang="en-US" sz="2400" dirty="0"/>
              <a:t>执行方式</a:t>
            </a:r>
            <a:r>
              <a:rPr lang="en-US" altLang="zh-CN" sz="2400" dirty="0"/>
              <a:t>】</a:t>
            </a:r>
          </a:p>
          <a:p>
            <a:r>
              <a:rPr lang="zh-CN" altLang="en-US" sz="2400" dirty="0"/>
              <a:t>命令行：</a:t>
            </a:r>
            <a:r>
              <a:rPr lang="en-US" altLang="zh-CN" sz="2400" dirty="0"/>
              <a:t>TOOLPALETTES</a:t>
            </a:r>
            <a:r>
              <a:rPr lang="zh-CN" altLang="en-US" sz="2400" dirty="0"/>
              <a:t>（快捷命令：</a:t>
            </a:r>
            <a:r>
              <a:rPr lang="en-US" altLang="zh-CN" sz="2400" dirty="0"/>
              <a:t>TP</a:t>
            </a:r>
            <a:r>
              <a:rPr lang="zh-CN" altLang="en-US" sz="2400" dirty="0"/>
              <a:t>）。</a:t>
            </a:r>
          </a:p>
          <a:p>
            <a:r>
              <a:rPr lang="zh-CN" altLang="en-US" sz="2400" dirty="0"/>
              <a:t>菜单栏：选择菜单栏中的“工具”→“选项板”→“工具选项板”命令。</a:t>
            </a:r>
          </a:p>
          <a:p>
            <a:r>
              <a:rPr lang="zh-CN" altLang="en-US" sz="2400" dirty="0"/>
              <a:t>工具栏：单击“标准”工具栏中的“工具选项板窗口”按钮     。</a:t>
            </a:r>
          </a:p>
          <a:p>
            <a:r>
              <a:rPr lang="zh-CN" altLang="en-US" sz="2400" dirty="0"/>
              <a:t>组合键：按</a:t>
            </a:r>
            <a:r>
              <a:rPr lang="en-US" altLang="zh-CN" sz="2400" dirty="0"/>
              <a:t>&lt;Ctrl&gt;</a:t>
            </a:r>
            <a:r>
              <a:rPr lang="zh-CN" altLang="en-US" sz="2400" dirty="0"/>
              <a:t>＋</a:t>
            </a:r>
            <a:r>
              <a:rPr lang="en-US" altLang="zh-CN" sz="2400" dirty="0"/>
              <a:t>&lt;3&gt;</a:t>
            </a:r>
            <a:r>
              <a:rPr lang="zh-CN" altLang="en-US" sz="2400" dirty="0"/>
              <a:t>键。</a:t>
            </a:r>
          </a:p>
          <a:p>
            <a:r>
              <a:rPr lang="zh-CN" altLang="en-US" sz="2400" dirty="0"/>
              <a:t>功能区：单击“视图”选项卡“选项板”面板中的“设计中心”按钮   。</a:t>
            </a:r>
          </a:p>
          <a:p>
            <a:endParaRPr lang="zh-CN" altLang="en-US" dirty="0"/>
          </a:p>
        </p:txBody>
      </p:sp>
      <p:pic>
        <p:nvPicPr>
          <p:cNvPr id="13316" name="Picture 4">
            <a:extLst>
              <a:ext uri="{FF2B5EF4-FFF2-40B4-BE49-F238E27FC236}">
                <a16:creationId xmlns:a16="http://schemas.microsoft.com/office/drawing/2014/main" id="{F74829BB-3B66-42CD-8FB6-A3FF088187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7647" y="1618796"/>
            <a:ext cx="1310244" cy="409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a16="http://schemas.microsoft.com/office/drawing/2014/main" id="{CB96CD92-8FD2-4B93-AE5C-810E1DD219A7}"/>
              </a:ext>
            </a:extLst>
          </p:cNvPr>
          <p:cNvSpPr/>
          <p:nvPr/>
        </p:nvSpPr>
        <p:spPr>
          <a:xfrm>
            <a:off x="10533635" y="5709558"/>
            <a:ext cx="1338828" cy="369332"/>
          </a:xfrm>
          <a:prstGeom prst="rect">
            <a:avLst/>
          </a:prstGeom>
        </p:spPr>
        <p:txBody>
          <a:bodyPr wrap="none">
            <a:spAutoFit/>
          </a:bodyPr>
          <a:lstStyle/>
          <a:p>
            <a:r>
              <a:rPr lang="zh-CN" altLang="en-US" dirty="0"/>
              <a:t>工具选项板</a:t>
            </a:r>
          </a:p>
        </p:txBody>
      </p:sp>
      <p:pic>
        <p:nvPicPr>
          <p:cNvPr id="13317" name="Picture 5">
            <a:extLst>
              <a:ext uri="{FF2B5EF4-FFF2-40B4-BE49-F238E27FC236}">
                <a16:creationId xmlns:a16="http://schemas.microsoft.com/office/drawing/2014/main" id="{00EF790D-99A4-4DE0-B81B-95C4CE75FC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1525" y="3537398"/>
            <a:ext cx="198437" cy="253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
            <a:extLst>
              <a:ext uri="{FF2B5EF4-FFF2-40B4-BE49-F238E27FC236}">
                <a16:creationId xmlns:a16="http://schemas.microsoft.com/office/drawing/2014/main" id="{B5A63DB8-5E84-49D0-B070-AE5EBA9ADC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9162" y="4539543"/>
            <a:ext cx="198437" cy="253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5374193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CB36617-BEAB-4A6C-A166-9DDFEEBEE945}"/>
              </a:ext>
            </a:extLst>
          </p:cNvPr>
          <p:cNvSpPr>
            <a:spLocks noGrp="1"/>
          </p:cNvSpPr>
          <p:nvPr>
            <p:ph idx="1"/>
          </p:nvPr>
        </p:nvSpPr>
        <p:spPr/>
        <p:txBody>
          <a:bodyPr/>
          <a:lstStyle/>
          <a:p>
            <a:r>
              <a:rPr lang="en-US" altLang="zh-CN" sz="3200" dirty="0" smtClean="0"/>
              <a:t>4  </a:t>
            </a:r>
            <a:r>
              <a:rPr lang="zh-CN" altLang="zh-CN" sz="3200" dirty="0"/>
              <a:t>新建工具选项板</a:t>
            </a:r>
          </a:p>
          <a:p>
            <a:r>
              <a:rPr lang="en-US" altLang="zh-CN" dirty="0"/>
              <a:t>【</a:t>
            </a:r>
            <a:r>
              <a:rPr lang="zh-CN" altLang="en-US" dirty="0"/>
              <a:t>执行方式</a:t>
            </a:r>
            <a:r>
              <a:rPr lang="en-US" altLang="zh-CN" dirty="0"/>
              <a:t>】</a:t>
            </a:r>
          </a:p>
          <a:p>
            <a:r>
              <a:rPr lang="zh-CN" altLang="en-US" dirty="0"/>
              <a:t>命令行：</a:t>
            </a:r>
            <a:r>
              <a:rPr lang="en-US" altLang="zh-CN" dirty="0"/>
              <a:t>CUSTOMIZE</a:t>
            </a:r>
            <a:r>
              <a:rPr lang="zh-CN" altLang="en-US" dirty="0"/>
              <a:t>。</a:t>
            </a:r>
          </a:p>
          <a:p>
            <a:r>
              <a:rPr lang="zh-CN" altLang="en-US" dirty="0"/>
              <a:t>菜单栏：选择菜单栏中的“工具”→“自定义”→“工具选项板”命令。</a:t>
            </a:r>
          </a:p>
          <a:p>
            <a:r>
              <a:rPr lang="zh-CN" altLang="en-US" dirty="0"/>
              <a:t>工具选项板：单击“工具选项板”中的“特性”按钮 ，在打开的快捷菜单中选择“自定义选项板”（或“新建选项板”）命令。</a:t>
            </a:r>
          </a:p>
          <a:p>
            <a:endParaRPr lang="zh-CN" altLang="en-US" dirty="0"/>
          </a:p>
        </p:txBody>
      </p:sp>
      <p:pic>
        <p:nvPicPr>
          <p:cNvPr id="15364" name="Picture 4">
            <a:extLst>
              <a:ext uri="{FF2B5EF4-FFF2-40B4-BE49-F238E27FC236}">
                <a16:creationId xmlns:a16="http://schemas.microsoft.com/office/drawing/2014/main" id="{CF66A034-523E-4CBB-BB40-892225E387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7394" y="4638442"/>
            <a:ext cx="2158134" cy="1628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C57F12F8-489C-4C22-BBB4-E9816331A076}"/>
              </a:ext>
            </a:extLst>
          </p:cNvPr>
          <p:cNvSpPr/>
          <p:nvPr/>
        </p:nvSpPr>
        <p:spPr>
          <a:xfrm>
            <a:off x="1950798" y="6267352"/>
            <a:ext cx="2031325" cy="369332"/>
          </a:xfrm>
          <a:prstGeom prst="rect">
            <a:avLst/>
          </a:prstGeom>
        </p:spPr>
        <p:txBody>
          <a:bodyPr wrap="none">
            <a:spAutoFit/>
          </a:bodyPr>
          <a:lstStyle/>
          <a:p>
            <a:r>
              <a:rPr lang="zh-CN" altLang="en-US" dirty="0"/>
              <a:t>“自定义”对话框</a:t>
            </a:r>
          </a:p>
        </p:txBody>
      </p:sp>
      <p:pic>
        <p:nvPicPr>
          <p:cNvPr id="15365" name="Picture 5">
            <a:extLst>
              <a:ext uri="{FF2B5EF4-FFF2-40B4-BE49-F238E27FC236}">
                <a16:creationId xmlns:a16="http://schemas.microsoft.com/office/drawing/2014/main" id="{3793BE18-20F3-4907-861A-A772FC76A3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7582" y="4617525"/>
            <a:ext cx="1631661" cy="1670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a:extLst>
              <a:ext uri="{FF2B5EF4-FFF2-40B4-BE49-F238E27FC236}">
                <a16:creationId xmlns:a16="http://schemas.microsoft.com/office/drawing/2014/main" id="{7D66978F-8CD7-4081-A88C-11B14A9A409F}"/>
              </a:ext>
            </a:extLst>
          </p:cNvPr>
          <p:cNvSpPr/>
          <p:nvPr/>
        </p:nvSpPr>
        <p:spPr>
          <a:xfrm>
            <a:off x="5400242" y="6288268"/>
            <a:ext cx="2786340" cy="369332"/>
          </a:xfrm>
          <a:prstGeom prst="rect">
            <a:avLst/>
          </a:prstGeom>
        </p:spPr>
        <p:txBody>
          <a:bodyPr wrap="none">
            <a:spAutoFit/>
          </a:bodyPr>
          <a:lstStyle/>
          <a:p>
            <a:r>
              <a:rPr lang="zh-CN" altLang="en-US" dirty="0"/>
              <a:t> 选择“新建选项板”命令</a:t>
            </a:r>
          </a:p>
        </p:txBody>
      </p:sp>
      <p:pic>
        <p:nvPicPr>
          <p:cNvPr id="15366" name="Picture 6">
            <a:extLst>
              <a:ext uri="{FF2B5EF4-FFF2-40B4-BE49-F238E27FC236}">
                <a16:creationId xmlns:a16="http://schemas.microsoft.com/office/drawing/2014/main" id="{DFD27D88-7571-4DBE-85E9-35F65713CD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12505" y="4199334"/>
            <a:ext cx="720149" cy="2215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a:extLst>
              <a:ext uri="{FF2B5EF4-FFF2-40B4-BE49-F238E27FC236}">
                <a16:creationId xmlns:a16="http://schemas.microsoft.com/office/drawing/2014/main" id="{2DA25407-BDE9-4743-B41D-EED539A68C66}"/>
              </a:ext>
            </a:extLst>
          </p:cNvPr>
          <p:cNvSpPr/>
          <p:nvPr/>
        </p:nvSpPr>
        <p:spPr>
          <a:xfrm>
            <a:off x="9705417" y="6414575"/>
            <a:ext cx="1338828" cy="369332"/>
          </a:xfrm>
          <a:prstGeom prst="rect">
            <a:avLst/>
          </a:prstGeom>
        </p:spPr>
        <p:txBody>
          <a:bodyPr wrap="none">
            <a:spAutoFit/>
          </a:bodyPr>
          <a:lstStyle/>
          <a:p>
            <a:r>
              <a:rPr lang="zh-CN" altLang="en-US" dirty="0"/>
              <a:t>新建选项卡</a:t>
            </a:r>
          </a:p>
        </p:txBody>
      </p:sp>
    </p:spTree>
    <p:extLst>
      <p:ext uri="{BB962C8B-B14F-4D97-AF65-F5344CB8AC3E}">
        <p14:creationId xmlns:p14="http://schemas.microsoft.com/office/powerpoint/2010/main" val="2803383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28F5D969-69A7-4300-B759-1CFBDE06F432}"/>
              </a:ext>
            </a:extLst>
          </p:cNvPr>
          <p:cNvSpPr>
            <a:spLocks noGrp="1"/>
          </p:cNvSpPr>
          <p:nvPr>
            <p:ph idx="1"/>
          </p:nvPr>
        </p:nvSpPr>
        <p:spPr/>
        <p:txBody>
          <a:bodyPr/>
          <a:lstStyle/>
          <a:p>
            <a:r>
              <a:rPr lang="en-US" altLang="zh-CN" sz="3200" dirty="0" smtClean="0"/>
              <a:t>5  </a:t>
            </a:r>
            <a:r>
              <a:rPr lang="zh-CN" altLang="zh-CN" sz="3200" dirty="0"/>
              <a:t>向工具选项板中添加内容</a:t>
            </a:r>
          </a:p>
          <a:p>
            <a:r>
              <a:rPr lang="zh-CN" altLang="zh-CN" dirty="0"/>
              <a:t>将图形、块和图案填充从设计中心拖动到工具选项板中。</a:t>
            </a:r>
          </a:p>
          <a:p>
            <a:r>
              <a:rPr lang="zh-CN" altLang="zh-CN" dirty="0"/>
              <a:t>例如，在</a:t>
            </a:r>
            <a:r>
              <a:rPr lang="en-US" altLang="zh-CN" dirty="0" err="1"/>
              <a:t>Designcenter</a:t>
            </a:r>
            <a:r>
              <a:rPr lang="zh-CN" altLang="zh-CN" dirty="0"/>
              <a:t>文件夹上单击鼠标右键，系统打开快捷菜单，选择“创建块的工具选项板”命令，如图（</a:t>
            </a:r>
            <a:r>
              <a:rPr lang="en-US" altLang="zh-CN" dirty="0"/>
              <a:t>a</a:t>
            </a:r>
            <a:r>
              <a:rPr lang="zh-CN" altLang="zh-CN" dirty="0"/>
              <a:t>）所示。设计中心中储存的图元就出现在工具选项板中新建的</a:t>
            </a:r>
            <a:r>
              <a:rPr lang="en-US" altLang="zh-CN" dirty="0" err="1"/>
              <a:t>Designcenter</a:t>
            </a:r>
            <a:r>
              <a:rPr lang="zh-CN" altLang="zh-CN" dirty="0"/>
              <a:t>选项卡上，如图（</a:t>
            </a:r>
            <a:r>
              <a:rPr lang="en-US" altLang="zh-CN" dirty="0"/>
              <a:t>b</a:t>
            </a:r>
            <a:r>
              <a:rPr lang="zh-CN" altLang="zh-CN" dirty="0"/>
              <a:t>）所示，这样就可以将设计中心与工具选项板结合起来，创建一个快捷方便的工具选项板。将工具选项板中的图形拖动到另一个图形中时，图形将作为块插入。</a:t>
            </a:r>
          </a:p>
          <a:p>
            <a:endParaRPr lang="zh-CN" altLang="en-US" dirty="0"/>
          </a:p>
        </p:txBody>
      </p:sp>
    </p:spTree>
    <p:extLst>
      <p:ext uri="{BB962C8B-B14F-4D97-AF65-F5344CB8AC3E}">
        <p14:creationId xmlns:p14="http://schemas.microsoft.com/office/powerpoint/2010/main" val="1691624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D08D1946-BBB7-4FB6-AD23-4CB021C8EC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4278" y="2071631"/>
            <a:ext cx="3863686" cy="209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3">
            <a:extLst>
              <a:ext uri="{FF2B5EF4-FFF2-40B4-BE49-F238E27FC236}">
                <a16:creationId xmlns:a16="http://schemas.microsoft.com/office/drawing/2014/main" id="{197D3947-E0A2-4E37-B047-5BF731C37E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3867" y="1418703"/>
            <a:ext cx="938934" cy="2936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FC9537CD-E989-48DF-9D63-2C20F5FD64E9}"/>
              </a:ext>
            </a:extLst>
          </p:cNvPr>
          <p:cNvSpPr/>
          <p:nvPr/>
        </p:nvSpPr>
        <p:spPr>
          <a:xfrm>
            <a:off x="4311659" y="4398879"/>
            <a:ext cx="3919663" cy="369332"/>
          </a:xfrm>
          <a:prstGeom prst="rect">
            <a:avLst/>
          </a:prstGeom>
        </p:spPr>
        <p:txBody>
          <a:bodyPr wrap="none">
            <a:spAutoFit/>
          </a:bodyPr>
          <a:lstStyle/>
          <a:p>
            <a:r>
              <a:rPr lang="zh-CN" altLang="en-US" dirty="0"/>
              <a:t>（</a:t>
            </a:r>
            <a:r>
              <a:rPr lang="en-US" altLang="zh-CN" dirty="0"/>
              <a:t>a</a:t>
            </a:r>
            <a:r>
              <a:rPr lang="zh-CN" altLang="en-US" dirty="0"/>
              <a:t>）                                         （</a:t>
            </a:r>
            <a:r>
              <a:rPr lang="en-US" altLang="zh-CN" dirty="0"/>
              <a:t>b</a:t>
            </a:r>
            <a:r>
              <a:rPr lang="zh-CN" altLang="en-US" dirty="0"/>
              <a:t>）</a:t>
            </a:r>
          </a:p>
        </p:txBody>
      </p:sp>
      <p:sp>
        <p:nvSpPr>
          <p:cNvPr id="5" name="矩形 4">
            <a:extLst>
              <a:ext uri="{FF2B5EF4-FFF2-40B4-BE49-F238E27FC236}">
                <a16:creationId xmlns:a16="http://schemas.microsoft.com/office/drawing/2014/main" id="{06325321-4938-47EA-8718-573C61F96F08}"/>
              </a:ext>
            </a:extLst>
          </p:cNvPr>
          <p:cNvSpPr/>
          <p:nvPr/>
        </p:nvSpPr>
        <p:spPr>
          <a:xfrm>
            <a:off x="3986249" y="5069965"/>
            <a:ext cx="4570482"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将存储图元创建成“设计中心”工具选项板</a:t>
            </a:r>
            <a:endParaRPr lang="zh-CN" altLang="zh-CN" kern="1000" dirty="0">
              <a:latin typeface="方正兰亭黑简体"/>
              <a:cs typeface="Times New Roman" panose="02020603050405020304" pitchFamily="18" charset="0"/>
            </a:endParaRPr>
          </a:p>
        </p:txBody>
      </p:sp>
    </p:spTree>
    <p:extLst>
      <p:ext uri="{BB962C8B-B14F-4D97-AF65-F5344CB8AC3E}">
        <p14:creationId xmlns:p14="http://schemas.microsoft.com/office/powerpoint/2010/main" val="4690193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CB2A0E1-8963-44F2-8AC1-9CE194607BF2}"/>
              </a:ext>
            </a:extLst>
          </p:cNvPr>
          <p:cNvSpPr>
            <a:spLocks noGrp="1"/>
          </p:cNvSpPr>
          <p:nvPr>
            <p:ph idx="1"/>
          </p:nvPr>
        </p:nvSpPr>
        <p:spPr/>
        <p:txBody>
          <a:bodyPr/>
          <a:lstStyle/>
          <a:p>
            <a:r>
              <a:rPr lang="zh-CN" altLang="zh-CN" sz="3200" dirty="0" smtClean="0"/>
              <a:t>实例</a:t>
            </a:r>
            <a:r>
              <a:rPr lang="zh-CN" altLang="zh-CN" sz="3200" dirty="0"/>
              <a:t>—变电所主接线图</a:t>
            </a:r>
          </a:p>
          <a:p>
            <a:r>
              <a:rPr lang="zh-CN" altLang="zh-CN" dirty="0"/>
              <a:t>图所示为变电所主接线图。绘制变电所的电气原理图有两种方法：一是绘制简单的系统图，表明变电所工作的大致原理；另一种是绘制更详细阐述电气原理的接线图。本实例绘制变电所主接线图。</a:t>
            </a:r>
          </a:p>
          <a:p>
            <a:endParaRPr lang="zh-CN" altLang="en-US" dirty="0"/>
          </a:p>
        </p:txBody>
      </p:sp>
      <p:sp>
        <p:nvSpPr>
          <p:cNvPr id="4" name="矩形 3">
            <a:extLst>
              <a:ext uri="{FF2B5EF4-FFF2-40B4-BE49-F238E27FC236}">
                <a16:creationId xmlns:a16="http://schemas.microsoft.com/office/drawing/2014/main" id="{ADDDF8B9-C8DB-4DE7-92A7-5F50A3AE2637}"/>
              </a:ext>
            </a:extLst>
          </p:cNvPr>
          <p:cNvSpPr/>
          <p:nvPr/>
        </p:nvSpPr>
        <p:spPr>
          <a:xfrm>
            <a:off x="4983317" y="6134063"/>
            <a:ext cx="1800493" cy="369332"/>
          </a:xfrm>
          <a:prstGeom prst="rect">
            <a:avLst/>
          </a:prstGeom>
        </p:spPr>
        <p:txBody>
          <a:bodyPr wrap="none">
            <a:spAutoFit/>
          </a:bodyPr>
          <a:lstStyle/>
          <a:p>
            <a:r>
              <a:rPr lang="zh-CN" altLang="en-US" dirty="0"/>
              <a:t>变电所主接线图</a:t>
            </a:r>
          </a:p>
        </p:txBody>
      </p:sp>
      <p:pic>
        <p:nvPicPr>
          <p:cNvPr id="17410" name="Picture 2">
            <a:extLst>
              <a:ext uri="{FF2B5EF4-FFF2-40B4-BE49-F238E27FC236}">
                <a16:creationId xmlns:a16="http://schemas.microsoft.com/office/drawing/2014/main" id="{41D4C448-A4DA-45EA-AF97-957570E95D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4060" b="1233"/>
          <a:stretch>
            <a:fillRect/>
          </a:stretch>
        </p:blipFill>
        <p:spPr bwMode="auto">
          <a:xfrm>
            <a:off x="5800436" y="3502524"/>
            <a:ext cx="3556000" cy="2494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02412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BF785AD2-6066-48CA-B6C4-6BB832A9BD16}"/>
              </a:ext>
            </a:extLst>
          </p:cNvPr>
          <p:cNvSpPr>
            <a:spLocks noGrp="1"/>
          </p:cNvSpPr>
          <p:nvPr>
            <p:ph idx="1"/>
          </p:nvPr>
        </p:nvSpPr>
        <p:spPr/>
        <p:txBody>
          <a:bodyPr>
            <a:normAutofit lnSpcReduction="10000"/>
          </a:bodyPr>
          <a:lstStyle/>
          <a:p>
            <a:r>
              <a:rPr lang="en-US" altLang="zh-CN" dirty="0"/>
              <a:t>1</a:t>
            </a:r>
            <a:r>
              <a:rPr lang="zh-CN" altLang="zh-CN" dirty="0"/>
              <a:t>．配置绘图环境</a:t>
            </a:r>
          </a:p>
          <a:p>
            <a:r>
              <a:rPr lang="zh-CN" altLang="zh-CN" dirty="0"/>
              <a:t>（</a:t>
            </a:r>
            <a:r>
              <a:rPr lang="en-US" altLang="zh-CN" dirty="0"/>
              <a:t>1</a:t>
            </a:r>
            <a:r>
              <a:rPr lang="zh-CN" altLang="zh-CN" dirty="0"/>
              <a:t>）打开</a:t>
            </a:r>
            <a:r>
              <a:rPr lang="en-US" altLang="zh-CN" dirty="0"/>
              <a:t>AutoCAD 2016</a:t>
            </a:r>
            <a:r>
              <a:rPr lang="zh-CN" altLang="zh-CN" dirty="0"/>
              <a:t>应用程序，</a:t>
            </a:r>
            <a:r>
              <a:rPr lang="zh-CN" altLang="en-US" dirty="0"/>
              <a:t> </a:t>
            </a:r>
            <a:r>
              <a:rPr lang="zh-CN" altLang="zh-CN" dirty="0"/>
              <a:t>“</a:t>
            </a:r>
            <a:r>
              <a:rPr lang="en-US" altLang="zh-CN" dirty="0"/>
              <a:t>A4 title </a:t>
            </a:r>
            <a:r>
              <a:rPr lang="zh-CN" altLang="zh-CN" dirty="0"/>
              <a:t>”样板，建立新文件。将新文件命名为“系统图</a:t>
            </a:r>
            <a:r>
              <a:rPr lang="en-US" altLang="zh-CN" dirty="0"/>
              <a:t>.</a:t>
            </a:r>
            <a:r>
              <a:rPr lang="en-US" altLang="zh-CN" dirty="0" err="1"/>
              <a:t>dwg</a:t>
            </a:r>
            <a:r>
              <a:rPr lang="zh-CN" altLang="zh-CN" dirty="0"/>
              <a:t>”并保存。 </a:t>
            </a:r>
          </a:p>
          <a:p>
            <a:r>
              <a:rPr lang="zh-CN" altLang="zh-CN" dirty="0"/>
              <a:t>（</a:t>
            </a:r>
            <a:r>
              <a:rPr lang="en-US" altLang="zh-CN" dirty="0"/>
              <a:t>2</a:t>
            </a:r>
            <a:r>
              <a:rPr lang="zh-CN" altLang="zh-CN" dirty="0"/>
              <a:t>）单击状态栏中的“栅格”按钮，或者使用快捷键</a:t>
            </a:r>
            <a:r>
              <a:rPr lang="en-US" altLang="zh-CN" dirty="0"/>
              <a:t>&lt;F7&gt;</a:t>
            </a:r>
            <a:r>
              <a:rPr lang="zh-CN" altLang="zh-CN" dirty="0"/>
              <a:t>，在绘图窗口中显示栅格，命令行中会提示“命令</a:t>
            </a:r>
            <a:r>
              <a:rPr lang="en-US" altLang="zh-CN" dirty="0"/>
              <a:t>:  &lt;</a:t>
            </a:r>
            <a:r>
              <a:rPr lang="zh-CN" altLang="zh-CN" dirty="0"/>
              <a:t>栅格 开</a:t>
            </a:r>
            <a:r>
              <a:rPr lang="en-US" altLang="zh-CN" dirty="0"/>
              <a:t>&gt;</a:t>
            </a:r>
            <a:r>
              <a:rPr lang="zh-CN" altLang="zh-CN" dirty="0"/>
              <a:t>”。若想关闭栅格，可以再次单击状态栏中的“栅格”按钮，或者使用快捷键</a:t>
            </a:r>
            <a:r>
              <a:rPr lang="en-US" altLang="zh-CN" dirty="0"/>
              <a:t>&lt;F7&gt;</a:t>
            </a:r>
            <a:r>
              <a:rPr lang="zh-CN" altLang="zh-CN" dirty="0"/>
              <a:t>。</a:t>
            </a:r>
          </a:p>
          <a:p>
            <a:r>
              <a:rPr lang="en-US" altLang="zh-CN" dirty="0"/>
              <a:t>2</a:t>
            </a:r>
            <a:r>
              <a:rPr lang="zh-CN" altLang="zh-CN" dirty="0"/>
              <a:t>．绘制图形符号</a:t>
            </a:r>
          </a:p>
          <a:p>
            <a:r>
              <a:rPr lang="zh-CN" altLang="zh-CN" dirty="0"/>
              <a:t>（</a:t>
            </a:r>
            <a:r>
              <a:rPr lang="en-US" altLang="zh-CN" dirty="0"/>
              <a:t>1</a:t>
            </a:r>
            <a:r>
              <a:rPr lang="zh-CN" altLang="zh-CN" dirty="0"/>
              <a:t>）绘制开关</a:t>
            </a:r>
          </a:p>
          <a:p>
            <a:r>
              <a:rPr lang="zh-CN" altLang="zh-CN" dirty="0"/>
              <a:t>①在正交方式下绘制一条竖线②启用极轴追踪，增量角设置为</a:t>
            </a:r>
            <a:r>
              <a:rPr lang="en-US" altLang="zh-CN" dirty="0"/>
              <a:t>30</a:t>
            </a:r>
            <a:r>
              <a:rPr lang="en-US" altLang="zh-CN" dirty="0">
                <a:sym typeface="Symbol" panose="05050102010706020507" pitchFamily="18" charset="2"/>
              </a:rPr>
              <a:t></a:t>
            </a:r>
          </a:p>
          <a:p>
            <a:r>
              <a:rPr lang="zh-CN" altLang="zh-CN" dirty="0"/>
              <a:t>③  画折线 ④  平移线段 ⑤ 剪切线段</a:t>
            </a:r>
          </a:p>
          <a:p>
            <a:endParaRPr lang="zh-CN" altLang="en-US" dirty="0"/>
          </a:p>
        </p:txBody>
      </p:sp>
    </p:spTree>
    <p:extLst>
      <p:ext uri="{BB962C8B-B14F-4D97-AF65-F5344CB8AC3E}">
        <p14:creationId xmlns:p14="http://schemas.microsoft.com/office/powerpoint/2010/main" val="35622695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35F288B1-DCAE-4CFB-A625-10FDF1893FD9}"/>
              </a:ext>
            </a:extLst>
          </p:cNvPr>
          <p:cNvSpPr>
            <a:spLocks noGrp="1"/>
          </p:cNvSpPr>
          <p:nvPr>
            <p:ph idx="1"/>
          </p:nvPr>
        </p:nvSpPr>
        <p:spPr>
          <a:xfrm>
            <a:off x="5998102" y="1229076"/>
            <a:ext cx="6875101" cy="4769179"/>
          </a:xfrm>
        </p:spPr>
        <p:txBody>
          <a:bodyPr>
            <a:normAutofit/>
          </a:bodyPr>
          <a:lstStyle/>
          <a:p>
            <a:r>
              <a:rPr lang="zh-CN" altLang="zh-CN" dirty="0"/>
              <a:t>（</a:t>
            </a:r>
            <a:r>
              <a:rPr lang="en-US" altLang="zh-CN" dirty="0"/>
              <a:t>2</a:t>
            </a:r>
            <a:r>
              <a:rPr lang="zh-CN" altLang="zh-CN" dirty="0"/>
              <a:t>）绘制负荷开关、断路器</a:t>
            </a:r>
          </a:p>
          <a:p>
            <a:r>
              <a:rPr lang="zh-CN" altLang="zh-CN" dirty="0"/>
              <a:t>①偏移斜线②绘制垂线 </a:t>
            </a:r>
            <a:endParaRPr lang="en-US" altLang="zh-CN" dirty="0"/>
          </a:p>
          <a:p>
            <a:r>
              <a:rPr lang="zh-CN" altLang="zh-CN" dirty="0"/>
              <a:t>③跌落式熔断器</a:t>
            </a:r>
            <a:endParaRPr lang="en-US" altLang="zh-CN" dirty="0"/>
          </a:p>
          <a:p>
            <a:r>
              <a:rPr lang="zh-CN" altLang="zh-CN" dirty="0"/>
              <a:t>（</a:t>
            </a:r>
            <a:r>
              <a:rPr lang="en-US" altLang="zh-CN" dirty="0"/>
              <a:t>3</a:t>
            </a:r>
            <a:r>
              <a:rPr lang="zh-CN" altLang="zh-CN" dirty="0"/>
              <a:t>）绘制断路器符号</a:t>
            </a:r>
          </a:p>
          <a:p>
            <a:r>
              <a:rPr lang="zh-CN" altLang="zh-CN" dirty="0"/>
              <a:t> ①旋转线段②镜像复制线段</a:t>
            </a:r>
            <a:r>
              <a:rPr lang="en-US" altLang="zh-CN" dirty="0"/>
              <a:t> </a:t>
            </a:r>
            <a:endParaRPr lang="zh-CN" altLang="zh-CN" dirty="0"/>
          </a:p>
          <a:p>
            <a:endParaRPr lang="zh-CN" altLang="en-US" dirty="0"/>
          </a:p>
        </p:txBody>
      </p:sp>
      <p:pic>
        <p:nvPicPr>
          <p:cNvPr id="18434" name="Picture 2">
            <a:extLst>
              <a:ext uri="{FF2B5EF4-FFF2-40B4-BE49-F238E27FC236}">
                <a16:creationId xmlns:a16="http://schemas.microsoft.com/office/drawing/2014/main" id="{0792085C-7CFE-4D5A-8153-95108DD8FE57}"/>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756" y="2546351"/>
            <a:ext cx="450850"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74AA6BFD-33F2-4CFB-BE9E-67CA550BFF0E}"/>
              </a:ext>
            </a:extLst>
          </p:cNvPr>
          <p:cNvSpPr/>
          <p:nvPr/>
        </p:nvSpPr>
        <p:spPr>
          <a:xfrm>
            <a:off x="180082" y="3379645"/>
            <a:ext cx="1002197" cy="369332"/>
          </a:xfrm>
          <a:prstGeom prst="rect">
            <a:avLst/>
          </a:prstGeom>
        </p:spPr>
        <p:txBody>
          <a:bodyPr wrap="none">
            <a:spAutoFit/>
          </a:bodyPr>
          <a:lstStyle/>
          <a:p>
            <a:r>
              <a:rPr lang="zh-CN" altLang="en-US" dirty="0"/>
              <a:t> 画直线 </a:t>
            </a:r>
          </a:p>
        </p:txBody>
      </p:sp>
      <p:pic>
        <p:nvPicPr>
          <p:cNvPr id="18435" name="Picture 3">
            <a:extLst>
              <a:ext uri="{FF2B5EF4-FFF2-40B4-BE49-F238E27FC236}">
                <a16:creationId xmlns:a16="http://schemas.microsoft.com/office/drawing/2014/main" id="{59E3F8CA-BEF0-4585-8EF4-FF343BD638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3490" y="1309711"/>
            <a:ext cx="2286000"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a16="http://schemas.microsoft.com/office/drawing/2014/main" id="{F0472AFE-CF72-46B1-90B9-5D00C3C71256}"/>
              </a:ext>
            </a:extLst>
          </p:cNvPr>
          <p:cNvSpPr/>
          <p:nvPr/>
        </p:nvSpPr>
        <p:spPr>
          <a:xfrm>
            <a:off x="1154159" y="3429000"/>
            <a:ext cx="2845331" cy="369332"/>
          </a:xfrm>
          <a:prstGeom prst="rect">
            <a:avLst/>
          </a:prstGeom>
        </p:spPr>
        <p:txBody>
          <a:bodyPr wrap="none">
            <a:spAutoFit/>
          </a:bodyPr>
          <a:lstStyle/>
          <a:p>
            <a:pPr indent="509270" algn="just">
              <a:spcAft>
                <a:spcPts val="600"/>
              </a:spcAft>
            </a:pPr>
            <a:r>
              <a:rPr lang="zh-CN" altLang="zh-CN" kern="100" dirty="0">
                <a:latin typeface="方正兰亭黑简体"/>
                <a:cs typeface="Times New Roman" panose="02020603050405020304" pitchFamily="18" charset="0"/>
              </a:rPr>
              <a:t> “草图设置”对话框</a:t>
            </a:r>
            <a:endParaRPr lang="zh-CN" altLang="zh-CN" kern="1000" dirty="0">
              <a:latin typeface="方正兰亭黑简体"/>
              <a:cs typeface="Times New Roman" panose="02020603050405020304" pitchFamily="18" charset="0"/>
            </a:endParaRPr>
          </a:p>
        </p:txBody>
      </p:sp>
      <p:pic>
        <p:nvPicPr>
          <p:cNvPr id="18436" name="Picture 4">
            <a:extLst>
              <a:ext uri="{FF2B5EF4-FFF2-40B4-BE49-F238E27FC236}">
                <a16:creationId xmlns:a16="http://schemas.microsoft.com/office/drawing/2014/main" id="{FC699F9A-A049-462C-A523-D14997A4BC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0498" b="3499"/>
          <a:stretch>
            <a:fillRect/>
          </a:stretch>
        </p:blipFill>
        <p:spPr bwMode="auto">
          <a:xfrm>
            <a:off x="500205" y="4138564"/>
            <a:ext cx="361950"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5">
            <a:extLst>
              <a:ext uri="{FF2B5EF4-FFF2-40B4-BE49-F238E27FC236}">
                <a16:creationId xmlns:a16="http://schemas.microsoft.com/office/drawing/2014/main" id="{192B65A1-0A02-4BFB-9842-111D609E81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9860" b="9860"/>
          <a:stretch>
            <a:fillRect/>
          </a:stretch>
        </p:blipFill>
        <p:spPr bwMode="auto">
          <a:xfrm>
            <a:off x="1898217" y="4138564"/>
            <a:ext cx="388937"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6">
            <a:extLst>
              <a:ext uri="{FF2B5EF4-FFF2-40B4-BE49-F238E27FC236}">
                <a16:creationId xmlns:a16="http://schemas.microsoft.com/office/drawing/2014/main" id="{78C53552-36B8-42EA-B8A6-D7B39E2DC5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7278" b="8398"/>
          <a:stretch>
            <a:fillRect/>
          </a:stretch>
        </p:blipFill>
        <p:spPr bwMode="auto">
          <a:xfrm>
            <a:off x="3323216" y="4138564"/>
            <a:ext cx="388937"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77FFA4B9-B612-44F6-BF08-63FCF66C7131}"/>
              </a:ext>
            </a:extLst>
          </p:cNvPr>
          <p:cNvSpPr/>
          <p:nvPr/>
        </p:nvSpPr>
        <p:spPr>
          <a:xfrm>
            <a:off x="180082" y="5046232"/>
            <a:ext cx="877163" cy="369332"/>
          </a:xfrm>
          <a:prstGeom prst="rect">
            <a:avLst/>
          </a:prstGeom>
        </p:spPr>
        <p:txBody>
          <a:bodyPr wrap="none">
            <a:spAutoFit/>
          </a:bodyPr>
          <a:lstStyle/>
          <a:p>
            <a:r>
              <a:rPr lang="zh-CN" altLang="en-US" dirty="0"/>
              <a:t>画折线</a:t>
            </a:r>
          </a:p>
        </p:txBody>
      </p:sp>
      <p:sp>
        <p:nvSpPr>
          <p:cNvPr id="9" name="矩形 8">
            <a:extLst>
              <a:ext uri="{FF2B5EF4-FFF2-40B4-BE49-F238E27FC236}">
                <a16:creationId xmlns:a16="http://schemas.microsoft.com/office/drawing/2014/main" id="{B35C9255-BBAE-4E59-83C5-E4AAA359815C}"/>
              </a:ext>
            </a:extLst>
          </p:cNvPr>
          <p:cNvSpPr/>
          <p:nvPr/>
        </p:nvSpPr>
        <p:spPr>
          <a:xfrm>
            <a:off x="1505824" y="5018039"/>
            <a:ext cx="1107996" cy="369332"/>
          </a:xfrm>
          <a:prstGeom prst="rect">
            <a:avLst/>
          </a:prstGeom>
        </p:spPr>
        <p:txBody>
          <a:bodyPr wrap="none">
            <a:spAutoFit/>
          </a:bodyPr>
          <a:lstStyle/>
          <a:p>
            <a:r>
              <a:rPr lang="zh-CN" altLang="en-US" dirty="0"/>
              <a:t>平移线段</a:t>
            </a:r>
          </a:p>
        </p:txBody>
      </p:sp>
      <p:sp>
        <p:nvSpPr>
          <p:cNvPr id="11" name="矩形 10">
            <a:extLst>
              <a:ext uri="{FF2B5EF4-FFF2-40B4-BE49-F238E27FC236}">
                <a16:creationId xmlns:a16="http://schemas.microsoft.com/office/drawing/2014/main" id="{E6DA5D2E-0C6A-488C-BA12-98BC5BFCFF56}"/>
              </a:ext>
            </a:extLst>
          </p:cNvPr>
          <p:cNvSpPr/>
          <p:nvPr/>
        </p:nvSpPr>
        <p:spPr>
          <a:xfrm>
            <a:off x="2831718" y="4996877"/>
            <a:ext cx="1170513" cy="369332"/>
          </a:xfrm>
          <a:prstGeom prst="rect">
            <a:avLst/>
          </a:prstGeom>
        </p:spPr>
        <p:txBody>
          <a:bodyPr wrap="none">
            <a:spAutoFit/>
          </a:bodyPr>
          <a:lstStyle/>
          <a:p>
            <a:r>
              <a:rPr lang="zh-CN" altLang="en-US" dirty="0"/>
              <a:t> 剪切线段</a:t>
            </a:r>
          </a:p>
        </p:txBody>
      </p:sp>
      <p:pic>
        <p:nvPicPr>
          <p:cNvPr id="14" name="图片 13">
            <a:extLst>
              <a:ext uri="{FF2B5EF4-FFF2-40B4-BE49-F238E27FC236}">
                <a16:creationId xmlns:a16="http://schemas.microsoft.com/office/drawing/2014/main" id="{37331E52-A5C6-4A02-9833-B656A4F92A07}"/>
              </a:ext>
            </a:extLst>
          </p:cNvPr>
          <p:cNvPicPr>
            <a:picLocks noChangeAspect="1"/>
          </p:cNvPicPr>
          <p:nvPr/>
        </p:nvPicPr>
        <p:blipFill>
          <a:blip r:embed="rId7"/>
          <a:stretch>
            <a:fillRect/>
          </a:stretch>
        </p:blipFill>
        <p:spPr>
          <a:xfrm>
            <a:off x="5873068" y="4243051"/>
            <a:ext cx="2971800" cy="2105025"/>
          </a:xfrm>
          <a:prstGeom prst="rect">
            <a:avLst/>
          </a:prstGeom>
        </p:spPr>
      </p:pic>
      <p:pic>
        <p:nvPicPr>
          <p:cNvPr id="15" name="图片 14">
            <a:extLst>
              <a:ext uri="{FF2B5EF4-FFF2-40B4-BE49-F238E27FC236}">
                <a16:creationId xmlns:a16="http://schemas.microsoft.com/office/drawing/2014/main" id="{BC960B5C-FE5F-4EDA-980F-126C2B6D4193}"/>
              </a:ext>
            </a:extLst>
          </p:cNvPr>
          <p:cNvPicPr>
            <a:picLocks noChangeAspect="1"/>
          </p:cNvPicPr>
          <p:nvPr/>
        </p:nvPicPr>
        <p:blipFill>
          <a:blip r:embed="rId8"/>
          <a:stretch>
            <a:fillRect/>
          </a:stretch>
        </p:blipFill>
        <p:spPr>
          <a:xfrm>
            <a:off x="8884083" y="4295438"/>
            <a:ext cx="2819400" cy="2000250"/>
          </a:xfrm>
          <a:prstGeom prst="rect">
            <a:avLst/>
          </a:prstGeom>
        </p:spPr>
      </p:pic>
    </p:spTree>
    <p:extLst>
      <p:ext uri="{BB962C8B-B14F-4D97-AF65-F5344CB8AC3E}">
        <p14:creationId xmlns:p14="http://schemas.microsoft.com/office/powerpoint/2010/main" val="42620874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2B2201C2-81CF-4D1D-9A6A-F3FF2789382A}"/>
              </a:ext>
            </a:extLst>
          </p:cNvPr>
          <p:cNvSpPr>
            <a:spLocks noGrp="1"/>
          </p:cNvSpPr>
          <p:nvPr>
            <p:ph idx="1"/>
          </p:nvPr>
        </p:nvSpPr>
        <p:spPr/>
        <p:txBody>
          <a:bodyPr>
            <a:normAutofit lnSpcReduction="10000"/>
          </a:bodyPr>
          <a:lstStyle/>
          <a:p>
            <a:r>
              <a:rPr lang="en-US" altLang="zh-CN" sz="3200" dirty="0" smtClean="0"/>
              <a:t>1  </a:t>
            </a:r>
            <a:r>
              <a:rPr lang="zh-CN" altLang="zh-CN" sz="3200" dirty="0"/>
              <a:t>新建或修改尺寸样式</a:t>
            </a:r>
          </a:p>
          <a:p>
            <a:r>
              <a:rPr lang="zh-CN" altLang="zh-CN" dirty="0"/>
              <a:t>【执行方式】</a:t>
            </a:r>
          </a:p>
          <a:p>
            <a:r>
              <a:rPr lang="zh-CN" altLang="zh-CN" dirty="0"/>
              <a:t>命令行：</a:t>
            </a:r>
            <a:r>
              <a:rPr lang="en-US" altLang="zh-CN" dirty="0"/>
              <a:t>DIMSTYLE</a:t>
            </a:r>
            <a:r>
              <a:rPr lang="zh-CN" altLang="zh-CN" dirty="0"/>
              <a:t>（快捷命令：</a:t>
            </a:r>
            <a:r>
              <a:rPr lang="en-US" altLang="zh-CN" dirty="0"/>
              <a:t>D</a:t>
            </a:r>
            <a:r>
              <a:rPr lang="zh-CN" altLang="zh-CN" dirty="0"/>
              <a:t>）。</a:t>
            </a:r>
          </a:p>
          <a:p>
            <a:r>
              <a:rPr lang="zh-CN" altLang="zh-CN" dirty="0"/>
              <a:t>菜单栏：选择菜单栏中的“格式”→“标注样式”命令或“标注”→“标注样式”命令。</a:t>
            </a:r>
          </a:p>
          <a:p>
            <a:r>
              <a:rPr lang="zh-CN" altLang="zh-CN" dirty="0"/>
              <a:t>工具栏：单击“标注”工具栏中的“标注样式”按钮</a:t>
            </a:r>
            <a:r>
              <a:rPr lang="en-US" altLang="zh-CN" dirty="0"/>
              <a:t>    </a:t>
            </a:r>
            <a:r>
              <a:rPr lang="zh-CN" altLang="en-US" dirty="0"/>
              <a:t>。</a:t>
            </a:r>
            <a:endParaRPr lang="en-US" altLang="zh-CN" dirty="0"/>
          </a:p>
          <a:p>
            <a:r>
              <a:rPr lang="zh-CN" altLang="zh-CN" dirty="0"/>
              <a:t>功能区：单击“默认”选项卡“注释”面板中的“标注样式”按钮</a:t>
            </a:r>
            <a:r>
              <a:rPr lang="en-US" altLang="zh-CN" dirty="0"/>
              <a:t>     </a:t>
            </a:r>
            <a:r>
              <a:rPr lang="zh-CN" altLang="zh-CN" dirty="0"/>
              <a:t>或单击“注释”选项卡“标注”面板上的“标注样式”下拉菜单中的“管理标注样式”按钮或单击“注释”选项卡“标注”面板中“对话框启动器”按钮</a:t>
            </a:r>
            <a:endParaRPr lang="zh-CN" altLang="en-US" dirty="0"/>
          </a:p>
        </p:txBody>
      </p:sp>
      <p:sp>
        <p:nvSpPr>
          <p:cNvPr id="3" name="标题 2">
            <a:extLst>
              <a:ext uri="{FF2B5EF4-FFF2-40B4-BE49-F238E27FC236}">
                <a16:creationId xmlns:a16="http://schemas.microsoft.com/office/drawing/2014/main" id="{5FAF6BB5-13DB-4563-A34F-C9616F9A12FA}"/>
              </a:ext>
            </a:extLst>
          </p:cNvPr>
          <p:cNvSpPr>
            <a:spLocks noGrp="1"/>
          </p:cNvSpPr>
          <p:nvPr>
            <p:ph type="title"/>
          </p:nvPr>
        </p:nvSpPr>
        <p:spPr/>
        <p:txBody>
          <a:bodyPr/>
          <a:lstStyle/>
          <a:p>
            <a:r>
              <a:rPr lang="en-US" altLang="zh-CN" dirty="0" smtClean="0"/>
              <a:t>5.1  </a:t>
            </a:r>
            <a:r>
              <a:rPr lang="zh-CN" altLang="zh-CN" dirty="0"/>
              <a:t>尺寸样式</a:t>
            </a:r>
            <a:endParaRPr lang="zh-CN" altLang="en-US" dirty="0"/>
          </a:p>
        </p:txBody>
      </p:sp>
      <p:pic>
        <p:nvPicPr>
          <p:cNvPr id="9218" name="Picture 2" descr="image001">
            <a:extLst>
              <a:ext uri="{FF2B5EF4-FFF2-40B4-BE49-F238E27FC236}">
                <a16:creationId xmlns:a16="http://schemas.microsoft.com/office/drawing/2014/main" id="{B52DDA5D-72EB-4DB3-AC7B-AF35D8A7B4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76145" y="3882477"/>
            <a:ext cx="323274" cy="256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image001">
            <a:extLst>
              <a:ext uri="{FF2B5EF4-FFF2-40B4-BE49-F238E27FC236}">
                <a16:creationId xmlns:a16="http://schemas.microsoft.com/office/drawing/2014/main" id="{B0BFEAA8-8A15-4BA1-9513-80EFA17093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66739" y="4362738"/>
            <a:ext cx="330654" cy="26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4">
            <a:extLst>
              <a:ext uri="{FF2B5EF4-FFF2-40B4-BE49-F238E27FC236}">
                <a16:creationId xmlns:a16="http://schemas.microsoft.com/office/drawing/2014/main" id="{CA9C9C85-3D6A-4CFD-9D54-1B6609EF0D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2676" y="5548289"/>
            <a:ext cx="215323" cy="234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53472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C79D8324-AD12-4E84-875B-9BF65A37CB8E}"/>
              </a:ext>
            </a:extLst>
          </p:cNvPr>
          <p:cNvSpPr>
            <a:spLocks noGrp="1"/>
          </p:cNvSpPr>
          <p:nvPr>
            <p:ph idx="1"/>
          </p:nvPr>
        </p:nvSpPr>
        <p:spPr>
          <a:xfrm>
            <a:off x="333829" y="1309711"/>
            <a:ext cx="5762171" cy="4769179"/>
          </a:xfrm>
        </p:spPr>
        <p:txBody>
          <a:bodyPr/>
          <a:lstStyle/>
          <a:p>
            <a:r>
              <a:rPr lang="zh-CN" altLang="zh-CN" dirty="0"/>
              <a:t>（</a:t>
            </a:r>
            <a:r>
              <a:rPr lang="en-US" altLang="zh-CN" dirty="0"/>
              <a:t>4</a:t>
            </a:r>
            <a:r>
              <a:rPr lang="zh-CN" altLang="zh-CN" dirty="0"/>
              <a:t>）绘制站用变压器</a:t>
            </a:r>
          </a:p>
          <a:p>
            <a:r>
              <a:rPr lang="zh-CN" altLang="zh-CN" dirty="0"/>
              <a:t>①绘制圆</a:t>
            </a:r>
          </a:p>
          <a:p>
            <a:r>
              <a:rPr lang="zh-CN" altLang="zh-CN" dirty="0"/>
              <a:t>②绘制竖直直线</a:t>
            </a:r>
            <a:endParaRPr lang="en-US" altLang="zh-CN" dirty="0"/>
          </a:p>
          <a:p>
            <a:r>
              <a:rPr lang="zh-CN" altLang="zh-CN" dirty="0"/>
              <a:t>③选择竖直线为阵列对象进行阵列</a:t>
            </a:r>
            <a:endParaRPr lang="en-US" altLang="zh-CN" dirty="0"/>
          </a:p>
          <a:p>
            <a:r>
              <a:rPr lang="zh-CN" altLang="en-US" dirty="0"/>
              <a:t>④ 在正交方式下将图中的“</a:t>
            </a:r>
            <a:r>
              <a:rPr lang="en-US" altLang="zh-CN" dirty="0"/>
              <a:t>Y”</a:t>
            </a:r>
            <a:r>
              <a:rPr lang="zh-CN" altLang="en-US" dirty="0"/>
              <a:t>形向下方复制</a:t>
            </a:r>
            <a:endParaRPr lang="en-US" altLang="zh-CN" dirty="0"/>
          </a:p>
          <a:p>
            <a:r>
              <a:rPr lang="zh-CN" altLang="en-US" dirty="0"/>
              <a:t>⑤ 创建为块。</a:t>
            </a:r>
          </a:p>
        </p:txBody>
      </p:sp>
      <p:pic>
        <p:nvPicPr>
          <p:cNvPr id="19462" name="Picture 6">
            <a:extLst>
              <a:ext uri="{FF2B5EF4-FFF2-40B4-BE49-F238E27FC236}">
                <a16:creationId xmlns:a16="http://schemas.microsoft.com/office/drawing/2014/main" id="{B62CC911-5314-41F1-9876-C446155324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677" y="5029970"/>
            <a:ext cx="730250"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145723E3-AAE2-48A0-9598-CDD9F626B46B}"/>
              </a:ext>
            </a:extLst>
          </p:cNvPr>
          <p:cNvSpPr/>
          <p:nvPr/>
        </p:nvSpPr>
        <p:spPr>
          <a:xfrm>
            <a:off x="591246" y="6078890"/>
            <a:ext cx="939681" cy="369332"/>
          </a:xfrm>
          <a:prstGeom prst="rect">
            <a:avLst/>
          </a:prstGeom>
        </p:spPr>
        <p:txBody>
          <a:bodyPr wrap="none">
            <a:spAutoFit/>
          </a:bodyPr>
          <a:lstStyle/>
          <a:p>
            <a:r>
              <a:rPr lang="zh-CN" altLang="en-US" dirty="0"/>
              <a:t> 绘制圆</a:t>
            </a:r>
          </a:p>
        </p:txBody>
      </p:sp>
      <p:pic>
        <p:nvPicPr>
          <p:cNvPr id="19463" name="Picture 7">
            <a:extLst>
              <a:ext uri="{FF2B5EF4-FFF2-40B4-BE49-F238E27FC236}">
                <a16:creationId xmlns:a16="http://schemas.microsoft.com/office/drawing/2014/main" id="{9B336558-400E-4F8D-A335-CB8223329A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4294"/>
          <a:stretch>
            <a:fillRect/>
          </a:stretch>
        </p:blipFill>
        <p:spPr bwMode="auto">
          <a:xfrm>
            <a:off x="2146011" y="4996403"/>
            <a:ext cx="715963"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a:extLst>
              <a:ext uri="{FF2B5EF4-FFF2-40B4-BE49-F238E27FC236}">
                <a16:creationId xmlns:a16="http://schemas.microsoft.com/office/drawing/2014/main" id="{40F1A499-F512-4DDD-A711-6E2EE6E7F9CE}"/>
              </a:ext>
            </a:extLst>
          </p:cNvPr>
          <p:cNvSpPr/>
          <p:nvPr/>
        </p:nvSpPr>
        <p:spPr>
          <a:xfrm>
            <a:off x="1788344" y="6129878"/>
            <a:ext cx="1234633" cy="369332"/>
          </a:xfrm>
          <a:prstGeom prst="rect">
            <a:avLst/>
          </a:prstGeom>
        </p:spPr>
        <p:txBody>
          <a:bodyPr wrap="none">
            <a:spAutoFit/>
          </a:bodyPr>
          <a:lstStyle/>
          <a:p>
            <a:r>
              <a:rPr lang="zh-CN" altLang="en-US" dirty="0"/>
              <a:t>绘制</a:t>
            </a:r>
            <a:r>
              <a:rPr lang="en-US" altLang="zh-CN" dirty="0"/>
              <a:t>Y</a:t>
            </a:r>
            <a:r>
              <a:rPr lang="zh-CN" altLang="en-US" dirty="0"/>
              <a:t>图形</a:t>
            </a:r>
          </a:p>
        </p:txBody>
      </p:sp>
      <p:pic>
        <p:nvPicPr>
          <p:cNvPr id="19464" name="Picture 8">
            <a:extLst>
              <a:ext uri="{FF2B5EF4-FFF2-40B4-BE49-F238E27FC236}">
                <a16:creationId xmlns:a16="http://schemas.microsoft.com/office/drawing/2014/main" id="{D2485842-BDAD-4651-95C7-252A3B19D7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8617" y="5010691"/>
            <a:ext cx="784225" cy="111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a:extLst>
              <a:ext uri="{FF2B5EF4-FFF2-40B4-BE49-F238E27FC236}">
                <a16:creationId xmlns:a16="http://schemas.microsoft.com/office/drawing/2014/main" id="{F6A4F78E-2F43-4540-A193-6FBB02D27647}"/>
              </a:ext>
            </a:extLst>
          </p:cNvPr>
          <p:cNvSpPr/>
          <p:nvPr/>
        </p:nvSpPr>
        <p:spPr>
          <a:xfrm>
            <a:off x="3328286" y="6129878"/>
            <a:ext cx="1800493"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移动后的效果图</a:t>
            </a:r>
            <a:endParaRPr lang="zh-CN" altLang="zh-CN" kern="1000" dirty="0">
              <a:latin typeface="方正兰亭黑简体"/>
              <a:cs typeface="Times New Roman" panose="02020603050405020304" pitchFamily="18" charset="0"/>
            </a:endParaRPr>
          </a:p>
        </p:txBody>
      </p:sp>
      <p:sp>
        <p:nvSpPr>
          <p:cNvPr id="16" name="内容占位符 1">
            <a:extLst>
              <a:ext uri="{FF2B5EF4-FFF2-40B4-BE49-F238E27FC236}">
                <a16:creationId xmlns:a16="http://schemas.microsoft.com/office/drawing/2014/main" id="{7A282511-004D-4AFB-85D9-A8366A92220E}"/>
              </a:ext>
            </a:extLst>
          </p:cNvPr>
          <p:cNvSpPr txBox="1">
            <a:spLocks/>
          </p:cNvSpPr>
          <p:nvPr/>
        </p:nvSpPr>
        <p:spPr>
          <a:xfrm>
            <a:off x="6096000" y="1309710"/>
            <a:ext cx="5762171" cy="476917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t>（</a:t>
            </a:r>
            <a:r>
              <a:rPr lang="en-US" altLang="zh-CN" dirty="0"/>
              <a:t>5</a:t>
            </a:r>
            <a:r>
              <a:rPr lang="zh-CN" altLang="zh-CN" dirty="0"/>
              <a:t>）电压互感器</a:t>
            </a:r>
            <a:endParaRPr lang="en-US" altLang="zh-CN" dirty="0"/>
          </a:p>
          <a:p>
            <a:r>
              <a:rPr lang="zh-CN" altLang="zh-CN" dirty="0"/>
              <a:t>①在所绘的圆中绘制三角形</a:t>
            </a:r>
            <a:endParaRPr lang="en-US" altLang="zh-CN" dirty="0"/>
          </a:p>
          <a:p>
            <a:r>
              <a:rPr lang="zh-CN" altLang="zh-CN" dirty="0"/>
              <a:t>②在“正交”方式下绘制一直线</a:t>
            </a:r>
            <a:endParaRPr lang="en-US" altLang="zh-CN" dirty="0"/>
          </a:p>
          <a:p>
            <a:r>
              <a:rPr lang="zh-CN" altLang="zh-CN" dirty="0"/>
              <a:t>③修改图形</a:t>
            </a:r>
            <a:r>
              <a:rPr lang="en-US" altLang="zh-CN" dirty="0"/>
              <a:t>,</a:t>
            </a:r>
            <a:r>
              <a:rPr lang="zh-CN" altLang="zh-CN" dirty="0"/>
              <a:t>删除直线</a:t>
            </a:r>
            <a:endParaRPr lang="en-US" altLang="zh-CN" dirty="0"/>
          </a:p>
          <a:p>
            <a:r>
              <a:rPr lang="zh-CN" altLang="zh-CN" dirty="0"/>
              <a:t>④插入站用变压器图形</a:t>
            </a:r>
            <a:endParaRPr lang="en-US" altLang="zh-CN" dirty="0"/>
          </a:p>
          <a:p>
            <a:r>
              <a:rPr lang="zh-CN" altLang="zh-CN" dirty="0"/>
              <a:t>⑤结合</a:t>
            </a:r>
          </a:p>
        </p:txBody>
      </p:sp>
      <p:pic>
        <p:nvPicPr>
          <p:cNvPr id="11" name="图片 10">
            <a:extLst>
              <a:ext uri="{FF2B5EF4-FFF2-40B4-BE49-F238E27FC236}">
                <a16:creationId xmlns:a16="http://schemas.microsoft.com/office/drawing/2014/main" id="{539226BD-DE7F-46E4-BC8F-1CFDED27F91C}"/>
              </a:ext>
            </a:extLst>
          </p:cNvPr>
          <p:cNvPicPr>
            <a:picLocks noChangeAspect="1"/>
          </p:cNvPicPr>
          <p:nvPr/>
        </p:nvPicPr>
        <p:blipFill>
          <a:blip r:embed="rId6"/>
          <a:stretch>
            <a:fillRect/>
          </a:stretch>
        </p:blipFill>
        <p:spPr>
          <a:xfrm>
            <a:off x="7158202" y="4777229"/>
            <a:ext cx="4233121" cy="1542121"/>
          </a:xfrm>
          <a:prstGeom prst="rect">
            <a:avLst/>
          </a:prstGeom>
        </p:spPr>
      </p:pic>
    </p:spTree>
    <p:extLst>
      <p:ext uri="{BB962C8B-B14F-4D97-AF65-F5344CB8AC3E}">
        <p14:creationId xmlns:p14="http://schemas.microsoft.com/office/powerpoint/2010/main" val="17306809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DAF65D01-5B0F-4CBA-BE13-85DA3C5D41FD}"/>
              </a:ext>
            </a:extLst>
          </p:cNvPr>
          <p:cNvSpPr>
            <a:spLocks noGrp="1"/>
          </p:cNvSpPr>
          <p:nvPr>
            <p:ph idx="1"/>
          </p:nvPr>
        </p:nvSpPr>
        <p:spPr>
          <a:xfrm>
            <a:off x="315357" y="1309711"/>
            <a:ext cx="5762171" cy="4769179"/>
          </a:xfrm>
        </p:spPr>
        <p:txBody>
          <a:bodyPr>
            <a:normAutofit/>
          </a:bodyPr>
          <a:lstStyle/>
          <a:p>
            <a:r>
              <a:rPr lang="zh-CN" altLang="zh-CN" dirty="0"/>
              <a:t>（</a:t>
            </a:r>
            <a:r>
              <a:rPr lang="en-US" altLang="zh-CN" dirty="0"/>
              <a:t>6</a:t>
            </a:r>
            <a:r>
              <a:rPr lang="zh-CN" altLang="zh-CN" dirty="0"/>
              <a:t>）电容器和电流互感器</a:t>
            </a:r>
          </a:p>
          <a:p>
            <a:r>
              <a:rPr lang="zh-CN" altLang="zh-CN" dirty="0"/>
              <a:t>① 画圆  画直线 </a:t>
            </a:r>
            <a:endParaRPr lang="en-US" altLang="zh-CN" dirty="0"/>
          </a:p>
          <a:p>
            <a:r>
              <a:rPr lang="zh-CN" altLang="zh-CN" dirty="0"/>
              <a:t>② 插入电容器</a:t>
            </a:r>
            <a:endParaRPr lang="en-US" altLang="zh-CN" dirty="0"/>
          </a:p>
          <a:p>
            <a:endParaRPr lang="en-US" altLang="zh-CN" dirty="0"/>
          </a:p>
          <a:p>
            <a:endParaRPr lang="en-US" altLang="zh-CN" dirty="0"/>
          </a:p>
          <a:p>
            <a:pPr marL="0" indent="0">
              <a:buNone/>
            </a:pPr>
            <a:endParaRPr lang="zh-CN" altLang="zh-CN" dirty="0"/>
          </a:p>
          <a:p>
            <a:r>
              <a:rPr lang="en-US" altLang="zh-CN" dirty="0"/>
              <a:t>3</a:t>
            </a:r>
            <a:r>
              <a:rPr lang="zh-CN" altLang="zh-CN" dirty="0"/>
              <a:t>．绘制变电所主接线图母线</a:t>
            </a:r>
            <a:endParaRPr lang="en-US" altLang="zh-CN" dirty="0"/>
          </a:p>
          <a:p>
            <a:endParaRPr lang="en-US" altLang="zh-CN" dirty="0"/>
          </a:p>
          <a:p>
            <a:endParaRPr lang="zh-CN" altLang="en-US" dirty="0"/>
          </a:p>
        </p:txBody>
      </p:sp>
      <p:pic>
        <p:nvPicPr>
          <p:cNvPr id="3" name="图片 2">
            <a:extLst>
              <a:ext uri="{FF2B5EF4-FFF2-40B4-BE49-F238E27FC236}">
                <a16:creationId xmlns:a16="http://schemas.microsoft.com/office/drawing/2014/main" id="{A4EFED89-A7F4-4A85-9475-9D17B0D18AE1}"/>
              </a:ext>
            </a:extLst>
          </p:cNvPr>
          <p:cNvPicPr>
            <a:picLocks noChangeAspect="1"/>
          </p:cNvPicPr>
          <p:nvPr/>
        </p:nvPicPr>
        <p:blipFill>
          <a:blip r:embed="rId2"/>
          <a:stretch>
            <a:fillRect/>
          </a:stretch>
        </p:blipFill>
        <p:spPr>
          <a:xfrm>
            <a:off x="1563831" y="3011525"/>
            <a:ext cx="2546349" cy="1365549"/>
          </a:xfrm>
          <a:prstGeom prst="rect">
            <a:avLst/>
          </a:prstGeom>
        </p:spPr>
      </p:pic>
      <p:pic>
        <p:nvPicPr>
          <p:cNvPr id="20482" name="Picture 2">
            <a:extLst>
              <a:ext uri="{FF2B5EF4-FFF2-40B4-BE49-F238E27FC236}">
                <a16:creationId xmlns:a16="http://schemas.microsoft.com/office/drawing/2014/main" id="{F478C1C1-E807-4E9A-861B-2ACB233B9A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412" y="5586504"/>
            <a:ext cx="4040188"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内容占位符 1">
            <a:extLst>
              <a:ext uri="{FF2B5EF4-FFF2-40B4-BE49-F238E27FC236}">
                <a16:creationId xmlns:a16="http://schemas.microsoft.com/office/drawing/2014/main" id="{D57E17AB-9766-4B78-BAAC-BB32FD31F2D4}"/>
              </a:ext>
            </a:extLst>
          </p:cNvPr>
          <p:cNvSpPr txBox="1">
            <a:spLocks/>
          </p:cNvSpPr>
          <p:nvPr/>
        </p:nvSpPr>
        <p:spPr>
          <a:xfrm>
            <a:off x="6086764" y="1317093"/>
            <a:ext cx="6126166" cy="476917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4</a:t>
            </a:r>
            <a:r>
              <a:rPr lang="zh-CN" altLang="zh-CN" dirty="0"/>
              <a:t>．在母线上画出一主变及其两侧的器件设备</a:t>
            </a:r>
            <a:endParaRPr lang="en-US" altLang="zh-CN" dirty="0"/>
          </a:p>
          <a:p>
            <a:r>
              <a:rPr lang="zh-CN" altLang="zh-CN" dirty="0"/>
              <a:t>（</a:t>
            </a:r>
            <a:r>
              <a:rPr lang="en-US" altLang="zh-CN" dirty="0"/>
              <a:t>1</a:t>
            </a:r>
            <a:r>
              <a:rPr lang="zh-CN" altLang="zh-CN" dirty="0"/>
              <a:t>）画圆（</a:t>
            </a:r>
            <a:r>
              <a:rPr lang="en-US" altLang="zh-CN" dirty="0"/>
              <a:t>2</a:t>
            </a:r>
            <a:r>
              <a:rPr lang="zh-CN" altLang="zh-CN" dirty="0"/>
              <a:t>）画直线（</a:t>
            </a:r>
            <a:r>
              <a:rPr lang="en-US" altLang="zh-CN" dirty="0"/>
              <a:t>3</a:t>
            </a:r>
            <a:r>
              <a:rPr lang="zh-CN" altLang="zh-CN" dirty="0"/>
              <a:t>）复制圆（</a:t>
            </a:r>
            <a:r>
              <a:rPr lang="en-US" altLang="zh-CN" dirty="0"/>
              <a:t>4</a:t>
            </a:r>
            <a:r>
              <a:rPr lang="zh-CN" altLang="zh-CN" dirty="0"/>
              <a:t>）复制圆（</a:t>
            </a:r>
            <a:r>
              <a:rPr lang="en-US" altLang="zh-CN" dirty="0"/>
              <a:t>5</a:t>
            </a:r>
            <a:r>
              <a:rPr lang="zh-CN" altLang="zh-CN" dirty="0"/>
              <a:t>）镜像</a:t>
            </a:r>
          </a:p>
          <a:p>
            <a:endParaRPr lang="en-US" altLang="zh-CN" dirty="0"/>
          </a:p>
          <a:p>
            <a:endParaRPr lang="en-US" altLang="zh-CN" dirty="0"/>
          </a:p>
          <a:p>
            <a:pPr marL="0" indent="0">
              <a:buFont typeface="Arial" panose="020B0604020202020204" pitchFamily="34" charset="0"/>
              <a:buNone/>
            </a:pPr>
            <a:endParaRPr lang="zh-CN" altLang="zh-CN" dirty="0"/>
          </a:p>
          <a:p>
            <a:endParaRPr lang="en-US" altLang="zh-CN" dirty="0"/>
          </a:p>
          <a:p>
            <a:endParaRPr lang="zh-CN" altLang="en-US" dirty="0"/>
          </a:p>
        </p:txBody>
      </p:sp>
      <p:pic>
        <p:nvPicPr>
          <p:cNvPr id="8" name="图片 7">
            <a:extLst>
              <a:ext uri="{FF2B5EF4-FFF2-40B4-BE49-F238E27FC236}">
                <a16:creationId xmlns:a16="http://schemas.microsoft.com/office/drawing/2014/main" id="{F447D0E8-C0F9-4D6D-B8A9-9688511EB7B2}"/>
              </a:ext>
            </a:extLst>
          </p:cNvPr>
          <p:cNvPicPr>
            <a:picLocks noChangeAspect="1"/>
          </p:cNvPicPr>
          <p:nvPr/>
        </p:nvPicPr>
        <p:blipFill>
          <a:blip r:embed="rId4"/>
          <a:stretch>
            <a:fillRect/>
          </a:stretch>
        </p:blipFill>
        <p:spPr>
          <a:xfrm>
            <a:off x="6257638" y="3576781"/>
            <a:ext cx="5447432" cy="1823604"/>
          </a:xfrm>
          <a:prstGeom prst="rect">
            <a:avLst/>
          </a:prstGeom>
        </p:spPr>
      </p:pic>
      <p:sp>
        <p:nvSpPr>
          <p:cNvPr id="9" name="矩形 8">
            <a:extLst>
              <a:ext uri="{FF2B5EF4-FFF2-40B4-BE49-F238E27FC236}">
                <a16:creationId xmlns:a16="http://schemas.microsoft.com/office/drawing/2014/main" id="{470FE0D1-6265-4E5F-9499-DB3E78F2137A}"/>
              </a:ext>
            </a:extLst>
          </p:cNvPr>
          <p:cNvSpPr/>
          <p:nvPr/>
        </p:nvSpPr>
        <p:spPr>
          <a:xfrm>
            <a:off x="2466508" y="5901606"/>
            <a:ext cx="1107996"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绘制母线</a:t>
            </a:r>
            <a:endParaRPr lang="zh-CN" altLang="zh-CN" kern="1000" dirty="0">
              <a:latin typeface="方正兰亭黑简体"/>
              <a:cs typeface="Times New Roman" panose="02020603050405020304" pitchFamily="18" charset="0"/>
            </a:endParaRPr>
          </a:p>
        </p:txBody>
      </p:sp>
    </p:spTree>
    <p:extLst>
      <p:ext uri="{BB962C8B-B14F-4D97-AF65-F5344CB8AC3E}">
        <p14:creationId xmlns:p14="http://schemas.microsoft.com/office/powerpoint/2010/main" val="11546637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9" name="Picture 5">
            <a:extLst>
              <a:ext uri="{FF2B5EF4-FFF2-40B4-BE49-F238E27FC236}">
                <a16:creationId xmlns:a16="http://schemas.microsoft.com/office/drawing/2014/main" id="{09CB846B-C17C-439E-9AEF-3196D688F9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8241" y="4549377"/>
            <a:ext cx="1944688"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
            <a:extLst>
              <a:ext uri="{FF2B5EF4-FFF2-40B4-BE49-F238E27FC236}">
                <a16:creationId xmlns:a16="http://schemas.microsoft.com/office/drawing/2014/main" id="{CC4C8AE3-B428-4D08-8742-C8F9F1049190}"/>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420" y="4567970"/>
            <a:ext cx="1774825"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内容占位符 1">
            <a:extLst>
              <a:ext uri="{FF2B5EF4-FFF2-40B4-BE49-F238E27FC236}">
                <a16:creationId xmlns:a16="http://schemas.microsoft.com/office/drawing/2014/main" id="{8D5C7576-A048-4E10-BE51-BAC892B8577A}"/>
              </a:ext>
            </a:extLst>
          </p:cNvPr>
          <p:cNvSpPr>
            <a:spLocks noGrp="1"/>
          </p:cNvSpPr>
          <p:nvPr>
            <p:ph idx="1"/>
          </p:nvPr>
        </p:nvSpPr>
        <p:spPr>
          <a:xfrm>
            <a:off x="333829" y="1309711"/>
            <a:ext cx="5762171" cy="4769179"/>
          </a:xfrm>
        </p:spPr>
        <p:txBody>
          <a:bodyPr/>
          <a:lstStyle/>
          <a:p>
            <a:r>
              <a:rPr lang="en-US" altLang="zh-CN" dirty="0"/>
              <a:t>5</a:t>
            </a:r>
            <a:r>
              <a:rPr lang="zh-CN" altLang="zh-CN" dirty="0"/>
              <a:t>．插入图块</a:t>
            </a:r>
          </a:p>
          <a:p>
            <a:r>
              <a:rPr lang="en-US" altLang="zh-CN" dirty="0"/>
              <a:t>6</a:t>
            </a:r>
            <a:r>
              <a:rPr lang="zh-CN" altLang="zh-CN" dirty="0"/>
              <a:t>．复制图形</a:t>
            </a:r>
            <a:endParaRPr lang="en-US" altLang="zh-CN" dirty="0"/>
          </a:p>
          <a:p>
            <a:r>
              <a:rPr lang="en-US" altLang="zh-CN" dirty="0"/>
              <a:t>7</a:t>
            </a:r>
            <a:r>
              <a:rPr lang="zh-CN" altLang="zh-CN" dirty="0"/>
              <a:t>．镜像图形</a:t>
            </a:r>
          </a:p>
          <a:p>
            <a:r>
              <a:rPr lang="en-US" altLang="zh-CN" dirty="0"/>
              <a:t>8</a:t>
            </a:r>
            <a:r>
              <a:rPr lang="zh-CN" altLang="zh-CN" dirty="0"/>
              <a:t>．画水平直线</a:t>
            </a:r>
          </a:p>
          <a:p>
            <a:r>
              <a:rPr lang="en-US" altLang="zh-CN" dirty="0"/>
              <a:t>9</a:t>
            </a:r>
            <a:r>
              <a:rPr lang="zh-CN" altLang="zh-CN" dirty="0"/>
              <a:t>．修剪图形</a:t>
            </a:r>
            <a:endParaRPr lang="en-US" altLang="zh-CN" dirty="0"/>
          </a:p>
          <a:p>
            <a:endParaRPr lang="zh-CN" altLang="zh-CN" dirty="0"/>
          </a:p>
          <a:p>
            <a:endParaRPr lang="zh-CN" altLang="zh-CN" dirty="0"/>
          </a:p>
          <a:p>
            <a:endParaRPr lang="zh-CN" altLang="en-US" dirty="0"/>
          </a:p>
        </p:txBody>
      </p:sp>
      <p:pic>
        <p:nvPicPr>
          <p:cNvPr id="21506" name="Picture 2">
            <a:extLst>
              <a:ext uri="{FF2B5EF4-FFF2-40B4-BE49-F238E27FC236}">
                <a16:creationId xmlns:a16="http://schemas.microsoft.com/office/drawing/2014/main" id="{A27355EF-31F3-47BE-91F1-23B1D76CB9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2227" y="1453335"/>
            <a:ext cx="2027237"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3">
            <a:extLst>
              <a:ext uri="{FF2B5EF4-FFF2-40B4-BE49-F238E27FC236}">
                <a16:creationId xmlns:a16="http://schemas.microsoft.com/office/drawing/2014/main" id="{A28D88E6-ADAC-4521-9A04-6285A082EA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5562" y="3082837"/>
            <a:ext cx="2081213"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9964FEB4-7149-4C84-AD6C-364F75F7F8F2}"/>
              </a:ext>
            </a:extLst>
          </p:cNvPr>
          <p:cNvSpPr/>
          <p:nvPr/>
        </p:nvSpPr>
        <p:spPr>
          <a:xfrm>
            <a:off x="3782695" y="2118101"/>
            <a:ext cx="1170513" cy="369332"/>
          </a:xfrm>
          <a:prstGeom prst="rect">
            <a:avLst/>
          </a:prstGeom>
        </p:spPr>
        <p:txBody>
          <a:bodyPr wrap="none">
            <a:spAutoFit/>
          </a:bodyPr>
          <a:lstStyle/>
          <a:p>
            <a:r>
              <a:rPr lang="zh-CN" altLang="en-US" dirty="0"/>
              <a:t> 插入图形</a:t>
            </a:r>
          </a:p>
        </p:txBody>
      </p:sp>
      <p:sp>
        <p:nvSpPr>
          <p:cNvPr id="6" name="矩形 5">
            <a:extLst>
              <a:ext uri="{FF2B5EF4-FFF2-40B4-BE49-F238E27FC236}">
                <a16:creationId xmlns:a16="http://schemas.microsoft.com/office/drawing/2014/main" id="{059E65DE-8087-4475-8319-6A131ED2FCD5}"/>
              </a:ext>
            </a:extLst>
          </p:cNvPr>
          <p:cNvSpPr/>
          <p:nvPr/>
        </p:nvSpPr>
        <p:spPr>
          <a:xfrm>
            <a:off x="3875329" y="4180045"/>
            <a:ext cx="1170513" cy="369332"/>
          </a:xfrm>
          <a:prstGeom prst="rect">
            <a:avLst/>
          </a:prstGeom>
        </p:spPr>
        <p:txBody>
          <a:bodyPr wrap="none">
            <a:spAutoFit/>
          </a:bodyPr>
          <a:lstStyle/>
          <a:p>
            <a:r>
              <a:rPr lang="zh-CN" altLang="en-US" dirty="0"/>
              <a:t> 复制效果</a:t>
            </a:r>
          </a:p>
        </p:txBody>
      </p:sp>
      <p:sp>
        <p:nvSpPr>
          <p:cNvPr id="8" name="矩形 7">
            <a:extLst>
              <a:ext uri="{FF2B5EF4-FFF2-40B4-BE49-F238E27FC236}">
                <a16:creationId xmlns:a16="http://schemas.microsoft.com/office/drawing/2014/main" id="{663A3B5F-CA00-4A3F-9CDD-FC1F04F7DEB0}"/>
              </a:ext>
            </a:extLst>
          </p:cNvPr>
          <p:cNvSpPr/>
          <p:nvPr/>
        </p:nvSpPr>
        <p:spPr>
          <a:xfrm>
            <a:off x="1472845" y="6224993"/>
            <a:ext cx="1233030" cy="369332"/>
          </a:xfrm>
          <a:prstGeom prst="rect">
            <a:avLst/>
          </a:prstGeom>
        </p:spPr>
        <p:txBody>
          <a:bodyPr wrap="none">
            <a:spAutoFit/>
          </a:bodyPr>
          <a:lstStyle/>
          <a:p>
            <a:r>
              <a:rPr lang="zh-CN" altLang="en-US" dirty="0"/>
              <a:t> 镜像效果 </a:t>
            </a:r>
          </a:p>
        </p:txBody>
      </p:sp>
      <p:sp>
        <p:nvSpPr>
          <p:cNvPr id="10" name="矩形 9">
            <a:extLst>
              <a:ext uri="{FF2B5EF4-FFF2-40B4-BE49-F238E27FC236}">
                <a16:creationId xmlns:a16="http://schemas.microsoft.com/office/drawing/2014/main" id="{2B03505D-5859-42E4-9692-4B121884BA57}"/>
              </a:ext>
            </a:extLst>
          </p:cNvPr>
          <p:cNvSpPr/>
          <p:nvPr/>
        </p:nvSpPr>
        <p:spPr>
          <a:xfrm>
            <a:off x="3782695" y="6199786"/>
            <a:ext cx="939681" cy="369332"/>
          </a:xfrm>
          <a:prstGeom prst="rect">
            <a:avLst/>
          </a:prstGeom>
        </p:spPr>
        <p:txBody>
          <a:bodyPr wrap="none">
            <a:spAutoFit/>
          </a:bodyPr>
          <a:lstStyle/>
          <a:p>
            <a:r>
              <a:rPr lang="zh-CN" altLang="en-US" dirty="0"/>
              <a:t> 画直线</a:t>
            </a:r>
          </a:p>
        </p:txBody>
      </p:sp>
      <p:sp>
        <p:nvSpPr>
          <p:cNvPr id="15" name="内容占位符 1">
            <a:extLst>
              <a:ext uri="{FF2B5EF4-FFF2-40B4-BE49-F238E27FC236}">
                <a16:creationId xmlns:a16="http://schemas.microsoft.com/office/drawing/2014/main" id="{2B3C93BD-457E-4F86-8778-E5931BF4B5C7}"/>
              </a:ext>
            </a:extLst>
          </p:cNvPr>
          <p:cNvSpPr txBox="1">
            <a:spLocks/>
          </p:cNvSpPr>
          <p:nvPr/>
        </p:nvSpPr>
        <p:spPr>
          <a:xfrm>
            <a:off x="6263036" y="1309710"/>
            <a:ext cx="5762171" cy="476917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10</a:t>
            </a:r>
            <a:r>
              <a:rPr lang="zh-CN" altLang="zh-CN" dirty="0"/>
              <a:t>．偏移图形</a:t>
            </a:r>
          </a:p>
          <a:p>
            <a:r>
              <a:rPr lang="en-US" altLang="zh-CN" dirty="0"/>
              <a:t>11</a:t>
            </a:r>
            <a:r>
              <a:rPr lang="zh-CN" altLang="zh-CN" dirty="0"/>
              <a:t>．插入块</a:t>
            </a:r>
          </a:p>
          <a:p>
            <a:endParaRPr lang="zh-CN" altLang="zh-CN" dirty="0"/>
          </a:p>
          <a:p>
            <a:endParaRPr lang="zh-CN" altLang="zh-CN" dirty="0"/>
          </a:p>
          <a:p>
            <a:endParaRPr lang="zh-CN" altLang="en-US" dirty="0"/>
          </a:p>
        </p:txBody>
      </p:sp>
      <p:pic>
        <p:nvPicPr>
          <p:cNvPr id="21510" name="Picture 6">
            <a:extLst>
              <a:ext uri="{FF2B5EF4-FFF2-40B4-BE49-F238E27FC236}">
                <a16:creationId xmlns:a16="http://schemas.microsoft.com/office/drawing/2014/main" id="{EA483272-0E34-4A97-95B0-421282843EB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62932" y="2494205"/>
            <a:ext cx="1766888"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a:extLst>
              <a:ext uri="{FF2B5EF4-FFF2-40B4-BE49-F238E27FC236}">
                <a16:creationId xmlns:a16="http://schemas.microsoft.com/office/drawing/2014/main" id="{1CC8FC12-88E9-4108-8597-764D93EF2E00}"/>
              </a:ext>
            </a:extLst>
          </p:cNvPr>
          <p:cNvSpPr/>
          <p:nvPr/>
        </p:nvSpPr>
        <p:spPr>
          <a:xfrm>
            <a:off x="7227995" y="4059149"/>
            <a:ext cx="1170513" cy="369332"/>
          </a:xfrm>
          <a:prstGeom prst="rect">
            <a:avLst/>
          </a:prstGeom>
        </p:spPr>
        <p:txBody>
          <a:bodyPr wrap="none">
            <a:spAutoFit/>
          </a:bodyPr>
          <a:lstStyle/>
          <a:p>
            <a:r>
              <a:rPr lang="zh-CN" altLang="en-US" dirty="0"/>
              <a:t>剪切效果 </a:t>
            </a:r>
          </a:p>
        </p:txBody>
      </p:sp>
      <p:pic>
        <p:nvPicPr>
          <p:cNvPr id="21511" name="Picture 7">
            <a:extLst>
              <a:ext uri="{FF2B5EF4-FFF2-40B4-BE49-F238E27FC236}">
                <a16:creationId xmlns:a16="http://schemas.microsoft.com/office/drawing/2014/main" id="{67E2BA17-04CE-43BB-AD17-C829AAD0CD2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49305" y="2431553"/>
            <a:ext cx="1849438"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a:extLst>
              <a:ext uri="{FF2B5EF4-FFF2-40B4-BE49-F238E27FC236}">
                <a16:creationId xmlns:a16="http://schemas.microsoft.com/office/drawing/2014/main" id="{383EC4DF-F535-4349-9851-426E46BC14AE}"/>
              </a:ext>
            </a:extLst>
          </p:cNvPr>
          <p:cNvSpPr/>
          <p:nvPr/>
        </p:nvSpPr>
        <p:spPr>
          <a:xfrm>
            <a:off x="9059859" y="3995379"/>
            <a:ext cx="1932580" cy="369332"/>
          </a:xfrm>
          <a:prstGeom prst="rect">
            <a:avLst/>
          </a:prstGeom>
        </p:spPr>
        <p:txBody>
          <a:bodyPr wrap="none">
            <a:spAutoFit/>
          </a:bodyPr>
          <a:lstStyle/>
          <a:p>
            <a:pPr indent="816610" algn="just">
              <a:spcAft>
                <a:spcPts val="600"/>
              </a:spcAft>
            </a:pPr>
            <a:r>
              <a:rPr lang="zh-CN" altLang="zh-CN" kern="100" dirty="0">
                <a:latin typeface="方正兰亭黑简体"/>
                <a:cs typeface="Times New Roman" panose="02020603050405020304" pitchFamily="18" charset="0"/>
              </a:rPr>
              <a:t>平移效果</a:t>
            </a:r>
            <a:endParaRPr lang="zh-CN" altLang="zh-CN" kern="1000" dirty="0">
              <a:latin typeface="方正兰亭黑简体"/>
              <a:cs typeface="Times New Roman" panose="02020603050405020304" pitchFamily="18" charset="0"/>
            </a:endParaRPr>
          </a:p>
        </p:txBody>
      </p:sp>
      <p:pic>
        <p:nvPicPr>
          <p:cNvPr id="21512" name="Picture 8">
            <a:extLst>
              <a:ext uri="{FF2B5EF4-FFF2-40B4-BE49-F238E27FC236}">
                <a16:creationId xmlns:a16="http://schemas.microsoft.com/office/drawing/2014/main" id="{45BC2ADF-1F6E-43F0-BE0D-7E3B0973658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79277" y="4415888"/>
            <a:ext cx="1932580" cy="1543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a:extLst>
              <a:ext uri="{FF2B5EF4-FFF2-40B4-BE49-F238E27FC236}">
                <a16:creationId xmlns:a16="http://schemas.microsoft.com/office/drawing/2014/main" id="{0008FF5A-EEDD-4112-B7D2-9584E4ECF115}"/>
              </a:ext>
            </a:extLst>
          </p:cNvPr>
          <p:cNvSpPr/>
          <p:nvPr/>
        </p:nvSpPr>
        <p:spPr>
          <a:xfrm>
            <a:off x="8438405" y="6010485"/>
            <a:ext cx="1401346" cy="369332"/>
          </a:xfrm>
          <a:prstGeom prst="rect">
            <a:avLst/>
          </a:prstGeom>
        </p:spPr>
        <p:txBody>
          <a:bodyPr wrap="none">
            <a:spAutoFit/>
          </a:bodyPr>
          <a:lstStyle/>
          <a:p>
            <a:r>
              <a:rPr lang="zh-CN" altLang="en-US" dirty="0"/>
              <a:t>插入主变块 </a:t>
            </a:r>
          </a:p>
        </p:txBody>
      </p:sp>
    </p:spTree>
    <p:extLst>
      <p:ext uri="{BB962C8B-B14F-4D97-AF65-F5344CB8AC3E}">
        <p14:creationId xmlns:p14="http://schemas.microsoft.com/office/powerpoint/2010/main" val="32103778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34B3C6F5-C825-426F-82FB-68DD9D0F5F41}"/>
              </a:ext>
            </a:extLst>
          </p:cNvPr>
          <p:cNvSpPr>
            <a:spLocks noGrp="1"/>
          </p:cNvSpPr>
          <p:nvPr>
            <p:ph idx="1"/>
          </p:nvPr>
        </p:nvSpPr>
        <p:spPr/>
        <p:txBody>
          <a:bodyPr/>
          <a:lstStyle/>
          <a:p>
            <a:r>
              <a:rPr lang="en-US" altLang="zh-CN" dirty="0"/>
              <a:t>12</a:t>
            </a:r>
            <a:r>
              <a:rPr lang="zh-CN" altLang="zh-CN" dirty="0"/>
              <a:t>．调用类似的方法绘制图形</a:t>
            </a:r>
          </a:p>
          <a:p>
            <a:r>
              <a:rPr lang="zh-CN" altLang="zh-CN" dirty="0"/>
              <a:t>（</a:t>
            </a:r>
            <a:r>
              <a:rPr lang="en-US" altLang="zh-CN" dirty="0"/>
              <a:t>1</a:t>
            </a:r>
            <a:r>
              <a:rPr lang="zh-CN" altLang="zh-CN" dirty="0"/>
              <a:t>） 复制</a:t>
            </a:r>
            <a:r>
              <a:rPr lang="zh-CN" altLang="en-US" dirty="0"/>
              <a:t>图形</a:t>
            </a:r>
            <a:endParaRPr lang="en-US" altLang="zh-CN" dirty="0"/>
          </a:p>
          <a:p>
            <a:r>
              <a:rPr lang="zh-CN" altLang="zh-CN" dirty="0"/>
              <a:t>（</a:t>
            </a:r>
            <a:r>
              <a:rPr lang="en-US" altLang="zh-CN" dirty="0"/>
              <a:t>2</a:t>
            </a:r>
            <a:r>
              <a:rPr lang="zh-CN" altLang="zh-CN" dirty="0"/>
              <a:t>）</a:t>
            </a:r>
            <a:r>
              <a:rPr lang="en-US" altLang="zh-CN" dirty="0"/>
              <a:t> </a:t>
            </a:r>
            <a:r>
              <a:rPr lang="zh-CN" altLang="zh-CN" dirty="0"/>
              <a:t>修剪线段</a:t>
            </a:r>
            <a:endParaRPr lang="en-US" altLang="zh-CN" dirty="0"/>
          </a:p>
          <a:p>
            <a:r>
              <a:rPr lang="zh-CN" altLang="zh-CN" dirty="0"/>
              <a:t>（</a:t>
            </a:r>
            <a:r>
              <a:rPr lang="en-US" altLang="zh-CN" dirty="0"/>
              <a:t>3</a:t>
            </a:r>
            <a:r>
              <a:rPr lang="zh-CN" altLang="zh-CN" dirty="0"/>
              <a:t>）</a:t>
            </a:r>
            <a:r>
              <a:rPr lang="en-US" altLang="zh-CN" dirty="0"/>
              <a:t> </a:t>
            </a:r>
            <a:r>
              <a:rPr lang="zh-CN" altLang="zh-CN" dirty="0"/>
              <a:t>复制电阻电容</a:t>
            </a:r>
            <a:endParaRPr lang="en-US" altLang="zh-CN" dirty="0"/>
          </a:p>
          <a:p>
            <a:r>
              <a:rPr lang="zh-CN" altLang="zh-CN" dirty="0"/>
              <a:t>（</a:t>
            </a:r>
            <a:r>
              <a:rPr lang="en-US" altLang="zh-CN" dirty="0"/>
              <a:t>4</a:t>
            </a:r>
            <a:r>
              <a:rPr lang="zh-CN" altLang="zh-CN" dirty="0"/>
              <a:t>）</a:t>
            </a:r>
            <a:r>
              <a:rPr lang="en-US" altLang="zh-CN" dirty="0"/>
              <a:t> </a:t>
            </a:r>
            <a:r>
              <a:rPr lang="zh-CN" altLang="zh-CN" dirty="0"/>
              <a:t>镜像复制连接</a:t>
            </a:r>
            <a:r>
              <a:rPr lang="en-US" altLang="zh-CN" dirty="0"/>
              <a:t> </a:t>
            </a:r>
          </a:p>
          <a:p>
            <a:r>
              <a:rPr lang="zh-CN" altLang="en-US" dirty="0"/>
              <a:t>（</a:t>
            </a:r>
            <a:r>
              <a:rPr lang="en-US" altLang="zh-CN" dirty="0"/>
              <a:t>5</a:t>
            </a:r>
            <a:r>
              <a:rPr lang="zh-CN" altLang="en-US" dirty="0"/>
              <a:t>）</a:t>
            </a:r>
            <a:r>
              <a:rPr lang="zh-CN" altLang="zh-CN" dirty="0"/>
              <a:t>插入站用变压器</a:t>
            </a:r>
            <a:endParaRPr lang="en-US" altLang="zh-CN" dirty="0"/>
          </a:p>
          <a:p>
            <a:r>
              <a:rPr lang="zh-CN" altLang="en-US" dirty="0"/>
              <a:t>（</a:t>
            </a:r>
            <a:r>
              <a:rPr lang="en-US" altLang="zh-CN" dirty="0"/>
              <a:t>6</a:t>
            </a:r>
            <a:r>
              <a:rPr lang="zh-CN" altLang="en-US" dirty="0"/>
              <a:t>）</a:t>
            </a:r>
            <a:r>
              <a:rPr lang="zh-CN" altLang="zh-CN" dirty="0"/>
              <a:t>插入电压互感器和开关</a:t>
            </a:r>
            <a:r>
              <a:rPr lang="en-US" altLang="zh-CN" dirty="0"/>
              <a:t> </a:t>
            </a:r>
          </a:p>
          <a:p>
            <a:r>
              <a:rPr lang="zh-CN" altLang="en-US" dirty="0"/>
              <a:t>（</a:t>
            </a:r>
            <a:r>
              <a:rPr lang="en-US" altLang="zh-CN" dirty="0"/>
              <a:t>7</a:t>
            </a:r>
            <a:r>
              <a:rPr lang="zh-CN" altLang="en-US" dirty="0"/>
              <a:t>）</a:t>
            </a:r>
            <a:r>
              <a:rPr lang="zh-CN" altLang="zh-CN" dirty="0"/>
              <a:t> 绘制矩形箭头</a:t>
            </a:r>
          </a:p>
          <a:p>
            <a:endParaRPr lang="zh-CN" altLang="en-US" dirty="0"/>
          </a:p>
        </p:txBody>
      </p:sp>
      <p:pic>
        <p:nvPicPr>
          <p:cNvPr id="9" name="图片 8">
            <a:extLst>
              <a:ext uri="{FF2B5EF4-FFF2-40B4-BE49-F238E27FC236}">
                <a16:creationId xmlns:a16="http://schemas.microsoft.com/office/drawing/2014/main" id="{3188BA17-4F13-41F4-BE28-442481B949D5}"/>
              </a:ext>
            </a:extLst>
          </p:cNvPr>
          <p:cNvPicPr>
            <a:picLocks noChangeAspect="1"/>
          </p:cNvPicPr>
          <p:nvPr/>
        </p:nvPicPr>
        <p:blipFill>
          <a:blip r:embed="rId2"/>
          <a:stretch>
            <a:fillRect/>
          </a:stretch>
        </p:blipFill>
        <p:spPr>
          <a:xfrm>
            <a:off x="10126404" y="1694853"/>
            <a:ext cx="2115254" cy="1802141"/>
          </a:xfrm>
          <a:prstGeom prst="rect">
            <a:avLst/>
          </a:prstGeom>
        </p:spPr>
      </p:pic>
      <p:pic>
        <p:nvPicPr>
          <p:cNvPr id="10" name="图片 9">
            <a:extLst>
              <a:ext uri="{FF2B5EF4-FFF2-40B4-BE49-F238E27FC236}">
                <a16:creationId xmlns:a16="http://schemas.microsoft.com/office/drawing/2014/main" id="{D872BE7D-C7CC-45E1-B84F-9D2C13D236F4}"/>
              </a:ext>
            </a:extLst>
          </p:cNvPr>
          <p:cNvPicPr>
            <a:picLocks noChangeAspect="1"/>
          </p:cNvPicPr>
          <p:nvPr/>
        </p:nvPicPr>
        <p:blipFill>
          <a:blip r:embed="rId3"/>
          <a:stretch>
            <a:fillRect/>
          </a:stretch>
        </p:blipFill>
        <p:spPr>
          <a:xfrm>
            <a:off x="5051621" y="3505036"/>
            <a:ext cx="2335742" cy="2057678"/>
          </a:xfrm>
          <a:prstGeom prst="rect">
            <a:avLst/>
          </a:prstGeom>
        </p:spPr>
      </p:pic>
      <p:pic>
        <p:nvPicPr>
          <p:cNvPr id="4" name="图片 3">
            <a:extLst>
              <a:ext uri="{FF2B5EF4-FFF2-40B4-BE49-F238E27FC236}">
                <a16:creationId xmlns:a16="http://schemas.microsoft.com/office/drawing/2014/main" id="{665E8398-4280-45CE-9E19-8095F1191C40}"/>
              </a:ext>
            </a:extLst>
          </p:cNvPr>
          <p:cNvPicPr>
            <a:picLocks noChangeAspect="1"/>
          </p:cNvPicPr>
          <p:nvPr/>
        </p:nvPicPr>
        <p:blipFill>
          <a:blip r:embed="rId4"/>
          <a:stretch>
            <a:fillRect/>
          </a:stretch>
        </p:blipFill>
        <p:spPr>
          <a:xfrm>
            <a:off x="3747983" y="1717965"/>
            <a:ext cx="1980825" cy="1711035"/>
          </a:xfrm>
          <a:prstGeom prst="rect">
            <a:avLst/>
          </a:prstGeom>
        </p:spPr>
      </p:pic>
      <p:pic>
        <p:nvPicPr>
          <p:cNvPr id="6" name="图片 5">
            <a:extLst>
              <a:ext uri="{FF2B5EF4-FFF2-40B4-BE49-F238E27FC236}">
                <a16:creationId xmlns:a16="http://schemas.microsoft.com/office/drawing/2014/main" id="{55560A8E-A486-4289-92A8-96A587D2B3C3}"/>
              </a:ext>
            </a:extLst>
          </p:cNvPr>
          <p:cNvPicPr>
            <a:picLocks noChangeAspect="1"/>
          </p:cNvPicPr>
          <p:nvPr/>
        </p:nvPicPr>
        <p:blipFill>
          <a:blip r:embed="rId5"/>
          <a:stretch>
            <a:fillRect/>
          </a:stretch>
        </p:blipFill>
        <p:spPr>
          <a:xfrm>
            <a:off x="5798936" y="1717965"/>
            <a:ext cx="1996369" cy="1698897"/>
          </a:xfrm>
          <a:prstGeom prst="rect">
            <a:avLst/>
          </a:prstGeom>
        </p:spPr>
      </p:pic>
      <p:pic>
        <p:nvPicPr>
          <p:cNvPr id="7" name="图片 6">
            <a:extLst>
              <a:ext uri="{FF2B5EF4-FFF2-40B4-BE49-F238E27FC236}">
                <a16:creationId xmlns:a16="http://schemas.microsoft.com/office/drawing/2014/main" id="{E4C912FA-69D0-4E82-97ED-DB6F1A9076E5}"/>
              </a:ext>
            </a:extLst>
          </p:cNvPr>
          <p:cNvPicPr>
            <a:picLocks noChangeAspect="1"/>
          </p:cNvPicPr>
          <p:nvPr/>
        </p:nvPicPr>
        <p:blipFill>
          <a:blip r:embed="rId6"/>
          <a:stretch>
            <a:fillRect/>
          </a:stretch>
        </p:blipFill>
        <p:spPr>
          <a:xfrm>
            <a:off x="7951827" y="1665953"/>
            <a:ext cx="2115254" cy="1780164"/>
          </a:xfrm>
          <a:prstGeom prst="rect">
            <a:avLst/>
          </a:prstGeom>
        </p:spPr>
      </p:pic>
      <p:pic>
        <p:nvPicPr>
          <p:cNvPr id="11" name="图片 10">
            <a:extLst>
              <a:ext uri="{FF2B5EF4-FFF2-40B4-BE49-F238E27FC236}">
                <a16:creationId xmlns:a16="http://schemas.microsoft.com/office/drawing/2014/main" id="{BA090BB0-21DF-440D-A560-8441298F1120}"/>
              </a:ext>
            </a:extLst>
          </p:cNvPr>
          <p:cNvPicPr>
            <a:picLocks noChangeAspect="1"/>
          </p:cNvPicPr>
          <p:nvPr/>
        </p:nvPicPr>
        <p:blipFill>
          <a:blip r:embed="rId7"/>
          <a:stretch>
            <a:fillRect/>
          </a:stretch>
        </p:blipFill>
        <p:spPr>
          <a:xfrm>
            <a:off x="7315704" y="3505036"/>
            <a:ext cx="2460171" cy="2060589"/>
          </a:xfrm>
          <a:prstGeom prst="rect">
            <a:avLst/>
          </a:prstGeom>
        </p:spPr>
      </p:pic>
      <p:pic>
        <p:nvPicPr>
          <p:cNvPr id="12" name="图片 11">
            <a:extLst>
              <a:ext uri="{FF2B5EF4-FFF2-40B4-BE49-F238E27FC236}">
                <a16:creationId xmlns:a16="http://schemas.microsoft.com/office/drawing/2014/main" id="{734CDF8A-9C89-4325-9F5A-13C8E30D1B11}"/>
              </a:ext>
            </a:extLst>
          </p:cNvPr>
          <p:cNvPicPr>
            <a:picLocks noChangeAspect="1"/>
          </p:cNvPicPr>
          <p:nvPr/>
        </p:nvPicPr>
        <p:blipFill>
          <a:blip r:embed="rId8"/>
          <a:stretch>
            <a:fillRect/>
          </a:stretch>
        </p:blipFill>
        <p:spPr>
          <a:xfrm>
            <a:off x="9671209" y="3758134"/>
            <a:ext cx="2231076" cy="1758031"/>
          </a:xfrm>
          <a:prstGeom prst="rect">
            <a:avLst/>
          </a:prstGeom>
        </p:spPr>
      </p:pic>
    </p:spTree>
    <p:extLst>
      <p:ext uri="{BB962C8B-B14F-4D97-AF65-F5344CB8AC3E}">
        <p14:creationId xmlns:p14="http://schemas.microsoft.com/office/powerpoint/2010/main" val="11789673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45876C7-1803-44A6-B7BF-83C1CF1DB23B}"/>
              </a:ext>
            </a:extLst>
          </p:cNvPr>
          <p:cNvSpPr>
            <a:spLocks noGrp="1"/>
          </p:cNvSpPr>
          <p:nvPr>
            <p:ph idx="1"/>
          </p:nvPr>
        </p:nvSpPr>
        <p:spPr/>
        <p:txBody>
          <a:bodyPr/>
          <a:lstStyle/>
          <a:p>
            <a:r>
              <a:rPr lang="en-US" altLang="zh-CN" dirty="0"/>
              <a:t>13</a:t>
            </a:r>
            <a:r>
              <a:rPr lang="zh-CN" altLang="zh-CN" dirty="0"/>
              <a:t>．输入注释文字</a:t>
            </a:r>
          </a:p>
          <a:p>
            <a:r>
              <a:rPr lang="zh-CN" altLang="zh-CN" dirty="0"/>
              <a:t>（</a:t>
            </a:r>
            <a:r>
              <a:rPr lang="en-US" altLang="zh-CN" dirty="0"/>
              <a:t>1</a:t>
            </a:r>
            <a:r>
              <a:rPr lang="zh-CN" altLang="zh-CN" dirty="0"/>
              <a:t>）</a:t>
            </a:r>
            <a:r>
              <a:rPr lang="zh-CN" altLang="en-US" dirty="0"/>
              <a:t>插入文字</a:t>
            </a:r>
            <a:endParaRPr lang="en-US" altLang="zh-CN" dirty="0"/>
          </a:p>
          <a:p>
            <a:r>
              <a:rPr lang="zh-CN" altLang="zh-CN" dirty="0"/>
              <a:t>（</a:t>
            </a:r>
            <a:r>
              <a:rPr lang="en-US" altLang="zh-CN" dirty="0"/>
              <a:t>2</a:t>
            </a:r>
            <a:r>
              <a:rPr lang="zh-CN" altLang="zh-CN" dirty="0"/>
              <a:t>）添加注释 </a:t>
            </a:r>
            <a:endParaRPr lang="zh-CN" altLang="en-US" dirty="0"/>
          </a:p>
        </p:txBody>
      </p:sp>
      <p:pic>
        <p:nvPicPr>
          <p:cNvPr id="3" name="图片 2">
            <a:extLst>
              <a:ext uri="{FF2B5EF4-FFF2-40B4-BE49-F238E27FC236}">
                <a16:creationId xmlns:a16="http://schemas.microsoft.com/office/drawing/2014/main" id="{2E7787AC-C9DB-4FBB-93C7-66730A6B6471}"/>
              </a:ext>
            </a:extLst>
          </p:cNvPr>
          <p:cNvPicPr>
            <a:picLocks noChangeAspect="1"/>
          </p:cNvPicPr>
          <p:nvPr/>
        </p:nvPicPr>
        <p:blipFill>
          <a:blip r:embed="rId2"/>
          <a:stretch>
            <a:fillRect/>
          </a:stretch>
        </p:blipFill>
        <p:spPr>
          <a:xfrm>
            <a:off x="4766258" y="1309711"/>
            <a:ext cx="7019048" cy="2352381"/>
          </a:xfrm>
          <a:prstGeom prst="rect">
            <a:avLst/>
          </a:prstGeom>
        </p:spPr>
      </p:pic>
      <p:sp>
        <p:nvSpPr>
          <p:cNvPr id="5" name="矩形 4">
            <a:extLst>
              <a:ext uri="{FF2B5EF4-FFF2-40B4-BE49-F238E27FC236}">
                <a16:creationId xmlns:a16="http://schemas.microsoft.com/office/drawing/2014/main" id="{CBF8D0ED-F6AE-4343-9FF8-ADA2D73D4432}"/>
              </a:ext>
            </a:extLst>
          </p:cNvPr>
          <p:cNvSpPr/>
          <p:nvPr/>
        </p:nvSpPr>
        <p:spPr>
          <a:xfrm>
            <a:off x="7690525" y="3694300"/>
            <a:ext cx="1170513" cy="369332"/>
          </a:xfrm>
          <a:prstGeom prst="rect">
            <a:avLst/>
          </a:prstGeom>
        </p:spPr>
        <p:txBody>
          <a:bodyPr wrap="none">
            <a:spAutoFit/>
          </a:bodyPr>
          <a:lstStyle/>
          <a:p>
            <a:r>
              <a:rPr lang="zh-CN" altLang="en-US" dirty="0"/>
              <a:t> 插入文字</a:t>
            </a:r>
          </a:p>
        </p:txBody>
      </p:sp>
      <p:pic>
        <p:nvPicPr>
          <p:cNvPr id="22530" name="Picture 2">
            <a:extLst>
              <a:ext uri="{FF2B5EF4-FFF2-40B4-BE49-F238E27FC236}">
                <a16:creationId xmlns:a16="http://schemas.microsoft.com/office/drawing/2014/main" id="{FA4D6252-FDF6-45AD-89D8-C10C177533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5464" y="3809999"/>
            <a:ext cx="1369857" cy="260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3">
            <a:extLst>
              <a:ext uri="{FF2B5EF4-FFF2-40B4-BE49-F238E27FC236}">
                <a16:creationId xmlns:a16="http://schemas.microsoft.com/office/drawing/2014/main" id="{950595E1-0269-4087-ADFB-E3382A54D9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8042" y="3809999"/>
            <a:ext cx="988621" cy="2928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CCEE6E07-CA70-47D3-BC51-A62CFECEF7E2}"/>
              </a:ext>
            </a:extLst>
          </p:cNvPr>
          <p:cNvSpPr/>
          <p:nvPr/>
        </p:nvSpPr>
        <p:spPr>
          <a:xfrm>
            <a:off x="4997529" y="5625807"/>
            <a:ext cx="1170513" cy="369332"/>
          </a:xfrm>
          <a:prstGeom prst="rect">
            <a:avLst/>
          </a:prstGeom>
        </p:spPr>
        <p:txBody>
          <a:bodyPr wrap="none">
            <a:spAutoFit/>
          </a:bodyPr>
          <a:lstStyle/>
          <a:p>
            <a:r>
              <a:rPr lang="zh-CN" altLang="en-US" dirty="0"/>
              <a:t>添加注释 </a:t>
            </a:r>
          </a:p>
        </p:txBody>
      </p:sp>
      <p:sp>
        <p:nvSpPr>
          <p:cNvPr id="10" name="矩形 9">
            <a:extLst>
              <a:ext uri="{FF2B5EF4-FFF2-40B4-BE49-F238E27FC236}">
                <a16:creationId xmlns:a16="http://schemas.microsoft.com/office/drawing/2014/main" id="{4A0B6A77-7999-41CD-83DC-A12831DD7640}"/>
              </a:ext>
            </a:extLst>
          </p:cNvPr>
          <p:cNvSpPr/>
          <p:nvPr/>
        </p:nvSpPr>
        <p:spPr>
          <a:xfrm>
            <a:off x="7257337" y="5737165"/>
            <a:ext cx="1170513" cy="369332"/>
          </a:xfrm>
          <a:prstGeom prst="rect">
            <a:avLst/>
          </a:prstGeom>
        </p:spPr>
        <p:txBody>
          <a:bodyPr wrap="none">
            <a:spAutoFit/>
          </a:bodyPr>
          <a:lstStyle/>
          <a:p>
            <a:r>
              <a:rPr lang="zh-CN" altLang="en-US" dirty="0"/>
              <a:t>添加注释 </a:t>
            </a:r>
          </a:p>
        </p:txBody>
      </p:sp>
    </p:spTree>
    <p:extLst>
      <p:ext uri="{BB962C8B-B14F-4D97-AF65-F5344CB8AC3E}">
        <p14:creationId xmlns:p14="http://schemas.microsoft.com/office/powerpoint/2010/main" val="15960057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1FA21BFF-6C36-4B00-BCBA-028E8B3335B1}"/>
              </a:ext>
            </a:extLst>
          </p:cNvPr>
          <p:cNvSpPr>
            <a:spLocks noGrp="1"/>
          </p:cNvSpPr>
          <p:nvPr>
            <p:ph idx="1"/>
          </p:nvPr>
        </p:nvSpPr>
        <p:spPr>
          <a:xfrm>
            <a:off x="333828" y="1309711"/>
            <a:ext cx="11451772" cy="4769179"/>
          </a:xfrm>
        </p:spPr>
        <p:txBody>
          <a:bodyPr/>
          <a:lstStyle/>
          <a:p>
            <a:r>
              <a:rPr lang="zh-CN" altLang="zh-CN" dirty="0"/>
              <a:t>【实验</a:t>
            </a:r>
            <a:r>
              <a:rPr lang="en-US" altLang="zh-CN" dirty="0"/>
              <a:t>1</a:t>
            </a:r>
            <a:r>
              <a:rPr lang="zh-CN" altLang="zh-CN" dirty="0"/>
              <a:t>】将图所示的可变电阻</a:t>
            </a:r>
            <a:r>
              <a:rPr lang="en-US" altLang="zh-CN" dirty="0"/>
              <a:t>R1</a:t>
            </a:r>
            <a:r>
              <a:rPr lang="zh-CN" altLang="zh-CN" dirty="0"/>
              <a:t>定义为图块，取名为“可变电阻”。</a:t>
            </a:r>
          </a:p>
          <a:p>
            <a:r>
              <a:rPr lang="zh-CN" altLang="zh-CN" dirty="0"/>
              <a:t>操作提示：</a:t>
            </a:r>
          </a:p>
          <a:p>
            <a:r>
              <a:rPr lang="zh-CN" altLang="zh-CN" dirty="0"/>
              <a:t>（</a:t>
            </a:r>
            <a:r>
              <a:rPr lang="en-US" altLang="zh-CN" dirty="0"/>
              <a:t>1</a:t>
            </a:r>
            <a:r>
              <a:rPr lang="zh-CN" altLang="zh-CN" dirty="0"/>
              <a:t>）利用“块定义”对话框进行适当设置定义块。</a:t>
            </a:r>
          </a:p>
          <a:p>
            <a:r>
              <a:rPr lang="zh-CN" altLang="zh-CN" dirty="0"/>
              <a:t>（</a:t>
            </a:r>
            <a:r>
              <a:rPr lang="en-US" altLang="zh-CN" dirty="0"/>
              <a:t>2</a:t>
            </a:r>
            <a:r>
              <a:rPr lang="zh-CN" altLang="zh-CN" dirty="0"/>
              <a:t>）利用</a:t>
            </a:r>
            <a:r>
              <a:rPr lang="en-US" altLang="zh-CN" dirty="0"/>
              <a:t>WBLOCK</a:t>
            </a:r>
            <a:r>
              <a:rPr lang="zh-CN" altLang="zh-CN" dirty="0"/>
              <a:t>命令，进行适当设置，保存块。</a:t>
            </a:r>
          </a:p>
          <a:p>
            <a:endParaRPr lang="zh-CN" altLang="en-US" dirty="0"/>
          </a:p>
        </p:txBody>
      </p:sp>
      <p:sp>
        <p:nvSpPr>
          <p:cNvPr id="3" name="标题 2">
            <a:extLst>
              <a:ext uri="{FF2B5EF4-FFF2-40B4-BE49-F238E27FC236}">
                <a16:creationId xmlns:a16="http://schemas.microsoft.com/office/drawing/2014/main" id="{25166CC7-C9A6-493B-9DF4-192028973AE8}"/>
              </a:ext>
            </a:extLst>
          </p:cNvPr>
          <p:cNvSpPr>
            <a:spLocks noGrp="1"/>
          </p:cNvSpPr>
          <p:nvPr>
            <p:ph type="title"/>
          </p:nvPr>
        </p:nvSpPr>
        <p:spPr/>
        <p:txBody>
          <a:bodyPr/>
          <a:lstStyle/>
          <a:p>
            <a:r>
              <a:rPr lang="zh-CN" altLang="zh-CN" dirty="0" smtClean="0"/>
              <a:t>上机</a:t>
            </a:r>
            <a:r>
              <a:rPr lang="zh-CN" altLang="zh-CN" dirty="0"/>
              <a:t>实验</a:t>
            </a:r>
            <a:endParaRPr lang="zh-CN" altLang="en-US" dirty="0"/>
          </a:p>
        </p:txBody>
      </p:sp>
      <p:pic>
        <p:nvPicPr>
          <p:cNvPr id="23554" name="Picture 2" descr="image001">
            <a:extLst>
              <a:ext uri="{FF2B5EF4-FFF2-40B4-BE49-F238E27FC236}">
                <a16:creationId xmlns:a16="http://schemas.microsoft.com/office/drawing/2014/main" id="{FB1A98B8-31EF-4441-9A43-4AD773FB27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4020" y="3784023"/>
            <a:ext cx="22113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a16="http://schemas.microsoft.com/office/drawing/2014/main" id="{2DCDA920-1044-4AAA-8AD2-6866F990916A}"/>
              </a:ext>
            </a:extLst>
          </p:cNvPr>
          <p:cNvSpPr/>
          <p:nvPr/>
        </p:nvSpPr>
        <p:spPr>
          <a:xfrm>
            <a:off x="5363049" y="4832353"/>
            <a:ext cx="1393330"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可变电阻</a:t>
            </a:r>
            <a:r>
              <a:rPr lang="en-US" altLang="zh-CN" kern="100" dirty="0">
                <a:latin typeface="方正兰亭黑简体"/>
                <a:cs typeface="Times New Roman" panose="02020603050405020304" pitchFamily="18" charset="0"/>
              </a:rPr>
              <a:t>R1</a:t>
            </a:r>
            <a:endParaRPr lang="zh-CN" altLang="zh-CN" kern="1000" dirty="0">
              <a:latin typeface="方正兰亭黑简体"/>
              <a:cs typeface="Times New Roman" panose="02020603050405020304" pitchFamily="18" charset="0"/>
            </a:endParaRPr>
          </a:p>
        </p:txBody>
      </p:sp>
    </p:spTree>
    <p:extLst>
      <p:ext uri="{BB962C8B-B14F-4D97-AF65-F5344CB8AC3E}">
        <p14:creationId xmlns:p14="http://schemas.microsoft.com/office/powerpoint/2010/main" val="3090576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3">
            <a:extLst>
              <a:ext uri="{FF2B5EF4-FFF2-40B4-BE49-F238E27FC236}">
                <a16:creationId xmlns:a16="http://schemas.microsoft.com/office/drawing/2014/main" id="{44D63BD4-8C13-4516-B4AE-AB75D54C6B86}"/>
              </a:ext>
            </a:extLst>
          </p:cNvPr>
          <p:cNvSpPr txBox="1">
            <a:spLocks/>
          </p:cNvSpPr>
          <p:nvPr/>
        </p:nvSpPr>
        <p:spPr>
          <a:xfrm>
            <a:off x="350982" y="1309711"/>
            <a:ext cx="11744037" cy="476917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dirty="0"/>
              <a:t>【实验</a:t>
            </a:r>
            <a:r>
              <a:rPr lang="en-US" altLang="zh-CN" dirty="0"/>
              <a:t>2</a:t>
            </a:r>
            <a:r>
              <a:rPr lang="zh-CN" altLang="zh-CN" dirty="0"/>
              <a:t>】利用图块插入的方法绘制图所示的三相电动机起动控制电路图。</a:t>
            </a:r>
            <a:endParaRPr lang="en-US" altLang="zh-CN" dirty="0"/>
          </a:p>
          <a:p>
            <a:r>
              <a:rPr lang="zh-CN" altLang="zh-CN" dirty="0"/>
              <a:t>操作提示：</a:t>
            </a:r>
          </a:p>
          <a:p>
            <a:r>
              <a:rPr lang="zh-CN" altLang="zh-CN" dirty="0"/>
              <a:t>（</a:t>
            </a:r>
            <a:r>
              <a:rPr lang="en-US" altLang="zh-CN" dirty="0"/>
              <a:t>1</a:t>
            </a:r>
            <a:r>
              <a:rPr lang="zh-CN" altLang="zh-CN" dirty="0"/>
              <a:t>）绘制各种电气元件，并保存成图块。</a:t>
            </a:r>
          </a:p>
          <a:p>
            <a:r>
              <a:rPr lang="zh-CN" altLang="zh-CN" dirty="0"/>
              <a:t>（</a:t>
            </a:r>
            <a:r>
              <a:rPr lang="en-US" altLang="zh-CN" dirty="0"/>
              <a:t>2</a:t>
            </a:r>
            <a:r>
              <a:rPr lang="zh-CN" altLang="zh-CN" dirty="0"/>
              <a:t>）插入各个图块，并连接。</a:t>
            </a:r>
          </a:p>
          <a:p>
            <a:r>
              <a:rPr lang="zh-CN" altLang="zh-CN" dirty="0"/>
              <a:t>（</a:t>
            </a:r>
            <a:r>
              <a:rPr lang="en-US" altLang="zh-CN" dirty="0"/>
              <a:t>3</a:t>
            </a:r>
            <a:r>
              <a:rPr lang="zh-CN" altLang="zh-CN" dirty="0"/>
              <a:t>）标注文字。</a:t>
            </a:r>
          </a:p>
          <a:p>
            <a:endParaRPr lang="zh-CN" altLang="zh-CN" dirty="0"/>
          </a:p>
          <a:p>
            <a:endParaRPr lang="zh-CN" altLang="en-US" dirty="0"/>
          </a:p>
        </p:txBody>
      </p:sp>
      <p:pic>
        <p:nvPicPr>
          <p:cNvPr id="23555" name="Picture 3">
            <a:extLst>
              <a:ext uri="{FF2B5EF4-FFF2-40B4-BE49-F238E27FC236}">
                <a16:creationId xmlns:a16="http://schemas.microsoft.com/office/drawing/2014/main" id="{631ED841-FFD0-4EDD-ADAB-F50D850621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0945" y="2360035"/>
            <a:ext cx="2989262" cy="185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a:extLst>
              <a:ext uri="{FF2B5EF4-FFF2-40B4-BE49-F238E27FC236}">
                <a16:creationId xmlns:a16="http://schemas.microsoft.com/office/drawing/2014/main" id="{5D9AE47E-B0AF-4FA0-897F-2E80FF736014}"/>
              </a:ext>
            </a:extLst>
          </p:cNvPr>
          <p:cNvSpPr/>
          <p:nvPr/>
        </p:nvSpPr>
        <p:spPr>
          <a:xfrm>
            <a:off x="7844644" y="4593358"/>
            <a:ext cx="3023585"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 三相电动机起动控制电路图</a:t>
            </a:r>
            <a:endParaRPr lang="zh-CN" altLang="zh-CN" kern="1000" dirty="0">
              <a:latin typeface="方正兰亭黑简体"/>
              <a:cs typeface="Times New Roman" panose="02020603050405020304" pitchFamily="18" charset="0"/>
            </a:endParaRPr>
          </a:p>
        </p:txBody>
      </p:sp>
    </p:spTree>
    <p:extLst>
      <p:ext uri="{BB962C8B-B14F-4D97-AF65-F5344CB8AC3E}">
        <p14:creationId xmlns:p14="http://schemas.microsoft.com/office/powerpoint/2010/main" val="3393749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52A5E2BF-7557-4045-BF34-D94E985492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084" y="1247085"/>
            <a:ext cx="2594098" cy="1837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52480755-5971-4ED2-846D-589036F80D25}"/>
              </a:ext>
            </a:extLst>
          </p:cNvPr>
          <p:cNvSpPr/>
          <p:nvPr/>
        </p:nvSpPr>
        <p:spPr>
          <a:xfrm>
            <a:off x="184609" y="3084571"/>
            <a:ext cx="3017173" cy="369332"/>
          </a:xfrm>
          <a:prstGeom prst="rect">
            <a:avLst/>
          </a:prstGeom>
        </p:spPr>
        <p:txBody>
          <a:bodyPr wrap="none">
            <a:spAutoFit/>
          </a:bodyPr>
          <a:lstStyle/>
          <a:p>
            <a:r>
              <a:rPr lang="zh-CN" altLang="en-US" dirty="0"/>
              <a:t> “标注样式管理器”对话框</a:t>
            </a:r>
          </a:p>
        </p:txBody>
      </p:sp>
      <p:pic>
        <p:nvPicPr>
          <p:cNvPr id="10243" name="Picture 3">
            <a:extLst>
              <a:ext uri="{FF2B5EF4-FFF2-40B4-BE49-F238E27FC236}">
                <a16:creationId xmlns:a16="http://schemas.microsoft.com/office/drawing/2014/main" id="{35CE4E3D-58B6-4ABF-91DA-3109208914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2421" y="1911353"/>
            <a:ext cx="2118014" cy="1187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9DC77CFD-BD41-4EF8-949D-505DF256E5D5}"/>
              </a:ext>
            </a:extLst>
          </p:cNvPr>
          <p:cNvSpPr/>
          <p:nvPr/>
        </p:nvSpPr>
        <p:spPr>
          <a:xfrm>
            <a:off x="3264101" y="3098613"/>
            <a:ext cx="2954655" cy="369332"/>
          </a:xfrm>
          <a:prstGeom prst="rect">
            <a:avLst/>
          </a:prstGeom>
        </p:spPr>
        <p:txBody>
          <a:bodyPr wrap="none">
            <a:spAutoFit/>
          </a:bodyPr>
          <a:lstStyle/>
          <a:p>
            <a:r>
              <a:rPr lang="zh-CN" altLang="en-US" dirty="0"/>
              <a:t>“创建新标注样式”对话框</a:t>
            </a:r>
          </a:p>
        </p:txBody>
      </p:sp>
      <p:pic>
        <p:nvPicPr>
          <p:cNvPr id="10244" name="Picture 4">
            <a:extLst>
              <a:ext uri="{FF2B5EF4-FFF2-40B4-BE49-F238E27FC236}">
                <a16:creationId xmlns:a16="http://schemas.microsoft.com/office/drawing/2014/main" id="{0A95D2D2-D6C6-417D-90AA-A94199938F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020" y="3953682"/>
            <a:ext cx="2292350"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a16="http://schemas.microsoft.com/office/drawing/2014/main" id="{77B55633-F816-4157-8D1C-C0AA65997DA3}"/>
              </a:ext>
            </a:extLst>
          </p:cNvPr>
          <p:cNvSpPr/>
          <p:nvPr/>
        </p:nvSpPr>
        <p:spPr>
          <a:xfrm>
            <a:off x="115547" y="6029680"/>
            <a:ext cx="2723823" cy="369332"/>
          </a:xfrm>
          <a:prstGeom prst="rect">
            <a:avLst/>
          </a:prstGeom>
        </p:spPr>
        <p:txBody>
          <a:bodyPr wrap="none">
            <a:spAutoFit/>
          </a:bodyPr>
          <a:lstStyle/>
          <a:p>
            <a:r>
              <a:rPr lang="zh-CN" altLang="en-US" dirty="0"/>
              <a:t>“新建标注样式”对话框</a:t>
            </a:r>
          </a:p>
        </p:txBody>
      </p:sp>
      <p:pic>
        <p:nvPicPr>
          <p:cNvPr id="10245" name="Picture 5">
            <a:extLst>
              <a:ext uri="{FF2B5EF4-FFF2-40B4-BE49-F238E27FC236}">
                <a16:creationId xmlns:a16="http://schemas.microsoft.com/office/drawing/2014/main" id="{1E2CCEB3-5122-4E5D-8453-B338B0CEF5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6096" y="4360082"/>
            <a:ext cx="2101850"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a:extLst>
              <a:ext uri="{FF2B5EF4-FFF2-40B4-BE49-F238E27FC236}">
                <a16:creationId xmlns:a16="http://schemas.microsoft.com/office/drawing/2014/main" id="{0BD4A748-24BD-464B-8A0B-281756F81AA9}"/>
              </a:ext>
            </a:extLst>
          </p:cNvPr>
          <p:cNvSpPr/>
          <p:nvPr/>
        </p:nvSpPr>
        <p:spPr>
          <a:xfrm>
            <a:off x="2988415" y="6029680"/>
            <a:ext cx="2723823" cy="369332"/>
          </a:xfrm>
          <a:prstGeom prst="rect">
            <a:avLst/>
          </a:prstGeom>
        </p:spPr>
        <p:txBody>
          <a:bodyPr wrap="none">
            <a:spAutoFit/>
          </a:bodyPr>
          <a:lstStyle/>
          <a:p>
            <a:r>
              <a:rPr lang="zh-CN" altLang="en-US" dirty="0"/>
              <a:t>“比较标注样式”对话框</a:t>
            </a:r>
          </a:p>
        </p:txBody>
      </p:sp>
      <p:sp>
        <p:nvSpPr>
          <p:cNvPr id="15" name="内容占位符 1">
            <a:extLst>
              <a:ext uri="{FF2B5EF4-FFF2-40B4-BE49-F238E27FC236}">
                <a16:creationId xmlns:a16="http://schemas.microsoft.com/office/drawing/2014/main" id="{BAF7FE98-D1E9-4EBB-8AA8-5527930982E7}"/>
              </a:ext>
            </a:extLst>
          </p:cNvPr>
          <p:cNvSpPr>
            <a:spLocks noGrp="1"/>
          </p:cNvSpPr>
          <p:nvPr>
            <p:ph idx="1"/>
          </p:nvPr>
        </p:nvSpPr>
        <p:spPr>
          <a:xfrm>
            <a:off x="6095999" y="1309711"/>
            <a:ext cx="5762171" cy="4769179"/>
          </a:xfrm>
        </p:spPr>
        <p:txBody>
          <a:bodyPr/>
          <a:lstStyle/>
          <a:p>
            <a:r>
              <a:rPr lang="en-US" altLang="zh-CN" sz="3200" dirty="0" smtClean="0"/>
              <a:t>2  </a:t>
            </a:r>
            <a:r>
              <a:rPr lang="zh-CN" altLang="zh-CN" sz="3200" dirty="0"/>
              <a:t>线</a:t>
            </a:r>
          </a:p>
          <a:p>
            <a:r>
              <a:rPr lang="en-US" altLang="zh-CN" dirty="0" smtClean="0"/>
              <a:t>1</a:t>
            </a:r>
            <a:r>
              <a:rPr lang="zh-CN" altLang="en-US" dirty="0" smtClean="0"/>
              <a:t>）</a:t>
            </a:r>
            <a:r>
              <a:rPr lang="zh-CN" altLang="zh-CN" dirty="0" smtClean="0"/>
              <a:t>．</a:t>
            </a:r>
            <a:r>
              <a:rPr lang="zh-CN" altLang="zh-CN" dirty="0"/>
              <a:t>“尺寸线”选项组</a:t>
            </a:r>
          </a:p>
          <a:p>
            <a:r>
              <a:rPr lang="zh-CN" altLang="zh-CN" sz="2400" dirty="0"/>
              <a:t>（</a:t>
            </a:r>
            <a:r>
              <a:rPr lang="en-US" altLang="zh-CN" sz="2400" dirty="0"/>
              <a:t>1</a:t>
            </a:r>
            <a:r>
              <a:rPr lang="zh-CN" altLang="zh-CN" sz="2400" dirty="0"/>
              <a:t>）“颜色”下拉列表框</a:t>
            </a:r>
            <a:endParaRPr lang="en-US" altLang="zh-CN" sz="2400" dirty="0"/>
          </a:p>
          <a:p>
            <a:r>
              <a:rPr lang="zh-CN" altLang="zh-CN" sz="2400" dirty="0"/>
              <a:t>（</a:t>
            </a:r>
            <a:r>
              <a:rPr lang="en-US" altLang="zh-CN" sz="2400" dirty="0"/>
              <a:t>2</a:t>
            </a:r>
            <a:r>
              <a:rPr lang="zh-CN" altLang="zh-CN" sz="2400" dirty="0"/>
              <a:t>）“线型”下拉列表框</a:t>
            </a:r>
            <a:endParaRPr lang="en-US" altLang="zh-CN" sz="2400" dirty="0"/>
          </a:p>
          <a:p>
            <a:r>
              <a:rPr lang="zh-CN" altLang="zh-CN" sz="2400" dirty="0"/>
              <a:t>（</a:t>
            </a:r>
            <a:r>
              <a:rPr lang="en-US" altLang="zh-CN" sz="2400" dirty="0"/>
              <a:t>3</a:t>
            </a:r>
            <a:r>
              <a:rPr lang="zh-CN" altLang="zh-CN" sz="2400" dirty="0"/>
              <a:t>）“线宽”下拉列表框</a:t>
            </a:r>
            <a:endParaRPr lang="en-US" altLang="zh-CN" sz="2400" dirty="0"/>
          </a:p>
          <a:p>
            <a:r>
              <a:rPr lang="zh-CN" altLang="zh-CN" sz="2400" dirty="0"/>
              <a:t>（</a:t>
            </a:r>
            <a:r>
              <a:rPr lang="en-US" altLang="zh-CN" sz="2400" dirty="0"/>
              <a:t>4</a:t>
            </a:r>
            <a:r>
              <a:rPr lang="zh-CN" altLang="zh-CN" sz="2400" dirty="0"/>
              <a:t>）“超出标记”微调框</a:t>
            </a:r>
            <a:endParaRPr lang="en-US" altLang="zh-CN" sz="2400" dirty="0"/>
          </a:p>
          <a:p>
            <a:r>
              <a:rPr lang="zh-CN" altLang="zh-CN" sz="2400" dirty="0"/>
              <a:t>（</a:t>
            </a:r>
            <a:r>
              <a:rPr lang="en-US" altLang="zh-CN" sz="2400" dirty="0"/>
              <a:t>5</a:t>
            </a:r>
            <a:r>
              <a:rPr lang="zh-CN" altLang="zh-CN" sz="2400" dirty="0"/>
              <a:t>）“基线间距”微调框</a:t>
            </a:r>
            <a:endParaRPr lang="en-US" altLang="zh-CN" sz="2400" dirty="0"/>
          </a:p>
          <a:p>
            <a:r>
              <a:rPr lang="zh-CN" altLang="zh-CN" sz="2400" dirty="0"/>
              <a:t>（</a:t>
            </a:r>
            <a:r>
              <a:rPr lang="en-US" altLang="zh-CN" sz="2400" dirty="0"/>
              <a:t>6</a:t>
            </a:r>
            <a:r>
              <a:rPr lang="zh-CN" altLang="zh-CN" sz="2400" dirty="0"/>
              <a:t>）“隐藏”复选框组</a:t>
            </a:r>
            <a:endParaRPr lang="zh-CN" altLang="en-US" sz="2400" dirty="0"/>
          </a:p>
        </p:txBody>
      </p:sp>
    </p:spTree>
    <p:extLst>
      <p:ext uri="{BB962C8B-B14F-4D97-AF65-F5344CB8AC3E}">
        <p14:creationId xmlns:p14="http://schemas.microsoft.com/office/powerpoint/2010/main" val="959217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BD28FDC4-A477-4FD7-B31A-5861F4F3E845}"/>
              </a:ext>
            </a:extLst>
          </p:cNvPr>
          <p:cNvSpPr>
            <a:spLocks noGrp="1"/>
          </p:cNvSpPr>
          <p:nvPr>
            <p:ph idx="1"/>
          </p:nvPr>
        </p:nvSpPr>
        <p:spPr>
          <a:xfrm>
            <a:off x="267832" y="1309711"/>
            <a:ext cx="6096001" cy="4769179"/>
          </a:xfrm>
        </p:spPr>
        <p:txBody>
          <a:bodyPr>
            <a:normAutofit/>
          </a:bodyPr>
          <a:lstStyle/>
          <a:p>
            <a:r>
              <a:rPr lang="en-US" altLang="zh-CN" dirty="0" smtClean="0"/>
              <a:t>2</a:t>
            </a:r>
            <a:r>
              <a:rPr lang="zh-CN" altLang="en-US" dirty="0" smtClean="0"/>
              <a:t>）</a:t>
            </a:r>
            <a:r>
              <a:rPr lang="zh-CN" altLang="zh-CN" dirty="0" smtClean="0"/>
              <a:t>．</a:t>
            </a:r>
            <a:r>
              <a:rPr lang="zh-CN" altLang="zh-CN" dirty="0"/>
              <a:t>“尺寸界线”选项组</a:t>
            </a:r>
          </a:p>
          <a:p>
            <a:r>
              <a:rPr lang="zh-CN" altLang="zh-CN" sz="2400" dirty="0"/>
              <a:t>（</a:t>
            </a:r>
            <a:r>
              <a:rPr lang="en-US" altLang="zh-CN" sz="2400" dirty="0"/>
              <a:t>1</a:t>
            </a:r>
            <a:r>
              <a:rPr lang="zh-CN" altLang="zh-CN" sz="2400" dirty="0"/>
              <a:t>）“颜色”下拉列表框</a:t>
            </a:r>
            <a:endParaRPr lang="en-US" altLang="zh-CN" sz="2400" dirty="0"/>
          </a:p>
          <a:p>
            <a:r>
              <a:rPr lang="zh-CN" altLang="zh-CN" sz="2400" dirty="0"/>
              <a:t>（</a:t>
            </a:r>
            <a:r>
              <a:rPr lang="en-US" altLang="zh-CN" sz="2400" dirty="0"/>
              <a:t>2</a:t>
            </a:r>
            <a:r>
              <a:rPr lang="zh-CN" altLang="zh-CN" sz="2400" dirty="0"/>
              <a:t>）“尺寸界线</a:t>
            </a:r>
            <a:r>
              <a:rPr lang="en-US" altLang="zh-CN" sz="2400" dirty="0"/>
              <a:t>1/2</a:t>
            </a:r>
            <a:r>
              <a:rPr lang="zh-CN" altLang="zh-CN" sz="2400" dirty="0"/>
              <a:t>的线型”下拉列表框</a:t>
            </a:r>
            <a:endParaRPr lang="en-US" altLang="zh-CN" sz="2400" dirty="0"/>
          </a:p>
          <a:p>
            <a:r>
              <a:rPr lang="zh-CN" altLang="zh-CN" sz="2400" dirty="0"/>
              <a:t>（</a:t>
            </a:r>
            <a:r>
              <a:rPr lang="en-US" altLang="zh-CN" sz="2400" dirty="0"/>
              <a:t>3</a:t>
            </a:r>
            <a:r>
              <a:rPr lang="zh-CN" altLang="zh-CN" sz="2400" dirty="0"/>
              <a:t>）“线宽”下拉列表框</a:t>
            </a:r>
            <a:endParaRPr lang="en-US" altLang="zh-CN" sz="2400" dirty="0"/>
          </a:p>
          <a:p>
            <a:r>
              <a:rPr lang="zh-CN" altLang="zh-CN" sz="2400" dirty="0"/>
              <a:t>（</a:t>
            </a:r>
            <a:r>
              <a:rPr lang="en-US" altLang="zh-CN" sz="2400" dirty="0"/>
              <a:t>4</a:t>
            </a:r>
            <a:r>
              <a:rPr lang="zh-CN" altLang="zh-CN" sz="2400" dirty="0"/>
              <a:t>）“隐藏”复选框组</a:t>
            </a:r>
            <a:endParaRPr lang="en-US" altLang="zh-CN" sz="2400" dirty="0"/>
          </a:p>
          <a:p>
            <a:r>
              <a:rPr lang="zh-CN" altLang="zh-CN" sz="2400" dirty="0"/>
              <a:t>（</a:t>
            </a:r>
            <a:r>
              <a:rPr lang="en-US" altLang="zh-CN" sz="2400" dirty="0"/>
              <a:t>5</a:t>
            </a:r>
            <a:r>
              <a:rPr lang="zh-CN" altLang="zh-CN" sz="2400" dirty="0"/>
              <a:t>）“超出尺寸线”微调框</a:t>
            </a:r>
            <a:endParaRPr lang="en-US" altLang="zh-CN" sz="2400" dirty="0"/>
          </a:p>
          <a:p>
            <a:r>
              <a:rPr lang="zh-CN" altLang="zh-CN" sz="2400" dirty="0"/>
              <a:t>（</a:t>
            </a:r>
            <a:r>
              <a:rPr lang="en-US" altLang="zh-CN" sz="2400" dirty="0"/>
              <a:t>6</a:t>
            </a:r>
            <a:r>
              <a:rPr lang="zh-CN" altLang="zh-CN" sz="2400" dirty="0"/>
              <a:t>）“起点偏移量”微调框</a:t>
            </a:r>
            <a:endParaRPr lang="en-US" altLang="zh-CN" sz="2400" dirty="0"/>
          </a:p>
          <a:p>
            <a:r>
              <a:rPr lang="zh-CN" altLang="zh-CN" sz="2400" dirty="0"/>
              <a:t>（</a:t>
            </a:r>
            <a:r>
              <a:rPr lang="en-US" altLang="zh-CN" sz="2400" dirty="0"/>
              <a:t>7</a:t>
            </a:r>
            <a:r>
              <a:rPr lang="zh-CN" altLang="zh-CN" sz="2400" dirty="0"/>
              <a:t>）“固定长度的尺寸界线”复选框</a:t>
            </a:r>
            <a:endParaRPr lang="zh-CN" altLang="en-US" sz="2400" dirty="0"/>
          </a:p>
        </p:txBody>
      </p:sp>
      <p:sp>
        <p:nvSpPr>
          <p:cNvPr id="3" name="内容占位符 1">
            <a:extLst>
              <a:ext uri="{FF2B5EF4-FFF2-40B4-BE49-F238E27FC236}">
                <a16:creationId xmlns:a16="http://schemas.microsoft.com/office/drawing/2014/main" id="{36C4F235-05F5-4573-AEAC-7A3396AC37F8}"/>
              </a:ext>
            </a:extLst>
          </p:cNvPr>
          <p:cNvSpPr txBox="1">
            <a:spLocks/>
          </p:cNvSpPr>
          <p:nvPr/>
        </p:nvSpPr>
        <p:spPr>
          <a:xfrm>
            <a:off x="6095999" y="1309711"/>
            <a:ext cx="5762171" cy="476917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200" dirty="0" smtClean="0"/>
              <a:t>3  </a:t>
            </a:r>
            <a:r>
              <a:rPr lang="zh-CN" altLang="zh-CN" sz="3200" dirty="0"/>
              <a:t>符号和箭头</a:t>
            </a:r>
          </a:p>
          <a:p>
            <a:r>
              <a:rPr lang="en-US" altLang="zh-CN" dirty="0" smtClean="0"/>
              <a:t>1</a:t>
            </a:r>
            <a:r>
              <a:rPr lang="zh-CN" altLang="en-US" dirty="0" smtClean="0"/>
              <a:t>）</a:t>
            </a:r>
            <a:r>
              <a:rPr lang="zh-CN" altLang="zh-CN" dirty="0" smtClean="0"/>
              <a:t>．</a:t>
            </a:r>
            <a:r>
              <a:rPr lang="zh-CN" altLang="zh-CN" dirty="0"/>
              <a:t>“箭头”选项组</a:t>
            </a:r>
          </a:p>
          <a:p>
            <a:r>
              <a:rPr lang="zh-CN" altLang="zh-CN" sz="1800" dirty="0"/>
              <a:t>（</a:t>
            </a:r>
            <a:r>
              <a:rPr lang="en-US" altLang="zh-CN" sz="1800" dirty="0"/>
              <a:t>1</a:t>
            </a:r>
            <a:r>
              <a:rPr lang="zh-CN" altLang="zh-CN" sz="1800" dirty="0"/>
              <a:t>）“第一个”下拉列表框</a:t>
            </a:r>
            <a:endParaRPr lang="en-US" altLang="zh-CN" sz="1800" dirty="0"/>
          </a:p>
          <a:p>
            <a:r>
              <a:rPr lang="zh-CN" altLang="zh-CN" sz="1800" dirty="0"/>
              <a:t>（</a:t>
            </a:r>
            <a:r>
              <a:rPr lang="en-US" altLang="zh-CN" sz="1800" dirty="0"/>
              <a:t>2</a:t>
            </a:r>
            <a:r>
              <a:rPr lang="zh-CN" altLang="zh-CN" sz="1800" dirty="0"/>
              <a:t>）“第二个”下拉列表框</a:t>
            </a:r>
            <a:endParaRPr lang="en-US" altLang="zh-CN" sz="1800" dirty="0"/>
          </a:p>
          <a:p>
            <a:r>
              <a:rPr lang="zh-CN" altLang="zh-CN" sz="1800" dirty="0"/>
              <a:t>（</a:t>
            </a:r>
            <a:r>
              <a:rPr lang="en-US" altLang="zh-CN" sz="1800" dirty="0"/>
              <a:t>3</a:t>
            </a:r>
            <a:r>
              <a:rPr lang="zh-CN" altLang="zh-CN" sz="1800" dirty="0"/>
              <a:t>）“引线”下拉列表框</a:t>
            </a:r>
            <a:endParaRPr lang="en-US" altLang="zh-CN" sz="1800" dirty="0"/>
          </a:p>
          <a:p>
            <a:r>
              <a:rPr lang="zh-CN" altLang="zh-CN" sz="1800" dirty="0"/>
              <a:t>（</a:t>
            </a:r>
            <a:r>
              <a:rPr lang="en-US" altLang="zh-CN" sz="1800" dirty="0"/>
              <a:t>4</a:t>
            </a:r>
            <a:r>
              <a:rPr lang="zh-CN" altLang="zh-CN" sz="1800" dirty="0"/>
              <a:t>）“箭头大小”微调框</a:t>
            </a:r>
            <a:endParaRPr lang="zh-CN" altLang="en-US" sz="1800" dirty="0"/>
          </a:p>
        </p:txBody>
      </p:sp>
      <p:pic>
        <p:nvPicPr>
          <p:cNvPr id="11266" name="Picture 2">
            <a:extLst>
              <a:ext uri="{FF2B5EF4-FFF2-40B4-BE49-F238E27FC236}">
                <a16:creationId xmlns:a16="http://schemas.microsoft.com/office/drawing/2014/main" id="{FBBB3687-2BEE-4C65-930D-C53FE55479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8865" y="4065377"/>
            <a:ext cx="2642573" cy="2181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3CF0310E-EA79-4FEB-98F1-6615DFD10624}"/>
              </a:ext>
            </a:extLst>
          </p:cNvPr>
          <p:cNvSpPr/>
          <p:nvPr/>
        </p:nvSpPr>
        <p:spPr>
          <a:xfrm>
            <a:off x="6099137" y="6247245"/>
            <a:ext cx="2492990" cy="369332"/>
          </a:xfrm>
          <a:prstGeom prst="rect">
            <a:avLst/>
          </a:prstGeom>
        </p:spPr>
        <p:txBody>
          <a:bodyPr wrap="none">
            <a:spAutoFit/>
          </a:bodyPr>
          <a:lstStyle/>
          <a:p>
            <a:r>
              <a:rPr lang="zh-CN" altLang="zh-CN" kern="100" dirty="0">
                <a:latin typeface="Times New Roman" panose="02020603050405020304" pitchFamily="18" charset="0"/>
                <a:ea typeface="方正书宋简体"/>
                <a:cs typeface="Times New Roman" panose="02020603050405020304" pitchFamily="18" charset="0"/>
              </a:rPr>
              <a:t>“符号和箭头”选项卡</a:t>
            </a:r>
            <a:endParaRPr lang="zh-CN" altLang="en-US" dirty="0"/>
          </a:p>
        </p:txBody>
      </p:sp>
      <p:pic>
        <p:nvPicPr>
          <p:cNvPr id="11267" name="Picture 3">
            <a:extLst>
              <a:ext uri="{FF2B5EF4-FFF2-40B4-BE49-F238E27FC236}">
                <a16:creationId xmlns:a16="http://schemas.microsoft.com/office/drawing/2014/main" id="{BCFCA2BB-DA2A-4EDF-A6EC-365D4C6E03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0749" y="5105545"/>
            <a:ext cx="2682995" cy="11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a16="http://schemas.microsoft.com/office/drawing/2014/main" id="{C31F8567-D3E9-41E7-953E-FECACB1B6C67}"/>
              </a:ext>
            </a:extLst>
          </p:cNvPr>
          <p:cNvSpPr/>
          <p:nvPr/>
        </p:nvSpPr>
        <p:spPr>
          <a:xfrm>
            <a:off x="8592127" y="6267882"/>
            <a:ext cx="3185487" cy="369332"/>
          </a:xfrm>
          <a:prstGeom prst="rect">
            <a:avLst/>
          </a:prstGeom>
        </p:spPr>
        <p:txBody>
          <a:bodyPr wrap="none">
            <a:spAutoFit/>
          </a:bodyPr>
          <a:lstStyle/>
          <a:p>
            <a:r>
              <a:rPr lang="zh-CN" altLang="zh-CN" kern="100" dirty="0">
                <a:latin typeface="Times New Roman" panose="02020603050405020304" pitchFamily="18" charset="0"/>
                <a:ea typeface="方正书宋简体"/>
                <a:cs typeface="Times New Roman" panose="02020603050405020304" pitchFamily="18" charset="0"/>
              </a:rPr>
              <a:t>“选择自定义箭头块”对话框</a:t>
            </a:r>
            <a:endParaRPr lang="zh-CN" altLang="en-US" dirty="0"/>
          </a:p>
        </p:txBody>
      </p:sp>
    </p:spTree>
    <p:extLst>
      <p:ext uri="{BB962C8B-B14F-4D97-AF65-F5344CB8AC3E}">
        <p14:creationId xmlns:p14="http://schemas.microsoft.com/office/powerpoint/2010/main" val="1366117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88A4A03-F4CA-499B-975A-F2E67915CFCD}"/>
              </a:ext>
            </a:extLst>
          </p:cNvPr>
          <p:cNvSpPr>
            <a:spLocks noGrp="1"/>
          </p:cNvSpPr>
          <p:nvPr>
            <p:ph idx="1"/>
          </p:nvPr>
        </p:nvSpPr>
        <p:spPr>
          <a:xfrm>
            <a:off x="6095999" y="1309711"/>
            <a:ext cx="5762171" cy="4769179"/>
          </a:xfrm>
        </p:spPr>
        <p:txBody>
          <a:bodyPr/>
          <a:lstStyle/>
          <a:p>
            <a:r>
              <a:rPr lang="en-US" altLang="zh-CN" dirty="0" smtClean="0"/>
              <a:t>5</a:t>
            </a:r>
            <a:r>
              <a:rPr lang="zh-CN" altLang="en-US" dirty="0" smtClean="0"/>
              <a:t>）</a:t>
            </a:r>
            <a:r>
              <a:rPr lang="zh-CN" altLang="zh-CN" dirty="0" smtClean="0"/>
              <a:t>“</a:t>
            </a:r>
            <a:r>
              <a:rPr lang="zh-CN" altLang="zh-CN" dirty="0"/>
              <a:t>半径折弯标注”选项组</a:t>
            </a:r>
          </a:p>
          <a:p>
            <a:r>
              <a:rPr lang="en-US" altLang="zh-CN" dirty="0" smtClean="0"/>
              <a:t>6</a:t>
            </a:r>
            <a:r>
              <a:rPr lang="zh-CN" altLang="en-US" dirty="0" smtClean="0"/>
              <a:t>）</a:t>
            </a:r>
            <a:r>
              <a:rPr lang="zh-CN" altLang="zh-CN" dirty="0" smtClean="0"/>
              <a:t>“</a:t>
            </a:r>
            <a:r>
              <a:rPr lang="zh-CN" altLang="zh-CN" dirty="0"/>
              <a:t>线性折弯标注”选项组</a:t>
            </a:r>
            <a:endParaRPr lang="zh-CN" altLang="en-US" dirty="0"/>
          </a:p>
        </p:txBody>
      </p:sp>
      <p:sp>
        <p:nvSpPr>
          <p:cNvPr id="3" name="内容占位符 1">
            <a:extLst>
              <a:ext uri="{FF2B5EF4-FFF2-40B4-BE49-F238E27FC236}">
                <a16:creationId xmlns:a16="http://schemas.microsoft.com/office/drawing/2014/main" id="{ACB47DF6-355D-4BFA-9862-28D41BC198D1}"/>
              </a:ext>
            </a:extLst>
          </p:cNvPr>
          <p:cNvSpPr txBox="1">
            <a:spLocks/>
          </p:cNvSpPr>
          <p:nvPr/>
        </p:nvSpPr>
        <p:spPr>
          <a:xfrm>
            <a:off x="401781" y="1309711"/>
            <a:ext cx="5762171" cy="476917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2</a:t>
            </a:r>
            <a:r>
              <a:rPr lang="zh-CN" altLang="en-US" dirty="0" smtClean="0"/>
              <a:t>）</a:t>
            </a:r>
            <a:r>
              <a:rPr lang="zh-CN" altLang="zh-CN" dirty="0" smtClean="0"/>
              <a:t>“圆心标记”</a:t>
            </a:r>
            <a:r>
              <a:rPr lang="zh-CN" altLang="zh-CN" dirty="0"/>
              <a:t>选项组</a:t>
            </a:r>
            <a:endParaRPr lang="en-US" altLang="zh-CN" dirty="0"/>
          </a:p>
          <a:p>
            <a:r>
              <a:rPr lang="zh-CN" altLang="zh-CN" sz="1800" dirty="0"/>
              <a:t>（</a:t>
            </a:r>
            <a:r>
              <a:rPr lang="en-US" altLang="zh-CN" sz="1800" dirty="0"/>
              <a:t>1</a:t>
            </a:r>
            <a:r>
              <a:rPr lang="zh-CN" altLang="zh-CN" sz="1800" dirty="0"/>
              <a:t>）“无”单选钮</a:t>
            </a:r>
            <a:endParaRPr lang="en-US" altLang="zh-CN" sz="1800" dirty="0"/>
          </a:p>
          <a:p>
            <a:r>
              <a:rPr lang="zh-CN" altLang="zh-CN" sz="1800" dirty="0"/>
              <a:t>（</a:t>
            </a:r>
            <a:r>
              <a:rPr lang="en-US" altLang="zh-CN" sz="1800" dirty="0"/>
              <a:t>2</a:t>
            </a:r>
            <a:r>
              <a:rPr lang="zh-CN" altLang="zh-CN" sz="1800" dirty="0"/>
              <a:t>）“标记”单选钮</a:t>
            </a:r>
            <a:endParaRPr lang="en-US" altLang="zh-CN" sz="1800" dirty="0"/>
          </a:p>
          <a:p>
            <a:r>
              <a:rPr lang="zh-CN" altLang="zh-CN" sz="1800" dirty="0"/>
              <a:t>（</a:t>
            </a:r>
            <a:r>
              <a:rPr lang="en-US" altLang="zh-CN" sz="1800" dirty="0"/>
              <a:t>3</a:t>
            </a:r>
            <a:r>
              <a:rPr lang="zh-CN" altLang="zh-CN" sz="1800" dirty="0"/>
              <a:t>）“直线”单选钮</a:t>
            </a:r>
            <a:endParaRPr lang="en-US" altLang="zh-CN" sz="1800" dirty="0"/>
          </a:p>
          <a:p>
            <a:r>
              <a:rPr lang="zh-CN" altLang="zh-CN" sz="1800" dirty="0"/>
              <a:t>（</a:t>
            </a:r>
            <a:r>
              <a:rPr lang="en-US" altLang="zh-CN" sz="1800" dirty="0"/>
              <a:t>4</a:t>
            </a:r>
            <a:r>
              <a:rPr lang="zh-CN" altLang="zh-CN" sz="1800" dirty="0"/>
              <a:t>）“大小”微调框</a:t>
            </a:r>
            <a:endParaRPr lang="en-US" altLang="zh-CN" sz="1800" dirty="0"/>
          </a:p>
          <a:p>
            <a:r>
              <a:rPr lang="en-US" altLang="zh-CN" dirty="0" smtClean="0"/>
              <a:t>3</a:t>
            </a:r>
            <a:r>
              <a:rPr lang="zh-CN" altLang="en-US" dirty="0" smtClean="0"/>
              <a:t>）</a:t>
            </a:r>
            <a:r>
              <a:rPr lang="zh-CN" altLang="zh-CN" dirty="0" smtClean="0"/>
              <a:t>“折断标注”</a:t>
            </a:r>
            <a:r>
              <a:rPr lang="zh-CN" altLang="zh-CN" dirty="0"/>
              <a:t>选项组</a:t>
            </a:r>
            <a:endParaRPr lang="en-US" altLang="zh-CN" dirty="0"/>
          </a:p>
          <a:p>
            <a:r>
              <a:rPr lang="en-US" altLang="zh-CN" dirty="0" smtClean="0"/>
              <a:t>4</a:t>
            </a:r>
            <a:r>
              <a:rPr lang="zh-CN" altLang="en-US" dirty="0" smtClean="0"/>
              <a:t>）</a:t>
            </a:r>
            <a:r>
              <a:rPr lang="zh-CN" altLang="zh-CN" dirty="0" smtClean="0"/>
              <a:t>“弧长符号”</a:t>
            </a:r>
            <a:r>
              <a:rPr lang="zh-CN" altLang="zh-CN" dirty="0"/>
              <a:t>选项组</a:t>
            </a:r>
          </a:p>
          <a:p>
            <a:r>
              <a:rPr lang="zh-CN" altLang="zh-CN" sz="1800" dirty="0"/>
              <a:t>（</a:t>
            </a:r>
            <a:r>
              <a:rPr lang="en-US" altLang="zh-CN" sz="1800" dirty="0"/>
              <a:t>1</a:t>
            </a:r>
            <a:r>
              <a:rPr lang="zh-CN" altLang="zh-CN" sz="1800" dirty="0"/>
              <a:t>）“标注文字的前缀”单选钮</a:t>
            </a:r>
            <a:endParaRPr lang="en-US" altLang="zh-CN" sz="1800" dirty="0"/>
          </a:p>
          <a:p>
            <a:r>
              <a:rPr lang="zh-CN" altLang="zh-CN" sz="1800" dirty="0"/>
              <a:t>（</a:t>
            </a:r>
            <a:r>
              <a:rPr lang="en-US" altLang="zh-CN" sz="1800" dirty="0"/>
              <a:t>2</a:t>
            </a:r>
            <a:r>
              <a:rPr lang="zh-CN" altLang="zh-CN" sz="1800" dirty="0"/>
              <a:t>）“标注文字的上方”单选钮</a:t>
            </a:r>
            <a:endParaRPr lang="en-US" altLang="zh-CN" sz="1800" dirty="0"/>
          </a:p>
          <a:p>
            <a:r>
              <a:rPr lang="zh-CN" altLang="zh-CN" sz="1800" dirty="0"/>
              <a:t>（</a:t>
            </a:r>
            <a:r>
              <a:rPr lang="en-US" altLang="zh-CN" sz="1800" dirty="0"/>
              <a:t>3</a:t>
            </a:r>
            <a:r>
              <a:rPr lang="zh-CN" altLang="zh-CN" sz="1800" dirty="0"/>
              <a:t>）“无”单选钮</a:t>
            </a:r>
          </a:p>
          <a:p>
            <a:endParaRPr lang="zh-CN" altLang="zh-CN" dirty="0"/>
          </a:p>
          <a:p>
            <a:endParaRPr lang="zh-CN" altLang="en-US" dirty="0"/>
          </a:p>
        </p:txBody>
      </p:sp>
      <p:pic>
        <p:nvPicPr>
          <p:cNvPr id="4" name="图片 3">
            <a:extLst>
              <a:ext uri="{FF2B5EF4-FFF2-40B4-BE49-F238E27FC236}">
                <a16:creationId xmlns:a16="http://schemas.microsoft.com/office/drawing/2014/main" id="{4E52E16F-98C3-4B61-896E-18FD946120FF}"/>
              </a:ext>
            </a:extLst>
          </p:cNvPr>
          <p:cNvPicPr>
            <a:picLocks noChangeAspect="1"/>
          </p:cNvPicPr>
          <p:nvPr/>
        </p:nvPicPr>
        <p:blipFill>
          <a:blip r:embed="rId3"/>
          <a:stretch>
            <a:fillRect/>
          </a:stretch>
        </p:blipFill>
        <p:spPr>
          <a:xfrm>
            <a:off x="3075708" y="5459199"/>
            <a:ext cx="2568948" cy="670364"/>
          </a:xfrm>
          <a:prstGeom prst="rect">
            <a:avLst/>
          </a:prstGeom>
        </p:spPr>
      </p:pic>
      <p:sp>
        <p:nvSpPr>
          <p:cNvPr id="5" name="矩形 4">
            <a:extLst>
              <a:ext uri="{FF2B5EF4-FFF2-40B4-BE49-F238E27FC236}">
                <a16:creationId xmlns:a16="http://schemas.microsoft.com/office/drawing/2014/main" id="{C6B2BD96-AD49-4CB7-B56F-B96476B29D05}"/>
              </a:ext>
            </a:extLst>
          </p:cNvPr>
          <p:cNvSpPr/>
          <p:nvPr/>
        </p:nvSpPr>
        <p:spPr>
          <a:xfrm>
            <a:off x="3806184" y="6236915"/>
            <a:ext cx="1107996" cy="369332"/>
          </a:xfrm>
          <a:prstGeom prst="rect">
            <a:avLst/>
          </a:prstGeom>
        </p:spPr>
        <p:txBody>
          <a:bodyPr wrap="none">
            <a:spAutoFit/>
          </a:bodyPr>
          <a:lstStyle/>
          <a:p>
            <a:r>
              <a:rPr lang="zh-CN" altLang="zh-CN" kern="100" dirty="0">
                <a:latin typeface="Times New Roman" panose="02020603050405020304" pitchFamily="18" charset="0"/>
                <a:ea typeface="方正书宋简体"/>
                <a:cs typeface="Times New Roman" panose="02020603050405020304" pitchFamily="18" charset="0"/>
              </a:rPr>
              <a:t>弧长符号</a:t>
            </a:r>
            <a:endParaRPr lang="zh-CN" altLang="en-US" dirty="0"/>
          </a:p>
        </p:txBody>
      </p:sp>
      <p:pic>
        <p:nvPicPr>
          <p:cNvPr id="12290" name="Picture 2">
            <a:extLst>
              <a:ext uri="{FF2B5EF4-FFF2-40B4-BE49-F238E27FC236}">
                <a16:creationId xmlns:a16="http://schemas.microsoft.com/office/drawing/2014/main" id="{0B0FDA3C-60EE-471E-BB2D-0536DA5996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3712" y="3248467"/>
            <a:ext cx="1269855" cy="158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4B6BBD8D-0F73-413C-96C4-1C20A4009722}"/>
              </a:ext>
            </a:extLst>
          </p:cNvPr>
          <p:cNvSpPr/>
          <p:nvPr/>
        </p:nvSpPr>
        <p:spPr>
          <a:xfrm>
            <a:off x="8252622" y="5089867"/>
            <a:ext cx="1170513" cy="369332"/>
          </a:xfrm>
          <a:prstGeom prst="rect">
            <a:avLst/>
          </a:prstGeom>
        </p:spPr>
        <p:txBody>
          <a:bodyPr wrap="none">
            <a:spAutoFit/>
          </a:bodyPr>
          <a:lstStyle/>
          <a:p>
            <a:r>
              <a:rPr lang="zh-CN" altLang="zh-CN" kern="100" dirty="0">
                <a:ea typeface="Times New Roman" panose="02020603050405020304" pitchFamily="18" charset="0"/>
              </a:rPr>
              <a:t> </a:t>
            </a:r>
            <a:r>
              <a:rPr lang="zh-CN" altLang="zh-CN" kern="100" dirty="0">
                <a:latin typeface="Times New Roman" panose="02020603050405020304" pitchFamily="18" charset="0"/>
                <a:ea typeface="方正书宋简体"/>
                <a:cs typeface="Times New Roman" panose="02020603050405020304" pitchFamily="18" charset="0"/>
              </a:rPr>
              <a:t>折弯角度</a:t>
            </a:r>
            <a:endParaRPr lang="zh-CN" altLang="en-US" dirty="0"/>
          </a:p>
        </p:txBody>
      </p:sp>
    </p:spTree>
    <p:extLst>
      <p:ext uri="{BB962C8B-B14F-4D97-AF65-F5344CB8AC3E}">
        <p14:creationId xmlns:p14="http://schemas.microsoft.com/office/powerpoint/2010/main" val="3494875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222D1A80-401B-4052-8F58-6964FBA0F16B}"/>
              </a:ext>
            </a:extLst>
          </p:cNvPr>
          <p:cNvSpPr>
            <a:spLocks noGrp="1"/>
          </p:cNvSpPr>
          <p:nvPr>
            <p:ph idx="1"/>
          </p:nvPr>
        </p:nvSpPr>
        <p:spPr>
          <a:xfrm>
            <a:off x="333829" y="1309711"/>
            <a:ext cx="5762171" cy="4769179"/>
          </a:xfrm>
        </p:spPr>
        <p:txBody>
          <a:bodyPr/>
          <a:lstStyle/>
          <a:p>
            <a:r>
              <a:rPr lang="en-US" altLang="zh-CN" sz="3200" dirty="0" smtClean="0"/>
              <a:t>4  </a:t>
            </a:r>
            <a:r>
              <a:rPr lang="zh-CN" altLang="zh-CN" sz="3200" dirty="0"/>
              <a:t>文字</a:t>
            </a:r>
          </a:p>
          <a:p>
            <a:r>
              <a:rPr lang="en-US" altLang="zh-CN" dirty="0" smtClean="0"/>
              <a:t>1</a:t>
            </a:r>
            <a:r>
              <a:rPr lang="zh-CN" altLang="en-US" dirty="0" smtClean="0"/>
              <a:t>）</a:t>
            </a:r>
            <a:r>
              <a:rPr lang="zh-CN" altLang="zh-CN" dirty="0" smtClean="0"/>
              <a:t>“文字外观”</a:t>
            </a:r>
            <a:r>
              <a:rPr lang="zh-CN" altLang="zh-CN" dirty="0"/>
              <a:t>选项组</a:t>
            </a:r>
          </a:p>
          <a:p>
            <a:r>
              <a:rPr lang="zh-CN" altLang="zh-CN" sz="2000" dirty="0"/>
              <a:t>（</a:t>
            </a:r>
            <a:r>
              <a:rPr lang="en-US" altLang="zh-CN" sz="2000" dirty="0"/>
              <a:t>1</a:t>
            </a:r>
            <a:r>
              <a:rPr lang="zh-CN" altLang="zh-CN" sz="2000" dirty="0"/>
              <a:t>）“文字样式”下拉列表框</a:t>
            </a:r>
            <a:endParaRPr lang="en-US" altLang="zh-CN" sz="2000" dirty="0"/>
          </a:p>
          <a:p>
            <a:r>
              <a:rPr lang="zh-CN" altLang="zh-CN" sz="2000" dirty="0"/>
              <a:t>（</a:t>
            </a:r>
            <a:r>
              <a:rPr lang="en-US" altLang="zh-CN" sz="2000" dirty="0"/>
              <a:t>2</a:t>
            </a:r>
            <a:r>
              <a:rPr lang="zh-CN" altLang="zh-CN" sz="2000" dirty="0"/>
              <a:t>）“文字颜色”下拉列表框</a:t>
            </a:r>
            <a:endParaRPr lang="en-US" altLang="zh-CN" sz="2000" dirty="0"/>
          </a:p>
          <a:p>
            <a:r>
              <a:rPr lang="zh-CN" altLang="zh-CN" sz="2000" dirty="0"/>
              <a:t>（</a:t>
            </a:r>
            <a:r>
              <a:rPr lang="en-US" altLang="zh-CN" sz="2000" dirty="0"/>
              <a:t>3</a:t>
            </a:r>
            <a:r>
              <a:rPr lang="zh-CN" altLang="zh-CN" sz="2000" dirty="0"/>
              <a:t>）“填充颜色”下拉列表框</a:t>
            </a:r>
            <a:endParaRPr lang="en-US" altLang="zh-CN" sz="2000" dirty="0"/>
          </a:p>
          <a:p>
            <a:r>
              <a:rPr lang="zh-CN" altLang="zh-CN" sz="2000" dirty="0"/>
              <a:t>（</a:t>
            </a:r>
            <a:r>
              <a:rPr lang="en-US" altLang="zh-CN" sz="2000" dirty="0"/>
              <a:t>4</a:t>
            </a:r>
            <a:r>
              <a:rPr lang="zh-CN" altLang="zh-CN" sz="2000" dirty="0"/>
              <a:t>）“文字高度”微调框</a:t>
            </a:r>
            <a:endParaRPr lang="en-US" altLang="zh-CN" sz="2000" dirty="0"/>
          </a:p>
          <a:p>
            <a:r>
              <a:rPr lang="zh-CN" altLang="zh-CN" sz="2000" dirty="0"/>
              <a:t>（</a:t>
            </a:r>
            <a:r>
              <a:rPr lang="en-US" altLang="zh-CN" sz="2000" dirty="0"/>
              <a:t>5</a:t>
            </a:r>
            <a:r>
              <a:rPr lang="zh-CN" altLang="zh-CN" sz="2000" dirty="0"/>
              <a:t>）“分数高度比例”微调框</a:t>
            </a:r>
            <a:endParaRPr lang="en-US" altLang="zh-CN" sz="2000" dirty="0"/>
          </a:p>
          <a:p>
            <a:r>
              <a:rPr lang="zh-CN" altLang="zh-CN" sz="2000" dirty="0"/>
              <a:t>（</a:t>
            </a:r>
            <a:r>
              <a:rPr lang="en-US" altLang="zh-CN" sz="2000" dirty="0"/>
              <a:t>6</a:t>
            </a:r>
            <a:r>
              <a:rPr lang="zh-CN" altLang="zh-CN" sz="2000" dirty="0"/>
              <a:t>）“绘制文字边框”复选框</a:t>
            </a:r>
            <a:endParaRPr lang="zh-CN" altLang="en-US" sz="2000" dirty="0"/>
          </a:p>
        </p:txBody>
      </p:sp>
      <p:pic>
        <p:nvPicPr>
          <p:cNvPr id="13314" name="Picture 2">
            <a:extLst>
              <a:ext uri="{FF2B5EF4-FFF2-40B4-BE49-F238E27FC236}">
                <a16:creationId xmlns:a16="http://schemas.microsoft.com/office/drawing/2014/main" id="{8FCEF053-74E7-45D1-A1D5-CD3D5D75C4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7346" y="1206166"/>
            <a:ext cx="3112654" cy="2633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8BE61D5D-C4F4-4962-A2C4-1FE2038E4082}"/>
              </a:ext>
            </a:extLst>
          </p:cNvPr>
          <p:cNvSpPr/>
          <p:nvPr/>
        </p:nvSpPr>
        <p:spPr>
          <a:xfrm>
            <a:off x="4845370" y="3865461"/>
            <a:ext cx="1800493" cy="369332"/>
          </a:xfrm>
          <a:prstGeom prst="rect">
            <a:avLst/>
          </a:prstGeom>
        </p:spPr>
        <p:txBody>
          <a:bodyPr wrap="none">
            <a:spAutoFit/>
          </a:bodyPr>
          <a:lstStyle/>
          <a:p>
            <a:r>
              <a:rPr lang="zh-CN" altLang="en-US" dirty="0"/>
              <a:t>“文字”选项卡</a:t>
            </a:r>
          </a:p>
        </p:txBody>
      </p:sp>
      <p:sp>
        <p:nvSpPr>
          <p:cNvPr id="6" name="内容占位符 1">
            <a:extLst>
              <a:ext uri="{FF2B5EF4-FFF2-40B4-BE49-F238E27FC236}">
                <a16:creationId xmlns:a16="http://schemas.microsoft.com/office/drawing/2014/main" id="{FBD263E2-0464-47DA-9104-A6C94543A7FC}"/>
              </a:ext>
            </a:extLst>
          </p:cNvPr>
          <p:cNvSpPr txBox="1">
            <a:spLocks/>
          </p:cNvSpPr>
          <p:nvPr/>
        </p:nvSpPr>
        <p:spPr>
          <a:xfrm>
            <a:off x="7801936" y="1261897"/>
            <a:ext cx="4238171" cy="476917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t>2</a:t>
            </a:r>
            <a:r>
              <a:rPr lang="zh-CN" altLang="en-US" dirty="0" smtClean="0"/>
              <a:t>）</a:t>
            </a:r>
            <a:r>
              <a:rPr lang="zh-CN" altLang="zh-CN" dirty="0" smtClean="0"/>
              <a:t>“文字位置”</a:t>
            </a:r>
            <a:r>
              <a:rPr lang="zh-CN" altLang="zh-CN" dirty="0"/>
              <a:t>选项组</a:t>
            </a:r>
            <a:endParaRPr lang="en-US" altLang="zh-CN" dirty="0"/>
          </a:p>
          <a:p>
            <a:r>
              <a:rPr lang="zh-CN" altLang="zh-CN" sz="2000" dirty="0"/>
              <a:t>（</a:t>
            </a:r>
            <a:r>
              <a:rPr lang="en-US" altLang="zh-CN" sz="2000" dirty="0"/>
              <a:t>1</a:t>
            </a:r>
            <a:r>
              <a:rPr lang="zh-CN" altLang="zh-CN" sz="2000" dirty="0"/>
              <a:t>）“垂直”下拉列表框</a:t>
            </a:r>
            <a:endParaRPr lang="en-US" altLang="zh-CN" sz="2000" dirty="0"/>
          </a:p>
          <a:p>
            <a:r>
              <a:rPr lang="zh-CN" altLang="zh-CN" sz="2000" dirty="0"/>
              <a:t>（</a:t>
            </a:r>
            <a:r>
              <a:rPr lang="en-US" altLang="zh-CN" sz="2000" dirty="0"/>
              <a:t>2</a:t>
            </a:r>
            <a:r>
              <a:rPr lang="zh-CN" altLang="zh-CN" sz="2000" dirty="0"/>
              <a:t>）“水平”下拉列表框</a:t>
            </a:r>
            <a:endParaRPr lang="en-US" altLang="zh-CN" sz="2000" dirty="0"/>
          </a:p>
          <a:p>
            <a:r>
              <a:rPr lang="zh-CN" altLang="zh-CN" sz="2000" dirty="0"/>
              <a:t>（</a:t>
            </a:r>
            <a:r>
              <a:rPr lang="en-US" altLang="zh-CN" sz="2000" dirty="0"/>
              <a:t>3</a:t>
            </a:r>
            <a:r>
              <a:rPr lang="zh-CN" altLang="zh-CN" sz="2000" dirty="0"/>
              <a:t>）“观察方向”下拉列表框</a:t>
            </a:r>
            <a:endParaRPr lang="en-US" altLang="zh-CN" sz="2000" dirty="0"/>
          </a:p>
          <a:p>
            <a:r>
              <a:rPr lang="zh-CN" altLang="zh-CN" sz="2000" dirty="0"/>
              <a:t>（</a:t>
            </a:r>
            <a:r>
              <a:rPr lang="en-US" altLang="zh-CN" sz="2000" dirty="0"/>
              <a:t>4</a:t>
            </a:r>
            <a:r>
              <a:rPr lang="zh-CN" altLang="zh-CN" sz="2000" dirty="0"/>
              <a:t>）“从尺寸线偏移”微调框</a:t>
            </a:r>
            <a:endParaRPr lang="en-US" altLang="zh-CN" sz="2000" dirty="0"/>
          </a:p>
          <a:p>
            <a:r>
              <a:rPr lang="en-US" altLang="zh-CN" dirty="0" smtClean="0"/>
              <a:t>3</a:t>
            </a:r>
            <a:r>
              <a:rPr lang="zh-CN" altLang="en-US" dirty="0" smtClean="0"/>
              <a:t>）</a:t>
            </a:r>
            <a:r>
              <a:rPr lang="zh-CN" altLang="zh-CN" dirty="0" smtClean="0"/>
              <a:t>“文字对齐”</a:t>
            </a:r>
            <a:r>
              <a:rPr lang="zh-CN" altLang="zh-CN" dirty="0"/>
              <a:t>选项组</a:t>
            </a:r>
            <a:endParaRPr lang="en-US" altLang="zh-CN" dirty="0"/>
          </a:p>
          <a:p>
            <a:r>
              <a:rPr lang="zh-CN" altLang="zh-CN" sz="2000" dirty="0"/>
              <a:t>（</a:t>
            </a:r>
            <a:r>
              <a:rPr lang="en-US" altLang="zh-CN" sz="2000" dirty="0"/>
              <a:t>1</a:t>
            </a:r>
            <a:r>
              <a:rPr lang="zh-CN" altLang="zh-CN" sz="2000" dirty="0"/>
              <a:t>）“水平”单选钮</a:t>
            </a:r>
            <a:endParaRPr lang="en-US" altLang="zh-CN" sz="2000" dirty="0"/>
          </a:p>
          <a:p>
            <a:r>
              <a:rPr lang="zh-CN" altLang="zh-CN" sz="2000" dirty="0"/>
              <a:t>（</a:t>
            </a:r>
            <a:r>
              <a:rPr lang="en-US" altLang="zh-CN" sz="2000" dirty="0"/>
              <a:t>2</a:t>
            </a:r>
            <a:r>
              <a:rPr lang="zh-CN" altLang="zh-CN" sz="2000" dirty="0"/>
              <a:t>）“与尺寸线对齐”单选钮</a:t>
            </a:r>
            <a:endParaRPr lang="en-US" altLang="zh-CN" sz="2000" dirty="0"/>
          </a:p>
          <a:p>
            <a:r>
              <a:rPr lang="zh-CN" altLang="zh-CN" sz="2000" dirty="0"/>
              <a:t>（</a:t>
            </a:r>
            <a:r>
              <a:rPr lang="en-US" altLang="zh-CN" sz="2000" dirty="0"/>
              <a:t>3</a:t>
            </a:r>
            <a:r>
              <a:rPr lang="zh-CN" altLang="zh-CN" sz="2000" dirty="0"/>
              <a:t>）“</a:t>
            </a:r>
            <a:r>
              <a:rPr lang="en-US" altLang="zh-CN" sz="2000" dirty="0"/>
              <a:t>ISO</a:t>
            </a:r>
            <a:r>
              <a:rPr lang="zh-CN" altLang="zh-CN" sz="2000" dirty="0"/>
              <a:t>标准”单选钮</a:t>
            </a:r>
          </a:p>
          <a:p>
            <a:endParaRPr lang="zh-CN" altLang="zh-CN" sz="2000" dirty="0"/>
          </a:p>
        </p:txBody>
      </p:sp>
      <p:pic>
        <p:nvPicPr>
          <p:cNvPr id="5" name="图片 4">
            <a:extLst>
              <a:ext uri="{FF2B5EF4-FFF2-40B4-BE49-F238E27FC236}">
                <a16:creationId xmlns:a16="http://schemas.microsoft.com/office/drawing/2014/main" id="{37460E5F-C59D-41C9-87B5-5F67FA69E5F8}"/>
              </a:ext>
            </a:extLst>
          </p:cNvPr>
          <p:cNvPicPr>
            <a:picLocks noChangeAspect="1"/>
          </p:cNvPicPr>
          <p:nvPr/>
        </p:nvPicPr>
        <p:blipFill>
          <a:blip r:embed="rId3"/>
          <a:stretch>
            <a:fillRect/>
          </a:stretch>
        </p:blipFill>
        <p:spPr>
          <a:xfrm>
            <a:off x="4290242" y="4624171"/>
            <a:ext cx="3114074" cy="1065341"/>
          </a:xfrm>
          <a:prstGeom prst="rect">
            <a:avLst/>
          </a:prstGeom>
        </p:spPr>
      </p:pic>
      <p:sp>
        <p:nvSpPr>
          <p:cNvPr id="7" name="矩形 6">
            <a:extLst>
              <a:ext uri="{FF2B5EF4-FFF2-40B4-BE49-F238E27FC236}">
                <a16:creationId xmlns:a16="http://schemas.microsoft.com/office/drawing/2014/main" id="{BA0DBDC1-6C33-490B-96D2-A9500D384FFC}"/>
              </a:ext>
            </a:extLst>
          </p:cNvPr>
          <p:cNvSpPr/>
          <p:nvPr/>
        </p:nvSpPr>
        <p:spPr>
          <a:xfrm>
            <a:off x="4311433" y="5909460"/>
            <a:ext cx="3023585"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 尺寸文本在垂直方向的放置</a:t>
            </a:r>
            <a:endParaRPr lang="zh-CN" altLang="zh-CN" kern="1000" dirty="0">
              <a:latin typeface="方正兰亭黑简体"/>
              <a:cs typeface="Times New Roman" panose="02020603050405020304" pitchFamily="18" charset="0"/>
            </a:endParaRPr>
          </a:p>
        </p:txBody>
      </p:sp>
      <p:pic>
        <p:nvPicPr>
          <p:cNvPr id="8" name="图片 7">
            <a:extLst>
              <a:ext uri="{FF2B5EF4-FFF2-40B4-BE49-F238E27FC236}">
                <a16:creationId xmlns:a16="http://schemas.microsoft.com/office/drawing/2014/main" id="{C93CF204-5661-42F3-AC7C-EEE425F1F70D}"/>
              </a:ext>
            </a:extLst>
          </p:cNvPr>
          <p:cNvPicPr>
            <a:picLocks noChangeAspect="1"/>
          </p:cNvPicPr>
          <p:nvPr/>
        </p:nvPicPr>
        <p:blipFill>
          <a:blip r:embed="rId4"/>
          <a:stretch>
            <a:fillRect/>
          </a:stretch>
        </p:blipFill>
        <p:spPr>
          <a:xfrm>
            <a:off x="7495284" y="5350917"/>
            <a:ext cx="2683196" cy="910370"/>
          </a:xfrm>
          <a:prstGeom prst="rect">
            <a:avLst/>
          </a:prstGeom>
        </p:spPr>
      </p:pic>
      <p:pic>
        <p:nvPicPr>
          <p:cNvPr id="9" name="图片 8">
            <a:extLst>
              <a:ext uri="{FF2B5EF4-FFF2-40B4-BE49-F238E27FC236}">
                <a16:creationId xmlns:a16="http://schemas.microsoft.com/office/drawing/2014/main" id="{5E9E5E6C-3921-46F9-AD3E-87A293F2437F}"/>
              </a:ext>
            </a:extLst>
          </p:cNvPr>
          <p:cNvPicPr>
            <a:picLocks noChangeAspect="1"/>
          </p:cNvPicPr>
          <p:nvPr/>
        </p:nvPicPr>
        <p:blipFill>
          <a:blip r:embed="rId5"/>
          <a:stretch>
            <a:fillRect/>
          </a:stretch>
        </p:blipFill>
        <p:spPr>
          <a:xfrm>
            <a:off x="10178480" y="5350917"/>
            <a:ext cx="2043563" cy="869854"/>
          </a:xfrm>
          <a:prstGeom prst="rect">
            <a:avLst/>
          </a:prstGeom>
        </p:spPr>
      </p:pic>
      <p:sp>
        <p:nvSpPr>
          <p:cNvPr id="10" name="矩形 9">
            <a:extLst>
              <a:ext uri="{FF2B5EF4-FFF2-40B4-BE49-F238E27FC236}">
                <a16:creationId xmlns:a16="http://schemas.microsoft.com/office/drawing/2014/main" id="{AFF419A4-50B6-4E37-B91B-8A13A4375673}"/>
              </a:ext>
            </a:extLst>
          </p:cNvPr>
          <p:cNvSpPr/>
          <p:nvPr/>
        </p:nvSpPr>
        <p:spPr>
          <a:xfrm>
            <a:off x="8409228" y="6222447"/>
            <a:ext cx="3023585" cy="369332"/>
          </a:xfrm>
          <a:prstGeom prst="rect">
            <a:avLst/>
          </a:prstGeom>
        </p:spPr>
        <p:txBody>
          <a:bodyPr wrap="none">
            <a:spAutoFit/>
          </a:bodyPr>
          <a:lstStyle/>
          <a:p>
            <a:pPr algn="ctr">
              <a:spcAft>
                <a:spcPts val="600"/>
              </a:spcAft>
            </a:pPr>
            <a:r>
              <a:rPr lang="zh-CN" altLang="zh-CN" kern="100" dirty="0">
                <a:latin typeface="方正兰亭黑简体"/>
                <a:cs typeface="Times New Roman" panose="02020603050405020304" pitchFamily="18" charset="0"/>
              </a:rPr>
              <a:t> 尺寸文本在水平方向的放置</a:t>
            </a:r>
            <a:endParaRPr lang="zh-CN" altLang="zh-CN" kern="1000" dirty="0">
              <a:latin typeface="方正兰亭黑简体"/>
              <a:cs typeface="Times New Roman" panose="02020603050405020304" pitchFamily="18" charset="0"/>
            </a:endParaRPr>
          </a:p>
        </p:txBody>
      </p:sp>
    </p:spTree>
    <p:extLst>
      <p:ext uri="{BB962C8B-B14F-4D97-AF65-F5344CB8AC3E}">
        <p14:creationId xmlns:p14="http://schemas.microsoft.com/office/powerpoint/2010/main" val="2673860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561B6FC-B9E3-4292-AE0E-24C16E6FBD36}"/>
              </a:ext>
            </a:extLst>
          </p:cNvPr>
          <p:cNvSpPr>
            <a:spLocks noGrp="1"/>
          </p:cNvSpPr>
          <p:nvPr>
            <p:ph idx="1"/>
          </p:nvPr>
        </p:nvSpPr>
        <p:spPr/>
        <p:txBody>
          <a:bodyPr/>
          <a:lstStyle/>
          <a:p>
            <a:r>
              <a:rPr lang="en-US" altLang="zh-CN" dirty="0" smtClean="0"/>
              <a:t>5 </a:t>
            </a:r>
            <a:r>
              <a:rPr lang="zh-CN" altLang="zh-CN" dirty="0"/>
              <a:t>长度型尺寸标注</a:t>
            </a:r>
            <a:endParaRPr lang="en-US" altLang="zh-CN" dirty="0"/>
          </a:p>
          <a:p>
            <a:r>
              <a:rPr lang="zh-CN" altLang="zh-CN" dirty="0"/>
              <a:t>【执行方式】</a:t>
            </a:r>
          </a:p>
          <a:p>
            <a:r>
              <a:rPr lang="zh-CN" altLang="zh-CN" dirty="0"/>
              <a:t>命令行：</a:t>
            </a:r>
            <a:r>
              <a:rPr lang="en-US" altLang="zh-CN" dirty="0"/>
              <a:t>DIMLINEAR</a:t>
            </a:r>
            <a:r>
              <a:rPr lang="zh-CN" altLang="zh-CN" dirty="0"/>
              <a:t>（缩写名：</a:t>
            </a:r>
            <a:r>
              <a:rPr lang="en-US" altLang="zh-CN" dirty="0"/>
              <a:t>DIMLIN</a:t>
            </a:r>
            <a:r>
              <a:rPr lang="zh-CN" altLang="zh-CN" dirty="0"/>
              <a:t>，快捷命令：</a:t>
            </a:r>
            <a:r>
              <a:rPr lang="en-US" altLang="zh-CN" dirty="0"/>
              <a:t>DLI</a:t>
            </a:r>
            <a:r>
              <a:rPr lang="zh-CN" altLang="zh-CN" dirty="0"/>
              <a:t>）。</a:t>
            </a:r>
          </a:p>
          <a:p>
            <a:r>
              <a:rPr lang="zh-CN" altLang="zh-CN" dirty="0"/>
              <a:t>菜单栏：选择菜单栏中的“标注”→“线性”命令。</a:t>
            </a:r>
          </a:p>
          <a:p>
            <a:r>
              <a:rPr lang="zh-CN" altLang="zh-CN" dirty="0"/>
              <a:t>工具栏：单击“标注”工具栏中的“线性”按钮</a:t>
            </a:r>
            <a:r>
              <a:rPr lang="en-US" altLang="zh-CN" dirty="0"/>
              <a:t>   </a:t>
            </a:r>
            <a:r>
              <a:rPr lang="zh-CN" altLang="en-US" dirty="0"/>
              <a:t>。</a:t>
            </a:r>
            <a:endParaRPr lang="en-US" altLang="zh-CN" dirty="0"/>
          </a:p>
          <a:p>
            <a:r>
              <a:rPr lang="zh-CN" altLang="en-US" dirty="0"/>
              <a:t>功能区：单击“默认”选项卡“注释”面板中的“线性”按钮     或单击“注释”选项卡“标注”面板中的“线性”按钮    。</a:t>
            </a:r>
            <a:endParaRPr lang="en-US" altLang="zh-CN" dirty="0"/>
          </a:p>
          <a:p>
            <a:endParaRPr lang="zh-CN" altLang="zh-CN" dirty="0"/>
          </a:p>
        </p:txBody>
      </p:sp>
      <p:pic>
        <p:nvPicPr>
          <p:cNvPr id="14340" name="Picture 4">
            <a:extLst>
              <a:ext uri="{FF2B5EF4-FFF2-40B4-BE49-F238E27FC236}">
                <a16:creationId xmlns:a16="http://schemas.microsoft.com/office/drawing/2014/main" id="{DFDA3043-8C69-475E-A379-837E9B3E20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0411" y="3694300"/>
            <a:ext cx="264680" cy="26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4CA54F6F-8A37-4CCD-9190-DD968C6DAE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7102" y="4234627"/>
            <a:ext cx="264680" cy="26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a:extLst>
              <a:ext uri="{FF2B5EF4-FFF2-40B4-BE49-F238E27FC236}">
                <a16:creationId xmlns:a16="http://schemas.microsoft.com/office/drawing/2014/main" id="{17D479BF-2E32-46BF-A831-37485FF178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8374" y="4650263"/>
            <a:ext cx="264680" cy="26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3"/>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276329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D68D6635-11B4-4F4B-AE32-568A0DAC3FCB}"/>
              </a:ext>
            </a:extLst>
          </p:cNvPr>
          <p:cNvSpPr>
            <a:spLocks noGrp="1"/>
          </p:cNvSpPr>
          <p:nvPr>
            <p:ph idx="1"/>
          </p:nvPr>
        </p:nvSpPr>
        <p:spPr/>
        <p:txBody>
          <a:bodyPr/>
          <a:lstStyle/>
          <a:p>
            <a:r>
              <a:rPr lang="en-US" altLang="zh-CN" sz="3200" dirty="0" smtClean="0"/>
              <a:t>6  </a:t>
            </a:r>
            <a:r>
              <a:rPr lang="zh-CN" altLang="zh-CN" sz="3200" dirty="0"/>
              <a:t>对齐标注</a:t>
            </a:r>
          </a:p>
          <a:p>
            <a:r>
              <a:rPr lang="zh-CN" altLang="zh-CN" dirty="0"/>
              <a:t>【执行方式】</a:t>
            </a:r>
          </a:p>
          <a:p>
            <a:r>
              <a:rPr lang="zh-CN" altLang="zh-CN" dirty="0"/>
              <a:t>命令行：</a:t>
            </a:r>
            <a:r>
              <a:rPr lang="en-US" altLang="zh-CN" dirty="0"/>
              <a:t>DIMALIGNED</a:t>
            </a:r>
            <a:r>
              <a:rPr lang="zh-CN" altLang="zh-CN" dirty="0"/>
              <a:t>（快捷命令：</a:t>
            </a:r>
            <a:r>
              <a:rPr lang="en-US" altLang="zh-CN" dirty="0"/>
              <a:t>DAL</a:t>
            </a:r>
            <a:r>
              <a:rPr lang="zh-CN" altLang="zh-CN" dirty="0"/>
              <a:t>）。</a:t>
            </a:r>
          </a:p>
          <a:p>
            <a:r>
              <a:rPr lang="zh-CN" altLang="zh-CN" dirty="0"/>
              <a:t>菜单栏：选择菜单栏中的“标注”→“对齐”命令。</a:t>
            </a:r>
          </a:p>
          <a:p>
            <a:r>
              <a:rPr lang="zh-CN" altLang="zh-CN" dirty="0"/>
              <a:t>工具栏：单击“标注”工具栏中的“对齐”按钮</a:t>
            </a:r>
            <a:r>
              <a:rPr lang="en-US" altLang="zh-CN" dirty="0"/>
              <a:t>    </a:t>
            </a:r>
            <a:r>
              <a:rPr lang="zh-CN" altLang="en-US" dirty="0"/>
              <a:t>。</a:t>
            </a:r>
            <a:endParaRPr lang="en-US" altLang="zh-CN" dirty="0"/>
          </a:p>
          <a:p>
            <a:r>
              <a:rPr lang="zh-CN" altLang="en-US" dirty="0"/>
              <a:t>功能区：单击“默认”选项卡“注释”面板中的“对齐”按钮     或单击“注释”选项卡“标注”面板中的“已对齐”按钮   。</a:t>
            </a:r>
          </a:p>
        </p:txBody>
      </p:sp>
      <p:pic>
        <p:nvPicPr>
          <p:cNvPr id="15362" name="Picture 2">
            <a:extLst>
              <a:ext uri="{FF2B5EF4-FFF2-40B4-BE49-F238E27FC236}">
                <a16:creationId xmlns:a16="http://schemas.microsoft.com/office/drawing/2014/main" id="{E2EE6CE5-161A-42D7-8B3C-D7B8BC7F6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8778" y="3694545"/>
            <a:ext cx="280204" cy="292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a:extLst>
              <a:ext uri="{FF2B5EF4-FFF2-40B4-BE49-F238E27FC236}">
                <a16:creationId xmlns:a16="http://schemas.microsoft.com/office/drawing/2014/main" id="{4D005618-21FB-4249-8DE9-9BCC7731A7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36996" y="4299527"/>
            <a:ext cx="280204" cy="292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D5CBEBF6-339C-419E-92BC-D96376F425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49942" y="4687454"/>
            <a:ext cx="280204" cy="292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215675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TotalTime>
  <Words>2436</Words>
  <Application>Microsoft Office PowerPoint</Application>
  <PresentationFormat>宽屏</PresentationFormat>
  <Paragraphs>317</Paragraphs>
  <Slides>36</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36</vt:i4>
      </vt:variant>
    </vt:vector>
  </HeadingPairs>
  <TitlesOfParts>
    <vt:vector size="47" baseType="lpstr">
      <vt:lpstr>等线</vt:lpstr>
      <vt:lpstr>等线 Light</vt:lpstr>
      <vt:lpstr>方正兰亭黑简体</vt:lpstr>
      <vt:lpstr>方正书宋简体</vt:lpstr>
      <vt:lpstr>宋体</vt:lpstr>
      <vt:lpstr>微软雅黑</vt:lpstr>
      <vt:lpstr>Arial</vt:lpstr>
      <vt:lpstr>Broadway</vt:lpstr>
      <vt:lpstr>Symbol</vt:lpstr>
      <vt:lpstr>Times New Roman</vt:lpstr>
      <vt:lpstr>Office 主题​​</vt:lpstr>
      <vt:lpstr>网络工程设计AutoCAD 案例教程</vt:lpstr>
      <vt:lpstr>PowerPoint 演示文稿</vt:lpstr>
      <vt:lpstr>5.1  尺寸样式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5.2  图块操作</vt:lpstr>
      <vt:lpstr>PowerPoint 演示文稿</vt:lpstr>
      <vt:lpstr>PowerPoint 演示文稿</vt:lpstr>
      <vt:lpstr>PowerPoint 演示文稿</vt:lpstr>
      <vt:lpstr>PowerPoint 演示文稿</vt:lpstr>
      <vt:lpstr>PowerPoint 演示文稿</vt:lpstr>
      <vt:lpstr>5.3设计中心与工具选项板功能应用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上机实验</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135</cp:revision>
  <dcterms:created xsi:type="dcterms:W3CDTF">2018-01-24T06:20:52Z</dcterms:created>
  <dcterms:modified xsi:type="dcterms:W3CDTF">2025-05-31T04:31:07Z</dcterms:modified>
</cp:coreProperties>
</file>