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8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706" autoAdjust="0"/>
  </p:normalViewPr>
  <p:slideViewPr>
    <p:cSldViewPr snapToGrid="0" showGuides="1">
      <p:cViewPr varScale="1">
        <p:scale>
          <a:sx n="63" d="100"/>
          <a:sy n="63" d="100"/>
        </p:scale>
        <p:origin x="60" y="744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1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76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09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84DA7E19-F779-440B-B152-62A25BDF5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D57B5D5-D147-46F4-9143-6A7E978A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623C763-0D86-4F95-9D24-DE7F2A2662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/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12F002-0B1F-4AFF-B7EE-5A4C1C388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/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ADEBC74-5799-4F1E-B6E5-532114D0E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521"/>
          <a:stretch/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6B1296E-B6BF-42B9-AE52-1C39B6C63028}"/>
              </a:ext>
            </a:extLst>
          </p:cNvPr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FDA5182-90FE-4A0A-AF4D-08D05ED9BE5A}"/>
              </a:ext>
            </a:extLst>
          </p:cNvPr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3FE2236-C65D-425C-A418-C0539FF0C83F}"/>
              </a:ext>
            </a:extLst>
          </p:cNvPr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A455534-5EF1-4FDF-A0FF-3EDCF542761C}"/>
              </a:ext>
            </a:extLst>
          </p:cNvPr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0E4106-0B6B-430C-B7A3-C7347E2B399B}"/>
              </a:ext>
            </a:extLst>
          </p:cNvPr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55DB18-700E-4821-AD8B-497B88AB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7217FBE-F3A3-4AEC-91F9-3BF74DDE1221}"/>
              </a:ext>
            </a:extLst>
          </p:cNvPr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3B6726A-366A-42EF-9C4F-60A30A83A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48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F427F-D326-47A1-950F-2BF39B51D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C1FB0F-8330-4BDA-9DCA-818D35A0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8D829D-B8F8-4CD0-89D5-A721A5C71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4F9E3-D39E-4724-9F59-CA02F90C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37F659-E1E9-44B7-8F8F-7596A53C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155DBE-6805-436E-816E-48C1B5A3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FF213-3835-44BF-AA96-745C6D38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06F4CA-7EC3-42E5-88BA-F8DB5DE9A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D08F-384F-46FD-8AE6-03FF018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49C323-61D4-4CEC-87C1-D8385A8F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5E25-D020-4657-BB67-8187EF87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96838-117B-4609-A819-07F27E01A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7BC447-8E21-4C44-A50F-3474410E9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95F69-EF94-4AC4-BAEA-1834B56C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E087A-4A9B-4CD9-BEF9-D07B4D59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6A03-66F8-49A4-B277-8094A76A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8B092F-C0A7-432A-8B28-EC47DDE75C66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36572-FAA6-44DC-ADDC-74EB8147D4B3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DA3068-1EC0-43B7-9BEC-E7AD16E0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0938FC-493A-449C-B6EE-85BD4792B7A9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C506C8-4D7C-4E4A-897B-79967F2F7E41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E7FAE5-CDDA-4D44-9653-6B38AE0F6B1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2F024C-2B4D-47A7-9415-D7E75307A2CD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7D7EA-A827-4B63-B3D5-9C793F20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83E5-F4F5-43C8-90B9-57624D3CE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553FE-8AFE-4DA7-B878-390ED9B87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12C16-DB9A-4DFA-88B2-F4ED570A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41D773-C3DF-416A-B2BB-BB94AAA1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6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6EA35-D304-4731-9460-49A16FAD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DA48E9-F01D-4DA2-B6CF-1DC4B5D1B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23F66-9628-4F3F-86E2-FD4FC418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2C3C4F-4D96-4558-BFBF-DE9A4E81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91BB8-635B-402E-9039-EAA9818D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53376-D828-4557-98BD-88728338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EA484-DDC6-4753-8930-E1007C7F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F70725-9AE7-47E9-9A7D-AB2352ECE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25E681-E62F-40C3-8C83-02E57FB59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870A9-8252-4378-A7D9-AAA74E4BE4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D8FE5-5D00-45CD-A57A-029608D42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D5477-4702-4D3D-BEE5-61FBD1DB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65873D-D7D9-41C9-BD0D-30496D52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6BD0E-F988-4BCC-8D2D-F16869E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7CBE6-9C9E-40E1-8DA9-3B808EA1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8A9013-98E1-46AB-A5D0-B075A6EE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B7BBE2-07D2-47AE-8E98-DC10F123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BB7471-640B-4312-97ED-835C146B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98E8AD-EEF7-4510-87CD-F76302243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985BE0-48CA-4C14-940B-3C12E142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72082A-509B-45CC-8D7F-29E4B693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F31477-6767-4495-82DF-F2FBF35F7DE7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227918-C617-4106-BE3F-79FF20675189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0FA1F4-F1B9-4C5A-BE03-68F4F361F839}"/>
              </a:ext>
            </a:extLst>
          </p:cNvPr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79A2FE-D17B-4796-AD57-56503008395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DC1CB-2578-4350-9FCC-0E86629D2D8F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1B87DAA-CBD3-41A1-A375-E139A2F6ED28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B379A7E-8C03-404C-80ED-F1E41EA2C7C3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2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DE0E-0D5D-4335-9626-C9EEBC1F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F5B02-42E7-458A-9B04-C24B61098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36019-4642-4A58-BF9E-2B2A06085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D081B-02CC-4A7D-AABD-8356E5F9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3FB3C-1414-4915-8B28-53D82364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64D09-D0AF-4F40-B12B-5DA7DE0B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87ED46-F8D6-4B95-B612-05FF91B4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B0D4-1635-413C-9C18-512C88BF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6BAA1-D1D6-4FC2-9C91-7199F9890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0AB1B-ED18-49E2-B0BD-11422801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B68D8-5829-4670-9F4B-31DEFE603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5186D94-7CBA-4D8A-BCED-B80ADCD28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zh-CN" altLang="zh-CN" dirty="0"/>
              <a:t>网络工程设计</a:t>
            </a:r>
            <a:r>
              <a:rPr lang="en-US" altLang="zh-CN" dirty="0"/>
              <a:t>AutoCAD </a:t>
            </a:r>
            <a:r>
              <a:rPr lang="zh-CN" altLang="en-US" dirty="0"/>
              <a:t>案例教程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925761-22C6-4BD3-B155-0904AA4EED91}"/>
              </a:ext>
            </a:extLst>
          </p:cNvPr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42A9FB-71DA-4A81-B0F4-6DF8CAA7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4730" y="4829220"/>
            <a:ext cx="5082540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6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 绘制电路图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FD5E3BB-05CC-4EBD-A2B7-B3995672C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．绘制开关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）绘制等边三角形。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）绘制圆。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）删除直线。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）拉长直线。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）修剪图形。</a:t>
            </a:r>
            <a:endParaRPr lang="zh-CN" altLang="en-US" dirty="0"/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CBB1E4FC-84C2-493F-BE1C-6E0674D45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57" y="934265"/>
            <a:ext cx="9080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E6D2520-DD77-46C6-9E81-D420602255F5}"/>
              </a:ext>
            </a:extLst>
          </p:cNvPr>
          <p:cNvSpPr/>
          <p:nvPr/>
        </p:nvSpPr>
        <p:spPr>
          <a:xfrm>
            <a:off x="6556468" y="194391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绘制三角形</a:t>
            </a:r>
          </a:p>
        </p:txBody>
      </p:sp>
      <p:pic>
        <p:nvPicPr>
          <p:cNvPr id="16389" name="Picture 5" descr="8-79a">
            <a:extLst>
              <a:ext uri="{FF2B5EF4-FFF2-40B4-BE49-F238E27FC236}">
                <a16:creationId xmlns:a16="http://schemas.microsoft.com/office/drawing/2014/main" id="{3F322F90-9124-4157-951D-17C902F1B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665" y="924724"/>
            <a:ext cx="9017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0652C43-F0C6-4978-984D-B07B5438B790}"/>
              </a:ext>
            </a:extLst>
          </p:cNvPr>
          <p:cNvSpPr/>
          <p:nvPr/>
        </p:nvSpPr>
        <p:spPr>
          <a:xfrm>
            <a:off x="8575416" y="1943915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绘制圆 </a:t>
            </a:r>
          </a:p>
        </p:txBody>
      </p:sp>
      <p:pic>
        <p:nvPicPr>
          <p:cNvPr id="16390" name="Picture 6" descr="8-79b">
            <a:extLst>
              <a:ext uri="{FF2B5EF4-FFF2-40B4-BE49-F238E27FC236}">
                <a16:creationId xmlns:a16="http://schemas.microsoft.com/office/drawing/2014/main" id="{7F021A57-0A53-452D-A969-0611427D1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140" y="962714"/>
            <a:ext cx="87947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0413CCA-FBDB-47A8-8F18-7F93B40DC6B9}"/>
              </a:ext>
            </a:extLst>
          </p:cNvPr>
          <p:cNvSpPr/>
          <p:nvPr/>
        </p:nvSpPr>
        <p:spPr>
          <a:xfrm>
            <a:off x="10230518" y="19723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删除直线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48A9D20-157B-4778-B5FB-204EFD2E8D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9498" y="2319361"/>
            <a:ext cx="5153891" cy="167290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E6819603-289C-48D8-98FA-AEB7CD032AA5}"/>
              </a:ext>
            </a:extLst>
          </p:cNvPr>
          <p:cNvSpPr/>
          <p:nvPr/>
        </p:nvSpPr>
        <p:spPr>
          <a:xfrm>
            <a:off x="8706751" y="4101517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绘制直线</a:t>
            </a:r>
          </a:p>
        </p:txBody>
      </p:sp>
      <p:pic>
        <p:nvPicPr>
          <p:cNvPr id="16391" name="Picture 7" descr="8-81a">
            <a:extLst>
              <a:ext uri="{FF2B5EF4-FFF2-40B4-BE49-F238E27FC236}">
                <a16:creationId xmlns:a16="http://schemas.microsoft.com/office/drawing/2014/main" id="{F154201A-BA04-4BB0-B4EE-218BD2373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246" y="4673809"/>
            <a:ext cx="12890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301EA8FF-710A-4721-9EE7-373CEF0EB388}"/>
              </a:ext>
            </a:extLst>
          </p:cNvPr>
          <p:cNvSpPr/>
          <p:nvPr/>
        </p:nvSpPr>
        <p:spPr>
          <a:xfrm>
            <a:off x="6696773" y="60078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拉长直线</a:t>
            </a:r>
          </a:p>
        </p:txBody>
      </p:sp>
      <p:pic>
        <p:nvPicPr>
          <p:cNvPr id="16392" name="Picture 8" descr="8-81b">
            <a:extLst>
              <a:ext uri="{FF2B5EF4-FFF2-40B4-BE49-F238E27FC236}">
                <a16:creationId xmlns:a16="http://schemas.microsoft.com/office/drawing/2014/main" id="{2CC01639-BC1B-4424-B1F9-4785298F1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688" y="4673809"/>
            <a:ext cx="1050925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0D2C2849-9272-4126-8B28-775BA081E18F}"/>
              </a:ext>
            </a:extLst>
          </p:cNvPr>
          <p:cNvSpPr/>
          <p:nvPr/>
        </p:nvSpPr>
        <p:spPr>
          <a:xfrm>
            <a:off x="8535924" y="604259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16393" name="Picture 9" descr="8-81c">
            <a:extLst>
              <a:ext uri="{FF2B5EF4-FFF2-40B4-BE49-F238E27FC236}">
                <a16:creationId xmlns:a16="http://schemas.microsoft.com/office/drawing/2014/main" id="{157E3AD3-B1DB-49A1-B3D9-DBDBB4D99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8768" y="4698880"/>
            <a:ext cx="10779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F6EAE66D-C828-4C02-9A4D-DC91D42AE404}"/>
              </a:ext>
            </a:extLst>
          </p:cNvPr>
          <p:cNvSpPr/>
          <p:nvPr/>
        </p:nvSpPr>
        <p:spPr>
          <a:xfrm>
            <a:off x="10115102" y="608033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修剪图形</a:t>
            </a:r>
          </a:p>
        </p:txBody>
      </p:sp>
    </p:spTree>
    <p:extLst>
      <p:ext uri="{BB962C8B-B14F-4D97-AF65-F5344CB8AC3E}">
        <p14:creationId xmlns:p14="http://schemas.microsoft.com/office/powerpoint/2010/main" val="4245989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2D99F3B-1385-48C8-A60D-2159B8BC4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．绘制扬声器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）绘制矩形。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）绘制斜线。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）镜像直线。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．绘制电源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）偏移直线。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）拉长直线。</a:t>
            </a:r>
            <a:endParaRPr lang="zh-CN" altLang="en-US" dirty="0"/>
          </a:p>
        </p:txBody>
      </p:sp>
      <p:pic>
        <p:nvPicPr>
          <p:cNvPr id="17410" name="Picture 2" descr="8-85">
            <a:extLst>
              <a:ext uri="{FF2B5EF4-FFF2-40B4-BE49-F238E27FC236}">
                <a16:creationId xmlns:a16="http://schemas.microsoft.com/office/drawing/2014/main" id="{FD466475-EAF4-4D70-BF45-CC049694F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924" y="1785900"/>
            <a:ext cx="682625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7BAD71-1CD8-4EC8-86E6-1E9E3092F706}"/>
              </a:ext>
            </a:extLst>
          </p:cNvPr>
          <p:cNvSpPr/>
          <p:nvPr/>
        </p:nvSpPr>
        <p:spPr>
          <a:xfrm>
            <a:off x="3681239" y="327973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绘制矩形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0FCCD151-65CF-499A-A50D-351765BAB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52" y="930740"/>
            <a:ext cx="2627312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457FCE0-705E-413B-A480-C3AC5943476A}"/>
              </a:ext>
            </a:extLst>
          </p:cNvPr>
          <p:cNvSpPr/>
          <p:nvPr/>
        </p:nvSpPr>
        <p:spPr>
          <a:xfrm>
            <a:off x="5081297" y="32177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“草图设置”对话框</a:t>
            </a:r>
          </a:p>
        </p:txBody>
      </p:sp>
      <p:pic>
        <p:nvPicPr>
          <p:cNvPr id="17412" name="Picture 4" descr="8-84">
            <a:extLst>
              <a:ext uri="{FF2B5EF4-FFF2-40B4-BE49-F238E27FC236}">
                <a16:creationId xmlns:a16="http://schemas.microsoft.com/office/drawing/2014/main" id="{A3193C10-E7EA-4422-A9E0-408DFDDD2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936" y="1785900"/>
            <a:ext cx="10636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246CABD-3E76-483A-989D-D4323949F97D}"/>
              </a:ext>
            </a:extLst>
          </p:cNvPr>
          <p:cNvSpPr/>
          <p:nvPr/>
        </p:nvSpPr>
        <p:spPr>
          <a:xfrm>
            <a:off x="8025428" y="332101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绘制斜线</a:t>
            </a:r>
          </a:p>
        </p:txBody>
      </p:sp>
      <p:pic>
        <p:nvPicPr>
          <p:cNvPr id="17413" name="Picture 5" descr="8-86">
            <a:extLst>
              <a:ext uri="{FF2B5EF4-FFF2-40B4-BE49-F238E27FC236}">
                <a16:creationId xmlns:a16="http://schemas.microsoft.com/office/drawing/2014/main" id="{11ED23DC-6D3D-4E71-88F6-678D597A1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955" y="2291342"/>
            <a:ext cx="798512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AB4A3EA-AE32-4A96-847B-9AF7B14250A2}"/>
              </a:ext>
            </a:extLst>
          </p:cNvPr>
          <p:cNvSpPr/>
          <p:nvPr/>
        </p:nvSpPr>
        <p:spPr>
          <a:xfrm>
            <a:off x="9448492" y="33771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镜像图形</a:t>
            </a:r>
          </a:p>
        </p:txBody>
      </p:sp>
      <p:pic>
        <p:nvPicPr>
          <p:cNvPr id="17414" name="Picture 6" descr="8-85yong">
            <a:extLst>
              <a:ext uri="{FF2B5EF4-FFF2-40B4-BE49-F238E27FC236}">
                <a16:creationId xmlns:a16="http://schemas.microsoft.com/office/drawing/2014/main" id="{A1C54EF2-88BA-44DC-AFEB-8D70531CB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8846" y="2141368"/>
            <a:ext cx="834080" cy="125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135D984-C8FE-4300-820F-65DB907FD0D7}"/>
              </a:ext>
            </a:extLst>
          </p:cNvPr>
          <p:cNvSpPr/>
          <p:nvPr/>
        </p:nvSpPr>
        <p:spPr>
          <a:xfrm>
            <a:off x="10629043" y="340240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扬声器符号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4FAC390-647F-4E10-9570-E538D29245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9669" y="4425195"/>
            <a:ext cx="4015526" cy="112649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086DACCB-34DE-448F-AEC5-63E53BD2FE7F}"/>
              </a:ext>
            </a:extLst>
          </p:cNvPr>
          <p:cNvSpPr/>
          <p:nvPr/>
        </p:nvSpPr>
        <p:spPr>
          <a:xfrm>
            <a:off x="6917432" y="570955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绘制电源</a:t>
            </a:r>
          </a:p>
        </p:txBody>
      </p:sp>
    </p:spTree>
    <p:extLst>
      <p:ext uri="{BB962C8B-B14F-4D97-AF65-F5344CB8AC3E}">
        <p14:creationId xmlns:p14="http://schemas.microsoft.com/office/powerpoint/2010/main" val="4087011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2955056-53AA-4377-B595-8DC50AC09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．绘制整流桥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）绘制矩形。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）旋转矩形。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）复制二极管符号。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）旋转二极管符号。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）移动图形。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）镜像图形。</a:t>
            </a:r>
            <a:endParaRPr lang="zh-CN" altLang="en-US" dirty="0"/>
          </a:p>
        </p:txBody>
      </p:sp>
      <p:pic>
        <p:nvPicPr>
          <p:cNvPr id="18434" name="Picture 2" descr="8-54">
            <a:extLst>
              <a:ext uri="{FF2B5EF4-FFF2-40B4-BE49-F238E27FC236}">
                <a16:creationId xmlns:a16="http://schemas.microsoft.com/office/drawing/2014/main" id="{B17A4A00-6B40-4E60-B9C2-EE949C83F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908" r="33417" b="43333"/>
          <a:stretch>
            <a:fillRect/>
          </a:stretch>
        </p:blipFill>
        <p:spPr bwMode="auto">
          <a:xfrm>
            <a:off x="4475164" y="1309711"/>
            <a:ext cx="941387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DE1EE10-387F-4391-9B83-0042CBB7D293}"/>
              </a:ext>
            </a:extLst>
          </p:cNvPr>
          <p:cNvSpPr/>
          <p:nvPr/>
        </p:nvSpPr>
        <p:spPr>
          <a:xfrm>
            <a:off x="4308909" y="2244749"/>
            <a:ext cx="161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绘制矩形</a:t>
            </a:r>
          </a:p>
        </p:txBody>
      </p:sp>
      <p:pic>
        <p:nvPicPr>
          <p:cNvPr id="18435" name="Picture 3" descr="8-55">
            <a:extLst>
              <a:ext uri="{FF2B5EF4-FFF2-40B4-BE49-F238E27FC236}">
                <a16:creationId xmlns:a16="http://schemas.microsoft.com/office/drawing/2014/main" id="{22E30595-7E5C-42B2-8ED1-5C5304D34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1" b="34393"/>
          <a:stretch>
            <a:fillRect/>
          </a:stretch>
        </p:blipFill>
        <p:spPr bwMode="auto">
          <a:xfrm>
            <a:off x="6281025" y="1194673"/>
            <a:ext cx="9271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D044EAC-9679-4625-BFD8-5B8BD537CB8F}"/>
              </a:ext>
            </a:extLst>
          </p:cNvPr>
          <p:cNvSpPr/>
          <p:nvPr/>
        </p:nvSpPr>
        <p:spPr>
          <a:xfrm>
            <a:off x="4961875" y="2261047"/>
            <a:ext cx="2268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080770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旋转矩形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42DF9BE-67CC-452B-BBFA-3E5118D14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510" y="934585"/>
            <a:ext cx="2268250" cy="132646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C7C4A0-C300-4C8F-8747-F4312FAF5DE9}"/>
              </a:ext>
            </a:extLst>
          </p:cNvPr>
          <p:cNvSpPr/>
          <p:nvPr/>
        </p:nvSpPr>
        <p:spPr>
          <a:xfrm>
            <a:off x="8289425" y="230033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旋转二极管</a:t>
            </a:r>
          </a:p>
        </p:txBody>
      </p:sp>
      <p:pic>
        <p:nvPicPr>
          <p:cNvPr id="18436" name="Picture 4" descr="8-90">
            <a:extLst>
              <a:ext uri="{FF2B5EF4-FFF2-40B4-BE49-F238E27FC236}">
                <a16:creationId xmlns:a16="http://schemas.microsoft.com/office/drawing/2014/main" id="{48502AAD-8A37-49BA-A33C-C90959288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4372" y="1095235"/>
            <a:ext cx="1038125" cy="11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669D320-1A28-45B4-A2B1-9ECE50BA06FE}"/>
              </a:ext>
            </a:extLst>
          </p:cNvPr>
          <p:cNvSpPr/>
          <p:nvPr/>
        </p:nvSpPr>
        <p:spPr>
          <a:xfrm>
            <a:off x="10020760" y="2300332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插入第一个二极管 </a:t>
            </a:r>
          </a:p>
        </p:txBody>
      </p:sp>
      <p:pic>
        <p:nvPicPr>
          <p:cNvPr id="18437" name="Picture 5" descr="8-90b">
            <a:extLst>
              <a:ext uri="{FF2B5EF4-FFF2-40B4-BE49-F238E27FC236}">
                <a16:creationId xmlns:a16="http://schemas.microsoft.com/office/drawing/2014/main" id="{D9E24369-06F2-44A8-B417-62102691D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825" y="3192924"/>
            <a:ext cx="961953" cy="96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CFF2113-18E5-4F29-8BFD-8D401A74549E}"/>
              </a:ext>
            </a:extLst>
          </p:cNvPr>
          <p:cNvSpPr/>
          <p:nvPr/>
        </p:nvSpPr>
        <p:spPr>
          <a:xfrm>
            <a:off x="6370870" y="42594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插入第二个二极管</a:t>
            </a:r>
          </a:p>
        </p:txBody>
      </p:sp>
      <p:pic>
        <p:nvPicPr>
          <p:cNvPr id="18438" name="Picture 6" descr="8-90c">
            <a:extLst>
              <a:ext uri="{FF2B5EF4-FFF2-40B4-BE49-F238E27FC236}">
                <a16:creationId xmlns:a16="http://schemas.microsoft.com/office/drawing/2014/main" id="{FFE2426A-B2E1-480C-91E3-35359FAFF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85" y="3192924"/>
            <a:ext cx="83978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3D0865FF-41F6-4ED0-9B9C-9BDA90BAACDC}"/>
              </a:ext>
            </a:extLst>
          </p:cNvPr>
          <p:cNvSpPr/>
          <p:nvPr/>
        </p:nvSpPr>
        <p:spPr>
          <a:xfrm>
            <a:off x="8912764" y="426794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镜像图形</a:t>
            </a:r>
          </a:p>
        </p:txBody>
      </p:sp>
    </p:spTree>
    <p:extLst>
      <p:ext uri="{BB962C8B-B14F-4D97-AF65-F5344CB8AC3E}">
        <p14:creationId xmlns:p14="http://schemas.microsoft.com/office/powerpoint/2010/main" val="3993518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C50B16A-20D6-43D9-985A-444423FA8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6</a:t>
            </a:r>
            <a:r>
              <a:rPr lang="zh-CN" altLang="zh-CN" dirty="0"/>
              <a:t>．绘制光电耦合器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）绘制发光二级管</a:t>
            </a:r>
          </a:p>
          <a:p>
            <a:r>
              <a:rPr lang="zh-CN" altLang="zh-CN" dirty="0"/>
              <a:t>①打开“插入”对话框</a:t>
            </a:r>
            <a:endParaRPr lang="en-US" altLang="zh-CN" dirty="0"/>
          </a:p>
          <a:p>
            <a:r>
              <a:rPr lang="zh-CN" altLang="zh-CN" dirty="0"/>
              <a:t>②水平绘制直线</a:t>
            </a:r>
            <a:endParaRPr lang="en-US" altLang="zh-CN" dirty="0"/>
          </a:p>
          <a:p>
            <a:r>
              <a:rPr lang="zh-CN" altLang="zh-CN" dirty="0"/>
              <a:t>③旋转图形</a:t>
            </a:r>
            <a:endParaRPr lang="en-US" altLang="zh-CN" dirty="0"/>
          </a:p>
          <a:p>
            <a:r>
              <a:rPr lang="zh-CN" altLang="zh-CN" dirty="0"/>
              <a:t>④复制图形</a:t>
            </a:r>
            <a:endParaRPr lang="en-US" altLang="zh-CN" dirty="0"/>
          </a:p>
          <a:p>
            <a:r>
              <a:rPr lang="zh-CN" altLang="zh-CN" dirty="0"/>
              <a:t>⑤ 移动图形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）绘制光敏管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）组合图形。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6284C5E-8F01-4DD3-BDBD-F213F359F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707" y="1228436"/>
            <a:ext cx="2904587" cy="17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2A10B46-971C-429F-9BF9-CBFD9D1CD9CC}"/>
              </a:ext>
            </a:extLst>
          </p:cNvPr>
          <p:cNvSpPr/>
          <p:nvPr/>
        </p:nvSpPr>
        <p:spPr>
          <a:xfrm>
            <a:off x="5602225" y="302315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“插入”对话框</a:t>
            </a:r>
          </a:p>
        </p:txBody>
      </p:sp>
      <p:pic>
        <p:nvPicPr>
          <p:cNvPr id="1027" name="Picture 3" descr="8-92">
            <a:extLst>
              <a:ext uri="{FF2B5EF4-FFF2-40B4-BE49-F238E27FC236}">
                <a16:creationId xmlns:a16="http://schemas.microsoft.com/office/drawing/2014/main" id="{A0388478-B7D3-4597-B165-B015DDF1C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193" y="2523093"/>
            <a:ext cx="1071562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2C77CE3-BE4D-4AB2-ADA6-5A76777A8642}"/>
              </a:ext>
            </a:extLst>
          </p:cNvPr>
          <p:cNvSpPr/>
          <p:nvPr/>
        </p:nvSpPr>
        <p:spPr>
          <a:xfrm>
            <a:off x="8265045" y="305966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箭头符号</a:t>
            </a:r>
          </a:p>
        </p:txBody>
      </p:sp>
      <p:pic>
        <p:nvPicPr>
          <p:cNvPr id="1028" name="Picture 4" descr="8-30a">
            <a:extLst>
              <a:ext uri="{FF2B5EF4-FFF2-40B4-BE49-F238E27FC236}">
                <a16:creationId xmlns:a16="http://schemas.microsoft.com/office/drawing/2014/main" id="{B1B35566-7B29-41DE-9CB3-2E7A229B4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786" y="2621517"/>
            <a:ext cx="1173163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104803D-95F2-4CD3-A11D-272EB2372D02}"/>
              </a:ext>
            </a:extLst>
          </p:cNvPr>
          <p:cNvSpPr/>
          <p:nvPr/>
        </p:nvSpPr>
        <p:spPr>
          <a:xfrm>
            <a:off x="9702668" y="30426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36F83F94-368D-410F-8ADC-86A9A46EE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066" y="2186543"/>
            <a:ext cx="70326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E3E2CC8-C81E-4650-8761-1DDAD9FE4286}"/>
              </a:ext>
            </a:extLst>
          </p:cNvPr>
          <p:cNvSpPr/>
          <p:nvPr/>
        </p:nvSpPr>
        <p:spPr>
          <a:xfrm>
            <a:off x="10760446" y="3016290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旋转图形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027A862B-969D-4C7A-9973-D716CFF93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49" y="3429000"/>
            <a:ext cx="77787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38606788-1228-44F9-AE4C-6778DF0C6876}"/>
              </a:ext>
            </a:extLst>
          </p:cNvPr>
          <p:cNvSpPr/>
          <p:nvPr/>
        </p:nvSpPr>
        <p:spPr>
          <a:xfrm>
            <a:off x="5602225" y="4366357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复制图形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031" name="Picture 7" descr="8-94a">
            <a:extLst>
              <a:ext uri="{FF2B5EF4-FFF2-40B4-BE49-F238E27FC236}">
                <a16:creationId xmlns:a16="http://schemas.microsoft.com/office/drawing/2014/main" id="{F7EFDE7E-8CF2-496B-95E3-BB488246D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43" y="3473763"/>
            <a:ext cx="519112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BD2F5D20-980E-46CF-9A9D-6315569D5E0F}"/>
              </a:ext>
            </a:extLst>
          </p:cNvPr>
          <p:cNvSpPr/>
          <p:nvPr/>
        </p:nvSpPr>
        <p:spPr>
          <a:xfrm>
            <a:off x="6702045" y="4366357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复制二极管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CF850BD7-A8A8-4C26-9CD6-A45B8331C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384" y="3533713"/>
            <a:ext cx="7651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ED16DF5-8DB9-4587-AB93-62ED1F556C1A}"/>
              </a:ext>
            </a:extLst>
          </p:cNvPr>
          <p:cNvSpPr/>
          <p:nvPr/>
        </p:nvSpPr>
        <p:spPr>
          <a:xfrm>
            <a:off x="8006062" y="435107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移动图形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B01FB04-35F9-4518-A2F9-9F1C123CD7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3041" y="3426813"/>
            <a:ext cx="1839075" cy="116542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51E7340-DC16-4A2A-B2A4-81FE639F6191}"/>
              </a:ext>
            </a:extLst>
          </p:cNvPr>
          <p:cNvSpPr/>
          <p:nvPr/>
        </p:nvSpPr>
        <p:spPr>
          <a:xfrm>
            <a:off x="10016274" y="4457050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光敏管 </a:t>
            </a:r>
          </a:p>
        </p:txBody>
      </p:sp>
      <p:pic>
        <p:nvPicPr>
          <p:cNvPr id="1033" name="Picture 9">
            <a:extLst>
              <a:ext uri="{FF2B5EF4-FFF2-40B4-BE49-F238E27FC236}">
                <a16:creationId xmlns:a16="http://schemas.microsoft.com/office/drawing/2014/main" id="{5C2B2B19-F892-4FF3-88E9-9C069C5B9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155" y="5030958"/>
            <a:ext cx="199231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A8985FF8-F31C-4FC3-83CF-4D0C586FB5EE}"/>
              </a:ext>
            </a:extLst>
          </p:cNvPr>
          <p:cNvSpPr/>
          <p:nvPr/>
        </p:nvSpPr>
        <p:spPr>
          <a:xfrm>
            <a:off x="7745815" y="6124046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 IC1</a:t>
            </a:r>
            <a:r>
              <a:rPr lang="zh-CN" altLang="en-US" dirty="0"/>
              <a:t>光电耦合器</a:t>
            </a:r>
          </a:p>
        </p:txBody>
      </p:sp>
    </p:spTree>
    <p:extLst>
      <p:ext uri="{BB962C8B-B14F-4D97-AF65-F5344CB8AC3E}">
        <p14:creationId xmlns:p14="http://schemas.microsoft.com/office/powerpoint/2010/main" val="2737275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EF72DD7-6B50-4640-9100-7A07E24C5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en-US" altLang="zh-CN" dirty="0"/>
              <a:t>7</a:t>
            </a:r>
            <a:r>
              <a:rPr lang="zh-CN" altLang="zh-CN" dirty="0"/>
              <a:t>．绘制</a:t>
            </a:r>
            <a:r>
              <a:rPr lang="en-US" altLang="zh-CN" dirty="0"/>
              <a:t>PNP</a:t>
            </a:r>
            <a:r>
              <a:rPr lang="zh-CN" altLang="zh-CN" dirty="0"/>
              <a:t>型晶体管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）复制图形。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）删除箭头。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）镜像直线。</a:t>
            </a:r>
            <a:endParaRPr lang="en-US" altLang="zh-CN" dirty="0"/>
          </a:p>
          <a:p>
            <a:r>
              <a:rPr lang="en-US" altLang="zh-CN" dirty="0"/>
              <a:t>8</a:t>
            </a:r>
            <a:r>
              <a:rPr lang="zh-CN" altLang="zh-CN" dirty="0"/>
              <a:t>．绘制其他图形符号</a:t>
            </a:r>
          </a:p>
          <a:p>
            <a:endParaRPr lang="zh-CN" altLang="en-US" dirty="0"/>
          </a:p>
        </p:txBody>
      </p:sp>
      <p:pic>
        <p:nvPicPr>
          <p:cNvPr id="2050" name="Picture 2" descr="8-97a">
            <a:extLst>
              <a:ext uri="{FF2B5EF4-FFF2-40B4-BE49-F238E27FC236}">
                <a16:creationId xmlns:a16="http://schemas.microsoft.com/office/drawing/2014/main" id="{52F18FBA-9ACA-4C1C-9CD9-819A73738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852" y="962772"/>
            <a:ext cx="124142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5B532386-3B79-4005-80BA-3C1A331D9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252" y="2313011"/>
            <a:ext cx="10033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7DBC646-C2F5-4869-B479-CF1D1AD3B6FA}"/>
              </a:ext>
            </a:extLst>
          </p:cNvPr>
          <p:cNvSpPr/>
          <p:nvPr/>
        </p:nvSpPr>
        <p:spPr>
          <a:xfrm>
            <a:off x="4340852" y="197242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删除箭头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C5845E-9EC6-4A42-88D0-DDCA38B8F24C}"/>
              </a:ext>
            </a:extLst>
          </p:cNvPr>
          <p:cNvSpPr/>
          <p:nvPr/>
        </p:nvSpPr>
        <p:spPr>
          <a:xfrm>
            <a:off x="4393554" y="321471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绘制直线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5A77D60-9AA7-4D6F-A370-C899A3BF0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611" y="3622311"/>
            <a:ext cx="10922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5378CD3-EBB8-495C-A52D-2B2763AC6951}"/>
              </a:ext>
            </a:extLst>
          </p:cNvPr>
          <p:cNvSpPr/>
          <p:nvPr/>
        </p:nvSpPr>
        <p:spPr>
          <a:xfrm>
            <a:off x="4487297" y="463196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捕捉镜像线</a:t>
            </a:r>
          </a:p>
        </p:txBody>
      </p:sp>
      <p:pic>
        <p:nvPicPr>
          <p:cNvPr id="2053" name="Picture 5">
            <a:extLst>
              <a:ext uri="{FF2B5EF4-FFF2-40B4-BE49-F238E27FC236}">
                <a16:creationId xmlns:a16="http://schemas.microsoft.com/office/drawing/2014/main" id="{B19EAB32-7EE1-4257-821F-952C206B4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130" y="4899770"/>
            <a:ext cx="1071562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D70BEB6-C418-4641-B1D7-A0A9FA76792A}"/>
              </a:ext>
            </a:extLst>
          </p:cNvPr>
          <p:cNvSpPr/>
          <p:nvPr/>
        </p:nvSpPr>
        <p:spPr>
          <a:xfrm>
            <a:off x="795885" y="5801470"/>
            <a:ext cx="152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PNP</a:t>
            </a:r>
            <a:r>
              <a:rPr lang="zh-CN" altLang="en-US" dirty="0"/>
              <a:t>半导体管</a:t>
            </a:r>
          </a:p>
        </p:txBody>
      </p:sp>
      <p:pic>
        <p:nvPicPr>
          <p:cNvPr id="2054" name="Picture 6" descr="8-102">
            <a:extLst>
              <a:ext uri="{FF2B5EF4-FFF2-40B4-BE49-F238E27FC236}">
                <a16:creationId xmlns:a16="http://schemas.microsoft.com/office/drawing/2014/main" id="{F04220C6-9F63-47BC-A940-7422982E7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023" y="5081940"/>
            <a:ext cx="53975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8-63b">
            <a:extLst>
              <a:ext uri="{FF2B5EF4-FFF2-40B4-BE49-F238E27FC236}">
                <a16:creationId xmlns:a16="http://schemas.microsoft.com/office/drawing/2014/main" id="{AC707CA4-378F-41C5-8D90-2F3DE77B0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773" y="5272064"/>
            <a:ext cx="15906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8-63c">
            <a:extLst>
              <a:ext uri="{FF2B5EF4-FFF2-40B4-BE49-F238E27FC236}">
                <a16:creationId xmlns:a16="http://schemas.microsoft.com/office/drawing/2014/main" id="{2D7173D1-BB88-4821-A7CC-275FCC642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011" y="5222143"/>
            <a:ext cx="4841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8FCAAC2-2DC5-4826-A5B5-6B047051833D}"/>
              </a:ext>
            </a:extLst>
          </p:cNvPr>
          <p:cNvSpPr/>
          <p:nvPr/>
        </p:nvSpPr>
        <p:spPr>
          <a:xfrm>
            <a:off x="3644274" y="591335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其他图形符号</a:t>
            </a:r>
          </a:p>
        </p:txBody>
      </p:sp>
      <p:sp>
        <p:nvSpPr>
          <p:cNvPr id="20" name="内容占位符 1">
            <a:extLst>
              <a:ext uri="{FF2B5EF4-FFF2-40B4-BE49-F238E27FC236}">
                <a16:creationId xmlns:a16="http://schemas.microsoft.com/office/drawing/2014/main" id="{0978D7CE-CDA0-4451-A0B5-47CE21AEF4E6}"/>
              </a:ext>
            </a:extLst>
          </p:cNvPr>
          <p:cNvSpPr txBox="1">
            <a:spLocks/>
          </p:cNvSpPr>
          <p:nvPr/>
        </p:nvSpPr>
        <p:spPr>
          <a:xfrm>
            <a:off x="6213501" y="1309710"/>
            <a:ext cx="5762171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8.3.3  </a:t>
            </a:r>
            <a:r>
              <a:rPr lang="zh-CN" altLang="zh-CN" sz="3200" dirty="0"/>
              <a:t>图形符号插入到结构图</a:t>
            </a:r>
          </a:p>
          <a:p>
            <a:r>
              <a:rPr lang="zh-CN" altLang="en-US" dirty="0"/>
              <a:t>调用移动命令，将绘制好的各图形符号插入到线路结构图中对应的位置，然后单击 “修剪” 和“删除”按钮 。在插入图形符号的时候，根据需要可以调用“缩放”命令。</a:t>
            </a:r>
          </a:p>
        </p:txBody>
      </p:sp>
      <p:pic>
        <p:nvPicPr>
          <p:cNvPr id="2062" name="Picture 14">
            <a:extLst>
              <a:ext uri="{FF2B5EF4-FFF2-40B4-BE49-F238E27FC236}">
                <a16:creationId xmlns:a16="http://schemas.microsoft.com/office/drawing/2014/main" id="{2F03B435-7F09-4C2B-BF2B-52C5085E0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251" y="4318561"/>
            <a:ext cx="5275539" cy="180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A35EF9B3-14AE-4B90-B0F9-BC7191EB9450}"/>
              </a:ext>
            </a:extLst>
          </p:cNvPr>
          <p:cNvSpPr/>
          <p:nvPr/>
        </p:nvSpPr>
        <p:spPr>
          <a:xfrm>
            <a:off x="7585999" y="6181400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图形符号插入到线路结构图</a:t>
            </a:r>
          </a:p>
        </p:txBody>
      </p:sp>
    </p:spTree>
    <p:extLst>
      <p:ext uri="{BB962C8B-B14F-4D97-AF65-F5344CB8AC3E}">
        <p14:creationId xmlns:p14="http://schemas.microsoft.com/office/powerpoint/2010/main" val="2284577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182CE8A-0224-4370-8C3A-B59C17CC6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762171" cy="4769179"/>
          </a:xfrm>
        </p:spPr>
        <p:txBody>
          <a:bodyPr/>
          <a:lstStyle/>
          <a:p>
            <a:r>
              <a:rPr lang="en-US" altLang="zh-CN" sz="3200" dirty="0"/>
              <a:t>8.3.4  </a:t>
            </a:r>
            <a:r>
              <a:rPr lang="zh-CN" altLang="zh-CN" sz="3200" dirty="0"/>
              <a:t>添加注释文字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．创建文字样式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．添加注释文字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．使用文字编辑命令修改文字来得到需要的文字</a:t>
            </a:r>
          </a:p>
          <a:p>
            <a:endParaRPr lang="zh-CN" alt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093F270-4105-4E06-B250-525B03A86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097" y="4293057"/>
            <a:ext cx="27019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3F05C4C-842F-430B-A86A-6472269AA3B4}"/>
              </a:ext>
            </a:extLst>
          </p:cNvPr>
          <p:cNvSpPr/>
          <p:nvPr/>
        </p:nvSpPr>
        <p:spPr>
          <a:xfrm>
            <a:off x="1489826" y="595040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“文字样式”对话框</a:t>
            </a: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E76BAF45-28FF-49D5-A55C-B508700422E5}"/>
              </a:ext>
            </a:extLst>
          </p:cNvPr>
          <p:cNvSpPr txBox="1">
            <a:spLocks/>
          </p:cNvSpPr>
          <p:nvPr/>
        </p:nvSpPr>
        <p:spPr>
          <a:xfrm>
            <a:off x="6096000" y="833561"/>
            <a:ext cx="6095999" cy="30318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8.4  </a:t>
            </a:r>
            <a:r>
              <a:rPr lang="zh-CN" altLang="zh-CN" sz="3200" dirty="0"/>
              <a:t>上机实验</a:t>
            </a:r>
          </a:p>
          <a:p>
            <a:r>
              <a:rPr lang="zh-CN" altLang="zh-CN" dirty="0"/>
              <a:t>【实验</a:t>
            </a:r>
            <a:r>
              <a:rPr lang="en-US" altLang="zh-CN" dirty="0"/>
              <a:t>1</a:t>
            </a:r>
            <a:r>
              <a:rPr lang="zh-CN" altLang="zh-CN" dirty="0"/>
              <a:t>】</a:t>
            </a:r>
            <a:r>
              <a:rPr lang="zh-CN" altLang="zh-CN" dirty="0" smtClean="0"/>
              <a:t>绘制</a:t>
            </a:r>
            <a:r>
              <a:rPr lang="zh-CN" altLang="zh-CN" dirty="0"/>
              <a:t>键盘、显示器接口电路图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）绘制线路结构图。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）插入元件。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）添加文字。</a:t>
            </a:r>
          </a:p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2BA008-D67C-4BB6-950C-06065E0CE261}"/>
              </a:ext>
            </a:extLst>
          </p:cNvPr>
          <p:cNvSpPr/>
          <p:nvPr/>
        </p:nvSpPr>
        <p:spPr>
          <a:xfrm>
            <a:off x="7205192" y="6135073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键盘、显示器接口电路图</a:t>
            </a:r>
            <a:endParaRPr lang="zh-CN" altLang="en-US" dirty="0"/>
          </a:p>
        </p:txBody>
      </p:sp>
      <p:pic>
        <p:nvPicPr>
          <p:cNvPr id="8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92159" y="4183926"/>
            <a:ext cx="3851564" cy="18756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2735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B75EBC2-5496-4F1B-A60B-F2F13E4A4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2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三相电机启动控制装置电路图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）绘制线路结构图。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）绘制元件。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）插入元件到结构图。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）添加文字。</a:t>
            </a:r>
          </a:p>
          <a:p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2DB3C6-E172-4F01-B00E-9A70455A0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17054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75C1DC-7F87-44B7-AC5A-79BD96B3FDE1}"/>
              </a:ext>
            </a:extLst>
          </p:cNvPr>
          <p:cNvSpPr/>
          <p:nvPr/>
        </p:nvSpPr>
        <p:spPr>
          <a:xfrm>
            <a:off x="7007265" y="5178957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三相电机启动控制装置电路图</a:t>
            </a:r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2435847"/>
            <a:ext cx="4710545" cy="2743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671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79EE4B-AE25-4348-9B2A-4D0DA8215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 anchor="ctr"/>
          <a:lstStyle/>
          <a:p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掌握电路图的具体绘制方法。</a:t>
            </a:r>
          </a:p>
          <a:p>
            <a:pPr lvl="0"/>
            <a:r>
              <a:rPr lang="zh-CN" altLang="zh-CN" dirty="0"/>
              <a:t>灵活应用各种</a:t>
            </a:r>
            <a:r>
              <a:rPr lang="en-US" altLang="zh-CN" dirty="0"/>
              <a:t> AutoCAD</a:t>
            </a:r>
            <a:r>
              <a:rPr lang="zh-CN" altLang="zh-CN" dirty="0"/>
              <a:t>命令。</a:t>
            </a:r>
          </a:p>
          <a:p>
            <a:pPr lvl="0"/>
            <a:r>
              <a:rPr lang="zh-CN" altLang="zh-CN" dirty="0"/>
              <a:t>提高绘制电路图的速度和效率。</a:t>
            </a:r>
          </a:p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zh-CN" altLang="zh-CN" dirty="0"/>
              <a:t>在前面的章节中，读者通过一些案例系统学习了用</a:t>
            </a:r>
            <a:r>
              <a:rPr lang="en-US" altLang="zh-CN" dirty="0"/>
              <a:t>AutoCAD</a:t>
            </a:r>
            <a:r>
              <a:rPr lang="zh-CN" altLang="zh-CN" dirty="0"/>
              <a:t>绘制简单电气工程图形符号时用到的</a:t>
            </a:r>
            <a:r>
              <a:rPr lang="en-US" altLang="zh-CN" dirty="0"/>
              <a:t> AutoCAD</a:t>
            </a:r>
            <a:r>
              <a:rPr lang="zh-CN" altLang="zh-CN" dirty="0"/>
              <a:t>各种命令的使用技巧。掌握这些绘图命令后，就可以利用这些知识绘制具体的电气工程图了。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941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79F548-8629-4619-AC82-795C9007A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3200" dirty="0" smtClean="0"/>
              <a:t>基本概念</a:t>
            </a:r>
          </a:p>
          <a:p>
            <a:r>
              <a:rPr lang="zh-CN" altLang="zh-CN" dirty="0" smtClean="0"/>
              <a:t>电子电路</a:t>
            </a:r>
            <a:r>
              <a:rPr lang="zh-CN" altLang="zh-CN" dirty="0"/>
              <a:t>一般是由电压较低的直流电源供电，通过电路中的电子元件（如电阻器、电容器、电感器等）、电子器件（如二极管、晶体管、集成电路等）的工作，实现一定功能的电路。电子电路在各种电气设备和家用电器中得到广泛应用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2027" y="0"/>
            <a:ext cx="7487947" cy="9210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zh-CN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</a:t>
            </a:r>
            <a:r>
              <a:rPr lang="en-US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6.1 </a:t>
            </a:r>
            <a:r>
              <a:rPr lang="zh-CN" altLang="zh-CN" sz="3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绘制照明灯延时关断线路图</a:t>
            </a:r>
          </a:p>
        </p:txBody>
      </p:sp>
    </p:spTree>
    <p:extLst>
      <p:ext uri="{BB962C8B-B14F-4D97-AF65-F5344CB8AC3E}">
        <p14:creationId xmlns:p14="http://schemas.microsoft.com/office/powerpoint/2010/main" val="2133339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176CCE1-5759-4A4B-8563-E3F33003A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 smtClean="0"/>
              <a:t>电子电路</a:t>
            </a:r>
            <a:r>
              <a:rPr lang="zh-CN" altLang="zh-CN" sz="3200" dirty="0"/>
              <a:t>图分类</a:t>
            </a:r>
          </a:p>
          <a:p>
            <a:r>
              <a:rPr lang="zh-CN" altLang="zh-CN" dirty="0"/>
              <a:t>电子电路图按不同的分类方法有以下</a:t>
            </a:r>
            <a:r>
              <a:rPr lang="en-US" altLang="zh-CN" dirty="0"/>
              <a:t>3</a:t>
            </a:r>
            <a:r>
              <a:rPr lang="zh-CN" altLang="zh-CN" dirty="0"/>
              <a:t>种。</a:t>
            </a:r>
          </a:p>
          <a:p>
            <a:r>
              <a:rPr lang="zh-CN" altLang="zh-CN" dirty="0"/>
              <a:t>电子电路根据使用元器件形式不同，可分为分立元件电路图、集成电路图、分立元件和集成电路混合构成的电路图。</a:t>
            </a:r>
            <a:endParaRPr lang="en-US" altLang="zh-CN" dirty="0"/>
          </a:p>
          <a:p>
            <a:r>
              <a:rPr lang="zh-CN" altLang="zh-CN" dirty="0"/>
              <a:t>电子电路按电路处理的信号不同，可分为模拟信号和数字信号两种。</a:t>
            </a:r>
          </a:p>
          <a:p>
            <a:r>
              <a:rPr lang="zh-CN" altLang="zh-CN" dirty="0"/>
              <a:t>电子电路功能很多，但按其基本功能可分为基本放大电路、信号产生电路、功率放大电路、组合逻辑电路、时序逻辑电路、整流电路等。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1598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37ED6B2-1780-4C2B-B65E-D50E2BD51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绘制</a:t>
            </a:r>
            <a:r>
              <a:rPr lang="zh-CN" altLang="zh-CN" dirty="0"/>
              <a:t>此电路图的大致思路如下：</a:t>
            </a:r>
            <a:endParaRPr lang="en-US" altLang="zh-CN" dirty="0"/>
          </a:p>
          <a:p>
            <a:r>
              <a:rPr lang="zh-CN" altLang="zh-CN" dirty="0"/>
              <a:t>首先绘制连接线图，</a:t>
            </a:r>
            <a:endParaRPr lang="en-US" altLang="zh-CN" dirty="0"/>
          </a:p>
          <a:p>
            <a:r>
              <a:rPr lang="zh-CN" altLang="zh-CN" dirty="0"/>
              <a:t>然后绘制主要元器件，</a:t>
            </a:r>
            <a:endParaRPr lang="en-US" altLang="zh-CN" dirty="0"/>
          </a:p>
          <a:p>
            <a:r>
              <a:rPr lang="zh-CN" altLang="zh-CN" dirty="0"/>
              <a:t>最后将各个元器件插入到连接线图中，</a:t>
            </a:r>
            <a:endParaRPr lang="en-US" altLang="zh-CN" dirty="0"/>
          </a:p>
          <a:p>
            <a:r>
              <a:rPr lang="zh-CN" altLang="zh-CN" dirty="0" smtClean="0"/>
              <a:t>完成电路</a:t>
            </a:r>
            <a:r>
              <a:rPr lang="zh-CN" altLang="zh-CN" dirty="0"/>
              <a:t>的绘制。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B18F9DF-4DF7-43B0-A476-854098A07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绘制照明灯延时关断线路图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8A92810-6621-4F5B-B0DF-0F6688B80271}"/>
              </a:ext>
            </a:extLst>
          </p:cNvPr>
          <p:cNvSpPr/>
          <p:nvPr/>
        </p:nvSpPr>
        <p:spPr>
          <a:xfrm>
            <a:off x="8567141" y="514119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照明灯延时关断线路图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8318" y="1309710"/>
            <a:ext cx="5373573" cy="36086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49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FC12E0-8860-46B8-AC16-5DE67F5DC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30" y="1309711"/>
            <a:ext cx="7037932" cy="476917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3200" dirty="0"/>
              <a:t>8.2.1  </a:t>
            </a:r>
            <a:r>
              <a:rPr lang="zh-CN" altLang="zh-CN" sz="3200" dirty="0"/>
              <a:t>设置绘图环境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．建立新文件</a:t>
            </a:r>
            <a:endParaRPr lang="en-US" altLang="zh-CN" dirty="0"/>
          </a:p>
          <a:p>
            <a:r>
              <a:rPr lang="zh-CN" altLang="en-US" dirty="0"/>
              <a:t>打开</a:t>
            </a:r>
            <a:r>
              <a:rPr lang="en-US" altLang="zh-CN" dirty="0"/>
              <a:t>AutoCAD </a:t>
            </a:r>
            <a:r>
              <a:rPr lang="en-US" altLang="zh-CN" dirty="0" smtClean="0"/>
              <a:t>2021</a:t>
            </a:r>
            <a:r>
              <a:rPr lang="zh-CN" altLang="en-US" dirty="0" smtClean="0"/>
              <a:t>应用程序</a:t>
            </a:r>
            <a:r>
              <a:rPr lang="zh-CN" altLang="en-US" dirty="0"/>
              <a:t>，以“</a:t>
            </a:r>
            <a:r>
              <a:rPr lang="en-US" altLang="zh-CN" dirty="0" smtClean="0"/>
              <a:t>A0.dwt</a:t>
            </a:r>
            <a:r>
              <a:rPr lang="en-US" altLang="zh-CN" dirty="0"/>
              <a:t>”</a:t>
            </a:r>
            <a:r>
              <a:rPr lang="zh-CN" altLang="en-US" dirty="0"/>
              <a:t>样板文件为模板，建立新文件，将新文件命名为</a:t>
            </a:r>
            <a:r>
              <a:rPr lang="zh-CN" altLang="en-US" dirty="0" smtClean="0"/>
              <a:t>“</a:t>
            </a:r>
            <a:r>
              <a:rPr lang="zh-CN" altLang="zh-CN" dirty="0"/>
              <a:t>照明灯延时关断线路图</a:t>
            </a:r>
            <a:r>
              <a:rPr lang="en-US" altLang="zh-CN" dirty="0" smtClean="0"/>
              <a:t>.</a:t>
            </a:r>
            <a:r>
              <a:rPr lang="en-US" altLang="zh-CN" dirty="0"/>
              <a:t>dwt”</a:t>
            </a:r>
            <a:r>
              <a:rPr lang="zh-CN" altLang="en-US" dirty="0"/>
              <a:t>并保存。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．设置图层</a:t>
            </a:r>
          </a:p>
          <a:p>
            <a:r>
              <a:rPr lang="zh-CN" altLang="en-US" dirty="0"/>
              <a:t>单击“默认”选项卡“图层”面板中的“图层特性”按钮 ，设置“连接线层”和“实体符号层”一共两个图层，各图层的颜色、线型、线宽及其他属性状态设置如图所示。将“连接线层”设置为当前层。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B0C8A529-5C68-40CF-ACE2-29EC5D43D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585" y="2527909"/>
            <a:ext cx="3980225" cy="172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B210B7C-12B8-40F0-AFA8-F494CED12DCD}"/>
              </a:ext>
            </a:extLst>
          </p:cNvPr>
          <p:cNvSpPr/>
          <p:nvPr/>
        </p:nvSpPr>
        <p:spPr>
          <a:xfrm>
            <a:off x="9237310" y="430956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图层设置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83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852A1BA-400E-403C-8D71-7A6E3A38C2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sz="3200" dirty="0"/>
              <a:t>8.2.2  </a:t>
            </a:r>
            <a:r>
              <a:rPr lang="zh-CN" altLang="zh-CN" sz="3200" dirty="0"/>
              <a:t>绘制连接线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zh-CN" altLang="zh-CN" dirty="0" smtClean="0"/>
              <a:t>绘制</a:t>
            </a:r>
            <a:r>
              <a:rPr lang="zh-CN" altLang="en-US" dirty="0" smtClean="0"/>
              <a:t>矩形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en-US" dirty="0"/>
              <a:t>分解矩形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 smtClean="0"/>
              <a:t>）</a:t>
            </a:r>
            <a:r>
              <a:rPr lang="zh-CN" altLang="en-US" dirty="0"/>
              <a:t>偏移</a:t>
            </a:r>
            <a:r>
              <a:rPr lang="zh-CN" altLang="zh-CN" dirty="0" smtClean="0"/>
              <a:t>竖直</a:t>
            </a:r>
            <a:r>
              <a:rPr lang="zh-CN" altLang="zh-CN" dirty="0"/>
              <a:t>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zh-CN" altLang="zh-CN" dirty="0" smtClean="0"/>
              <a:t>偏移</a:t>
            </a:r>
            <a:r>
              <a:rPr lang="zh-CN" altLang="en-US" dirty="0" smtClean="0"/>
              <a:t>水平</a:t>
            </a:r>
            <a:r>
              <a:rPr lang="zh-CN" altLang="zh-CN" dirty="0" smtClean="0"/>
              <a:t>直线</a:t>
            </a:r>
            <a:r>
              <a:rPr lang="zh-CN" altLang="zh-CN" dirty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）修剪图形。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zh-CN" altLang="zh-CN" dirty="0" smtClean="0"/>
              <a:t>绘制</a:t>
            </a:r>
            <a:r>
              <a:rPr lang="zh-CN" altLang="en-US" dirty="0" smtClean="0"/>
              <a:t>矩形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）偏移竖直直线。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 smtClean="0"/>
              <a:t>）</a:t>
            </a:r>
            <a:r>
              <a:rPr lang="zh-CN" altLang="zh-CN" dirty="0"/>
              <a:t>移动矩形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9</a:t>
            </a:r>
            <a:r>
              <a:rPr lang="zh-CN" altLang="en-US" dirty="0" smtClean="0"/>
              <a:t>）修剪矩形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10</a:t>
            </a:r>
            <a:r>
              <a:rPr lang="zh-CN" altLang="en-US" dirty="0" smtClean="0"/>
              <a:t>）</a:t>
            </a:r>
            <a:r>
              <a:rPr lang="zh-CN" altLang="zh-CN" dirty="0"/>
              <a:t>插入其他</a:t>
            </a:r>
            <a:r>
              <a:rPr lang="zh-CN" altLang="zh-CN" dirty="0" smtClean="0"/>
              <a:t>元器件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11</a:t>
            </a:r>
            <a:r>
              <a:rPr lang="zh-CN" altLang="en-US" dirty="0" smtClean="0"/>
              <a:t>）</a:t>
            </a:r>
            <a:r>
              <a:rPr lang="zh-CN" altLang="zh-CN" dirty="0"/>
              <a:t>添加文字</a:t>
            </a:r>
            <a:endParaRPr lang="zh-CN" altLang="en-US" dirty="0"/>
          </a:p>
        </p:txBody>
      </p:sp>
      <p:pic>
        <p:nvPicPr>
          <p:cNvPr id="15" name="图片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02068" y="1032620"/>
            <a:ext cx="2357366" cy="13576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015530" y="2492485"/>
            <a:ext cx="13298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绘制矩形</a:t>
            </a:r>
            <a:endParaRPr lang="zh-CN" altLang="en-US" dirty="0"/>
          </a:p>
        </p:txBody>
      </p:sp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2342" y="1032621"/>
            <a:ext cx="2358547" cy="13363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7375497" y="2492485"/>
            <a:ext cx="17748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偏移竖直直线</a:t>
            </a:r>
            <a:endParaRPr lang="zh-CN" altLang="en-US" dirty="0"/>
          </a:p>
        </p:txBody>
      </p:sp>
      <p:pic>
        <p:nvPicPr>
          <p:cNvPr id="19" name="图片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55092" y="828859"/>
            <a:ext cx="2309533" cy="157433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9972490" y="2390864"/>
            <a:ext cx="187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偏移水平直线</a:t>
            </a:r>
            <a:endParaRPr lang="zh-CN" altLang="en-US" dirty="0"/>
          </a:p>
        </p:txBody>
      </p:sp>
      <p:pic>
        <p:nvPicPr>
          <p:cNvPr id="21" name="图片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1308" y="2871083"/>
            <a:ext cx="2430000" cy="166999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4938735" y="4550347"/>
            <a:ext cx="1849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修剪结构图</a:t>
            </a:r>
            <a:endParaRPr lang="zh-CN" altLang="en-US" dirty="0"/>
          </a:p>
        </p:txBody>
      </p:sp>
      <p:pic>
        <p:nvPicPr>
          <p:cNvPr id="23" name="图片 2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5286" y="2760196"/>
            <a:ext cx="2527300" cy="164973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7708916" y="449297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移动矩形</a:t>
            </a:r>
            <a:endParaRPr lang="zh-CN" altLang="en-US" dirty="0"/>
          </a:p>
        </p:txBody>
      </p:sp>
      <p:pic>
        <p:nvPicPr>
          <p:cNvPr id="25" name="图片 2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30543" y="2769355"/>
            <a:ext cx="2445402" cy="165018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10337678" y="450947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修剪矩形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4681" y="4853481"/>
            <a:ext cx="2417387" cy="1502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 19"/>
          <p:cNvSpPr/>
          <p:nvPr/>
        </p:nvSpPr>
        <p:spPr>
          <a:xfrm>
            <a:off x="4817196" y="635320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插入其他元器件</a:t>
            </a:r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0205" y="4801149"/>
            <a:ext cx="2302382" cy="148514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717398" y="630818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添加文字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795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46E8C0-6711-4E4F-9F10-9E789759B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zh-CN" dirty="0"/>
              <a:t>图所示为一种音乐集成电路构成的停电来电自动告知线路图。它适用于农村需要提示停电、来电的场合。</a:t>
            </a:r>
            <a:r>
              <a:rPr lang="en-US" altLang="zh-CN" dirty="0"/>
              <a:t>VT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VD</a:t>
            </a:r>
            <a:r>
              <a:rPr lang="en-US" altLang="zh-CN" baseline="-25000" dirty="0"/>
              <a:t>5</a:t>
            </a:r>
            <a:r>
              <a:rPr lang="zh-CN" altLang="zh-CN" dirty="0"/>
              <a:t>、</a:t>
            </a:r>
            <a:r>
              <a:rPr lang="en-US" altLang="zh-CN" dirty="0"/>
              <a:t>R</a:t>
            </a:r>
            <a:r>
              <a:rPr lang="en-US" altLang="zh-CN" baseline="-25000" dirty="0"/>
              <a:t>3</a:t>
            </a:r>
            <a:r>
              <a:rPr lang="zh-CN" altLang="zh-CN" dirty="0"/>
              <a:t>组成了停电告知控制电路；</a:t>
            </a:r>
            <a:r>
              <a:rPr lang="en-US" altLang="zh-CN" dirty="0"/>
              <a:t>IC</a:t>
            </a:r>
            <a:r>
              <a:rPr lang="en-US" altLang="zh-CN" baseline="-25000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VD</a:t>
            </a:r>
            <a:r>
              <a:rPr lang="en-US" altLang="zh-CN" baseline="-25000" dirty="0"/>
              <a:t>1</a:t>
            </a:r>
            <a:r>
              <a:rPr lang="en-US" altLang="zh-CN" dirty="0"/>
              <a:t>~VD</a:t>
            </a:r>
            <a:r>
              <a:rPr lang="en-US" altLang="zh-CN" baseline="-25000" dirty="0"/>
              <a:t>4</a:t>
            </a:r>
            <a:r>
              <a:rPr lang="zh-CN" altLang="zh-CN" dirty="0"/>
              <a:t>等构成了来电告知控制电路；</a:t>
            </a:r>
            <a:r>
              <a:rPr lang="en-US" altLang="zh-CN" dirty="0"/>
              <a:t>IC</a:t>
            </a:r>
            <a:r>
              <a:rPr lang="en-US" altLang="zh-CN" baseline="-25000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VT</a:t>
            </a:r>
            <a:r>
              <a:rPr lang="en-US" altLang="zh-CN" baseline="-25000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BL</a:t>
            </a:r>
            <a:r>
              <a:rPr lang="zh-CN" altLang="zh-CN" dirty="0"/>
              <a:t>为报警声驱动电路。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绘制此图的大致思路如下：首先绘制线路结构图，然后绘制各个元器件的图形符号，将元器件图形符号插入到线路结构图中，最后添加注释文字完成绘制。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0A0B779-99A7-4B8B-9F7B-F7C90676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6.2  </a:t>
            </a:r>
            <a:r>
              <a:rPr lang="zh-CN" altLang="zh-CN" dirty="0"/>
              <a:t>停电、来电自动告知线路图</a:t>
            </a:r>
            <a:endParaRPr lang="zh-CN" altLang="en-US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B36DBDE9-671A-454C-973E-1E5A47B04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877" y="2709779"/>
            <a:ext cx="4894029" cy="165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6CF8977-10EF-4D5C-97E5-8C638C0A5840}"/>
              </a:ext>
            </a:extLst>
          </p:cNvPr>
          <p:cNvSpPr/>
          <p:nvPr/>
        </p:nvSpPr>
        <p:spPr>
          <a:xfrm>
            <a:off x="5288270" y="436193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24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停电来电自动告知线路图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093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3EE9353-0083-4D94-822B-E824B3AEC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6435580" cy="4769179"/>
          </a:xfrm>
        </p:spPr>
        <p:txBody>
          <a:bodyPr/>
          <a:lstStyle/>
          <a:p>
            <a:r>
              <a:rPr lang="en-US" altLang="zh-CN" sz="3200" dirty="0"/>
              <a:t>8.3.1  </a:t>
            </a:r>
            <a:r>
              <a:rPr lang="zh-CN" altLang="zh-CN" sz="3200" dirty="0"/>
              <a:t>绘制线路结构图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．建立新文件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．设置图层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．绘制线路结构图</a:t>
            </a:r>
          </a:p>
          <a:p>
            <a:endParaRPr lang="zh-CN" altLang="en-US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0CC6828E-B2D4-4B60-9D2C-64772BC0D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84" y="3724698"/>
            <a:ext cx="3357562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CDB8694-9254-4D50-8D9F-41C6FD0C4DE2}"/>
              </a:ext>
            </a:extLst>
          </p:cNvPr>
          <p:cNvSpPr/>
          <p:nvPr/>
        </p:nvSpPr>
        <p:spPr>
          <a:xfrm>
            <a:off x="1178889" y="5363623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图层设置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DF83EDD1-91FD-4A63-AD85-205E020C0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3"/>
          <a:stretch>
            <a:fillRect/>
          </a:stretch>
        </p:blipFill>
        <p:spPr bwMode="auto">
          <a:xfrm>
            <a:off x="3690777" y="3932268"/>
            <a:ext cx="29210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020EE2A-4576-40DD-BA60-3F7F095AB9E8}"/>
              </a:ext>
            </a:extLst>
          </p:cNvPr>
          <p:cNvSpPr/>
          <p:nvPr/>
        </p:nvSpPr>
        <p:spPr>
          <a:xfrm>
            <a:off x="4342382" y="5501295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线路结构图</a:t>
            </a:r>
          </a:p>
        </p:txBody>
      </p:sp>
      <p:sp>
        <p:nvSpPr>
          <p:cNvPr id="9" name="内容占位符 1">
            <a:extLst>
              <a:ext uri="{FF2B5EF4-FFF2-40B4-BE49-F238E27FC236}">
                <a16:creationId xmlns:a16="http://schemas.microsoft.com/office/drawing/2014/main" id="{F01D8B61-3C62-4638-9AFE-E28EC99D93CA}"/>
              </a:ext>
            </a:extLst>
          </p:cNvPr>
          <p:cNvSpPr txBox="1">
            <a:spLocks/>
          </p:cNvSpPr>
          <p:nvPr/>
        </p:nvSpPr>
        <p:spPr>
          <a:xfrm>
            <a:off x="6608644" y="1293761"/>
            <a:ext cx="5292438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8.3.2  </a:t>
            </a:r>
            <a:r>
              <a:rPr lang="zh-CN" altLang="zh-CN" sz="3200" dirty="0"/>
              <a:t>绘制各图形符号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．绘制插座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）绘制圆弧。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）绘制竖直直线。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）平移直线。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）拉长直线。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）修剪图形。</a:t>
            </a:r>
            <a:endParaRPr lang="zh-CN" altLang="en-US" dirty="0"/>
          </a:p>
        </p:txBody>
      </p:sp>
      <p:pic>
        <p:nvPicPr>
          <p:cNvPr id="15364" name="Picture 4" descr="8-74a">
            <a:extLst>
              <a:ext uri="{FF2B5EF4-FFF2-40B4-BE49-F238E27FC236}">
                <a16:creationId xmlns:a16="http://schemas.microsoft.com/office/drawing/2014/main" id="{346F910D-1C62-485E-8B77-6227DFC42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90"/>
          <a:stretch>
            <a:fillRect/>
          </a:stretch>
        </p:blipFill>
        <p:spPr bwMode="auto">
          <a:xfrm>
            <a:off x="10985051" y="1365813"/>
            <a:ext cx="987765" cy="48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D74F8EB-8929-438E-B30C-721C4C270DE9}"/>
              </a:ext>
            </a:extLst>
          </p:cNvPr>
          <p:cNvSpPr/>
          <p:nvPr/>
        </p:nvSpPr>
        <p:spPr>
          <a:xfrm>
            <a:off x="10867251" y="1838499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绘制圆弧 </a:t>
            </a:r>
          </a:p>
        </p:txBody>
      </p:sp>
      <p:pic>
        <p:nvPicPr>
          <p:cNvPr id="15365" name="Picture 5" descr="8-74b">
            <a:extLst>
              <a:ext uri="{FF2B5EF4-FFF2-40B4-BE49-F238E27FC236}">
                <a16:creationId xmlns:a16="http://schemas.microsoft.com/office/drawing/2014/main" id="{ADCC5795-B375-497F-B114-B3CD4BADF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"/>
          <a:stretch>
            <a:fillRect/>
          </a:stretch>
        </p:blipFill>
        <p:spPr bwMode="auto">
          <a:xfrm>
            <a:off x="11071413" y="2142941"/>
            <a:ext cx="947365" cy="53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07020F9-A447-40EE-9786-29DDF9738D5E}"/>
              </a:ext>
            </a:extLst>
          </p:cNvPr>
          <p:cNvSpPr/>
          <p:nvPr/>
        </p:nvSpPr>
        <p:spPr>
          <a:xfrm>
            <a:off x="10985051" y="26787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15366" name="Picture 6" descr="8-75a">
            <a:extLst>
              <a:ext uri="{FF2B5EF4-FFF2-40B4-BE49-F238E27FC236}">
                <a16:creationId xmlns:a16="http://schemas.microsoft.com/office/drawing/2014/main" id="{B8049660-A192-47D9-B24F-011DE849E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3802" y="2997684"/>
            <a:ext cx="869014" cy="75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ECBC3D6E-1031-447D-B144-0839D620D544}"/>
              </a:ext>
            </a:extLst>
          </p:cNvPr>
          <p:cNvSpPr/>
          <p:nvPr/>
        </p:nvSpPr>
        <p:spPr>
          <a:xfrm>
            <a:off x="10827587" y="3759747"/>
            <a:ext cx="1401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绘制竖直线 </a:t>
            </a:r>
          </a:p>
        </p:txBody>
      </p:sp>
      <p:pic>
        <p:nvPicPr>
          <p:cNvPr id="15367" name="Picture 7" descr="8-75b">
            <a:extLst>
              <a:ext uri="{FF2B5EF4-FFF2-40B4-BE49-F238E27FC236}">
                <a16:creationId xmlns:a16="http://schemas.microsoft.com/office/drawing/2014/main" id="{A8F2D2F8-AB7C-4E63-93B3-2D72E9EBB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1452" y="4171365"/>
            <a:ext cx="97631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29F06682-09B2-4C2D-A9EE-C2124559F293}"/>
              </a:ext>
            </a:extLst>
          </p:cNvPr>
          <p:cNvSpPr/>
          <p:nvPr/>
        </p:nvSpPr>
        <p:spPr>
          <a:xfrm>
            <a:off x="10996652" y="497580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平移直线</a:t>
            </a:r>
          </a:p>
        </p:txBody>
      </p:sp>
      <p:pic>
        <p:nvPicPr>
          <p:cNvPr id="22" name="Picture 2" descr="8-77a">
            <a:extLst>
              <a:ext uri="{FF2B5EF4-FFF2-40B4-BE49-F238E27FC236}">
                <a16:creationId xmlns:a16="http://schemas.microsoft.com/office/drawing/2014/main" id="{A87245AC-F2D9-411E-B578-C9B74CE73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9"/>
          <a:stretch>
            <a:fillRect/>
          </a:stretch>
        </p:blipFill>
        <p:spPr bwMode="auto">
          <a:xfrm>
            <a:off x="10023605" y="5316149"/>
            <a:ext cx="9144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B7028A52-86D6-4CC2-82FD-C2A9C4AA9AF7}"/>
              </a:ext>
            </a:extLst>
          </p:cNvPr>
          <p:cNvSpPr/>
          <p:nvPr/>
        </p:nvSpPr>
        <p:spPr>
          <a:xfrm>
            <a:off x="9863474" y="624187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拉长直线</a:t>
            </a:r>
          </a:p>
        </p:txBody>
      </p:sp>
      <p:pic>
        <p:nvPicPr>
          <p:cNvPr id="24" name="Picture 3" descr="8-77b">
            <a:extLst>
              <a:ext uri="{FF2B5EF4-FFF2-40B4-BE49-F238E27FC236}">
                <a16:creationId xmlns:a16="http://schemas.microsoft.com/office/drawing/2014/main" id="{271EAD9A-F291-4C37-8C2C-7AFB14AB7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9"/>
          <a:stretch>
            <a:fillRect/>
          </a:stretch>
        </p:blipFill>
        <p:spPr bwMode="auto">
          <a:xfrm>
            <a:off x="11129970" y="5373465"/>
            <a:ext cx="935038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EBDFF1B2-B237-4ACB-876D-C8DE684033B9}"/>
              </a:ext>
            </a:extLst>
          </p:cNvPr>
          <p:cNvSpPr/>
          <p:nvPr/>
        </p:nvSpPr>
        <p:spPr>
          <a:xfrm>
            <a:off x="11021487" y="6267227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修剪图形</a:t>
            </a:r>
          </a:p>
        </p:txBody>
      </p:sp>
    </p:spTree>
    <p:extLst>
      <p:ext uri="{BB962C8B-B14F-4D97-AF65-F5344CB8AC3E}">
        <p14:creationId xmlns:p14="http://schemas.microsoft.com/office/powerpoint/2010/main" val="419681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</TotalTime>
  <Words>1132</Words>
  <Application>Microsoft Office PowerPoint</Application>
  <PresentationFormat>宽屏</PresentationFormat>
  <Paragraphs>175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等线 Light</vt:lpstr>
      <vt:lpstr>方正兰亭黑简体</vt:lpstr>
      <vt:lpstr>宋体</vt:lpstr>
      <vt:lpstr>微软雅黑</vt:lpstr>
      <vt:lpstr>Arial</vt:lpstr>
      <vt:lpstr>Broadway</vt:lpstr>
      <vt:lpstr>Times New Roman</vt:lpstr>
      <vt:lpstr>Office 主题​​</vt:lpstr>
      <vt:lpstr>网络工程设计AutoCAD 案例教程</vt:lpstr>
      <vt:lpstr>PowerPoint 演示文稿</vt:lpstr>
      <vt:lpstr>PowerPoint 演示文稿</vt:lpstr>
      <vt:lpstr>PowerPoint 演示文稿</vt:lpstr>
      <vt:lpstr>绘制照明灯延时关断线路图</vt:lpstr>
      <vt:lpstr>PowerPoint 演示文稿</vt:lpstr>
      <vt:lpstr>PowerPoint 演示文稿</vt:lpstr>
      <vt:lpstr>6.2  停电、来电自动告知线路图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141</cp:revision>
  <dcterms:created xsi:type="dcterms:W3CDTF">2018-01-24T06:20:52Z</dcterms:created>
  <dcterms:modified xsi:type="dcterms:W3CDTF">2025-05-31T05:04:43Z</dcterms:modified>
</cp:coreProperties>
</file>