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73">
  <p:sldMasterIdLst>
    <p:sldMasterId id="2147483648" r:id="rId1"/>
  </p:sldMasterIdLst>
  <p:notesMasterIdLst>
    <p:notesMasterId r:id="rId20"/>
  </p:notesMasterIdLst>
  <p:sldIdLst>
    <p:sldId id="256" r:id="rId2"/>
    <p:sldId id="257" r:id="rId3"/>
    <p:sldId id="273"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67D1"/>
    <a:srgbClr val="458EF3"/>
    <a:srgbClr val="2AA285"/>
    <a:srgbClr val="800000"/>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61" autoAdjust="0"/>
    <p:restoredTop sz="94706" autoAdjust="0"/>
  </p:normalViewPr>
  <p:slideViewPr>
    <p:cSldViewPr snapToGrid="0" showGuides="1">
      <p:cViewPr varScale="1">
        <p:scale>
          <a:sx n="67" d="100"/>
          <a:sy n="67" d="100"/>
        </p:scale>
        <p:origin x="65" y="641"/>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7B41D8-8034-449A-BAB6-640A329BECFC}" type="datetimeFigureOut">
              <a:rPr lang="zh-CN" altLang="en-US" smtClean="0"/>
              <a:t>2025/5/28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DDCB1-07FF-4F0F-B8BA-1FAC2D65638B}" type="slidenum">
              <a:rPr lang="zh-CN" altLang="en-US" smtClean="0"/>
              <a:t>‹#›</a:t>
            </a:fld>
            <a:endParaRPr lang="zh-CN" altLang="en-US"/>
          </a:p>
        </p:txBody>
      </p:sp>
    </p:spTree>
    <p:extLst>
      <p:ext uri="{BB962C8B-B14F-4D97-AF65-F5344CB8AC3E}">
        <p14:creationId xmlns:p14="http://schemas.microsoft.com/office/powerpoint/2010/main" val="274361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a:t>
            </a:fld>
            <a:endParaRPr lang="zh-CN" altLang="en-US"/>
          </a:p>
        </p:txBody>
      </p:sp>
    </p:spTree>
    <p:extLst>
      <p:ext uri="{BB962C8B-B14F-4D97-AF65-F5344CB8AC3E}">
        <p14:creationId xmlns:p14="http://schemas.microsoft.com/office/powerpoint/2010/main" val="271477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4</a:t>
            </a:fld>
            <a:endParaRPr lang="zh-CN" altLang="en-US"/>
          </a:p>
        </p:txBody>
      </p:sp>
    </p:spTree>
    <p:extLst>
      <p:ext uri="{BB962C8B-B14F-4D97-AF65-F5344CB8AC3E}">
        <p14:creationId xmlns:p14="http://schemas.microsoft.com/office/powerpoint/2010/main" val="1555489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9</a:t>
            </a:fld>
            <a:endParaRPr lang="zh-CN" altLang="en-US"/>
          </a:p>
        </p:txBody>
      </p:sp>
    </p:spTree>
    <p:extLst>
      <p:ext uri="{BB962C8B-B14F-4D97-AF65-F5344CB8AC3E}">
        <p14:creationId xmlns:p14="http://schemas.microsoft.com/office/powerpoint/2010/main" val="3135774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10</a:t>
            </a:fld>
            <a:endParaRPr lang="zh-CN" altLang="en-US"/>
          </a:p>
        </p:txBody>
      </p:sp>
    </p:spTree>
    <p:extLst>
      <p:ext uri="{BB962C8B-B14F-4D97-AF65-F5344CB8AC3E}">
        <p14:creationId xmlns:p14="http://schemas.microsoft.com/office/powerpoint/2010/main" val="673172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17</a:t>
            </a:fld>
            <a:endParaRPr lang="zh-CN" altLang="en-US"/>
          </a:p>
        </p:txBody>
      </p:sp>
    </p:spTree>
    <p:extLst>
      <p:ext uri="{BB962C8B-B14F-4D97-AF65-F5344CB8AC3E}">
        <p14:creationId xmlns:p14="http://schemas.microsoft.com/office/powerpoint/2010/main" val="3247774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1" name="图片 60">
            <a:extLst>
              <a:ext uri="{FF2B5EF4-FFF2-40B4-BE49-F238E27FC236}">
                <a16:creationId xmlns:a16="http://schemas.microsoft.com/office/drawing/2014/main" id="{84DA7E19-F779-440B-B152-62A25BDF5B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37504">
            <a:off x="10158210" y="2229373"/>
            <a:ext cx="1213104" cy="1828800"/>
          </a:xfrm>
          <a:prstGeom prst="rect">
            <a:avLst/>
          </a:prstGeom>
          <a:effectLst>
            <a:softEdge rad="317500"/>
          </a:effectLst>
        </p:spPr>
      </p:pic>
      <p:pic>
        <p:nvPicPr>
          <p:cNvPr id="60" name="图片 59">
            <a:extLst>
              <a:ext uri="{FF2B5EF4-FFF2-40B4-BE49-F238E27FC236}">
                <a16:creationId xmlns:a16="http://schemas.microsoft.com/office/drawing/2014/main" id="{7D57B5D5-D147-46F4-9143-6A7E978A8C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497489">
            <a:off x="10108865" y="1511677"/>
            <a:ext cx="1213104" cy="1828800"/>
          </a:xfrm>
          <a:prstGeom prst="rect">
            <a:avLst/>
          </a:prstGeom>
          <a:effectLst>
            <a:softEdge rad="317500"/>
          </a:effectLst>
        </p:spPr>
      </p:pic>
      <p:pic>
        <p:nvPicPr>
          <p:cNvPr id="53" name="图片 52">
            <a:extLst>
              <a:ext uri="{FF2B5EF4-FFF2-40B4-BE49-F238E27FC236}">
                <a16:creationId xmlns:a16="http://schemas.microsoft.com/office/drawing/2014/main" id="{B623C763-0D86-4F95-9D24-DE7F2A2662AD}"/>
              </a:ext>
            </a:extLst>
          </p:cNvPr>
          <p:cNvPicPr>
            <a:picLocks noChangeAspect="1"/>
          </p:cNvPicPr>
          <p:nvPr userDrawn="1"/>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b="8492"/>
          <a:stretch/>
        </p:blipFill>
        <p:spPr>
          <a:xfrm rot="11132099">
            <a:off x="9060125" y="906875"/>
            <a:ext cx="2801370" cy="1708975"/>
          </a:xfrm>
          <a:prstGeom prst="rect">
            <a:avLst/>
          </a:prstGeom>
        </p:spPr>
      </p:pic>
      <p:pic>
        <p:nvPicPr>
          <p:cNvPr id="50" name="图片 49">
            <a:extLst>
              <a:ext uri="{FF2B5EF4-FFF2-40B4-BE49-F238E27FC236}">
                <a16:creationId xmlns:a16="http://schemas.microsoft.com/office/drawing/2014/main" id="{FA12F002-0B1F-4AFF-B7EE-5A4C1C38842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1579" b="21987"/>
          <a:stretch/>
        </p:blipFill>
        <p:spPr>
          <a:xfrm>
            <a:off x="8432943" y="5452590"/>
            <a:ext cx="3759057" cy="1405410"/>
          </a:xfrm>
          <a:prstGeom prst="rect">
            <a:avLst/>
          </a:prstGeom>
        </p:spPr>
      </p:pic>
      <p:pic>
        <p:nvPicPr>
          <p:cNvPr id="38" name="图片 37">
            <a:extLst>
              <a:ext uri="{FF2B5EF4-FFF2-40B4-BE49-F238E27FC236}">
                <a16:creationId xmlns:a16="http://schemas.microsoft.com/office/drawing/2014/main" id="{7ADEBC74-5799-4F1E-B6E5-532114D0E3F5}"/>
              </a:ext>
            </a:extLst>
          </p:cNvPr>
          <p:cNvPicPr>
            <a:picLocks noChangeAspect="1"/>
          </p:cNvPicPr>
          <p:nvPr userDrawn="1"/>
        </p:nvPicPr>
        <p:blipFill rotWithShape="1">
          <a:blip r:embed="rId5"/>
          <a:srcRect r="2521"/>
          <a:stretch/>
        </p:blipFill>
        <p:spPr>
          <a:xfrm>
            <a:off x="-49887" y="0"/>
            <a:ext cx="4742657" cy="3355675"/>
          </a:xfrm>
          <a:prstGeom prst="rect">
            <a:avLst/>
          </a:prstGeom>
        </p:spPr>
      </p:pic>
      <p:sp>
        <p:nvSpPr>
          <p:cNvPr id="46" name="任意多边形: 形状 45">
            <a:extLst>
              <a:ext uri="{FF2B5EF4-FFF2-40B4-BE49-F238E27FC236}">
                <a16:creationId xmlns:a16="http://schemas.microsoft.com/office/drawing/2014/main" id="{D6B1296E-B6BF-42B9-AE52-1C39B6C63028}"/>
              </a:ext>
            </a:extLst>
          </p:cNvPr>
          <p:cNvSpPr/>
          <p:nvPr userDrawn="1"/>
        </p:nvSpPr>
        <p:spPr>
          <a:xfrm rot="6030624">
            <a:off x="4434519" y="-25461"/>
            <a:ext cx="1016756" cy="2671162"/>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2FDA5182-90FE-4A0A-AF4D-08D05ED9BE5A}"/>
              </a:ext>
            </a:extLst>
          </p:cNvPr>
          <p:cNvSpPr/>
          <p:nvPr userDrawn="1"/>
        </p:nvSpPr>
        <p:spPr>
          <a:xfrm rot="12061918">
            <a:off x="4426598" y="1529809"/>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73FE2236-C65D-425C-A418-C0539FF0C83F}"/>
              </a:ext>
            </a:extLst>
          </p:cNvPr>
          <p:cNvSpPr/>
          <p:nvPr userDrawn="1"/>
        </p:nvSpPr>
        <p:spPr>
          <a:xfrm rot="7967055">
            <a:off x="4733102" y="941270"/>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AA455534-5EF1-4FDF-A0FF-3EDCF542761C}"/>
              </a:ext>
            </a:extLst>
          </p:cNvPr>
          <p:cNvSpPr/>
          <p:nvPr userDrawn="1"/>
        </p:nvSpPr>
        <p:spPr>
          <a:xfrm rot="1077720">
            <a:off x="7924565" y="5201328"/>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E40E4106-0B6B-430C-B7A3-C7347E2B399B}"/>
              </a:ext>
            </a:extLst>
          </p:cNvPr>
          <p:cNvSpPr/>
          <p:nvPr userDrawn="1"/>
        </p:nvSpPr>
        <p:spPr>
          <a:xfrm rot="543740">
            <a:off x="8217825" y="6050306"/>
            <a:ext cx="561779" cy="701505"/>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a16="http://schemas.microsoft.com/office/drawing/2014/main" id="{6755DB18-700E-4821-AD8B-497B88AB0A52}"/>
              </a:ext>
            </a:extLst>
          </p:cNvPr>
          <p:cNvSpPr>
            <a:spLocks noGrp="1"/>
          </p:cNvSpPr>
          <p:nvPr>
            <p:ph type="subTitle" idx="1"/>
          </p:nvPr>
        </p:nvSpPr>
        <p:spPr>
          <a:xfrm>
            <a:off x="1524000" y="4596448"/>
            <a:ext cx="9144000" cy="1655762"/>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zh-CN" altLang="en-US" dirty="0"/>
          </a:p>
        </p:txBody>
      </p:sp>
      <p:sp>
        <p:nvSpPr>
          <p:cNvPr id="59" name="任意多边形: 形状 58">
            <a:extLst>
              <a:ext uri="{FF2B5EF4-FFF2-40B4-BE49-F238E27FC236}">
                <a16:creationId xmlns:a16="http://schemas.microsoft.com/office/drawing/2014/main" id="{07217FBE-F3A3-4AEC-91F9-3BF74DDE1221}"/>
              </a:ext>
            </a:extLst>
          </p:cNvPr>
          <p:cNvSpPr/>
          <p:nvPr userDrawn="1"/>
        </p:nvSpPr>
        <p:spPr>
          <a:xfrm rot="8123491">
            <a:off x="4369138" y="1113216"/>
            <a:ext cx="1260677" cy="139152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23B6726A-366A-42EF-9C4F-60A30A83AC02}"/>
              </a:ext>
            </a:extLst>
          </p:cNvPr>
          <p:cNvSpPr>
            <a:spLocks noGrp="1"/>
          </p:cNvSpPr>
          <p:nvPr>
            <p:ph type="ctrTitle"/>
          </p:nvPr>
        </p:nvSpPr>
        <p:spPr>
          <a:xfrm>
            <a:off x="1524000" y="2116773"/>
            <a:ext cx="9144000" cy="2387600"/>
          </a:xfrm>
          <a:solidFill>
            <a:srgbClr val="458EF3"/>
          </a:solidFill>
        </p:spPr>
        <p:txBody>
          <a:bodyPr anchor="ctr"/>
          <a:lstStyle>
            <a:lvl1pPr algn="ctr">
              <a:defRPr sz="6000" b="1">
                <a:solidFill>
                  <a:schemeClr val="bg1"/>
                </a:solidFill>
                <a:latin typeface="Broadway" panose="04040905080B02020502" pitchFamily="82" charset="0"/>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216448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0F427F-D326-47A1-950F-2BF39B51DE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DC1FB0F-8330-4BDA-9DCA-818D35A077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18D829D-B8F8-4CD0-89D5-A721A5C71E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8A4F9E3-D39E-4724-9F59-CA02F90C15F1}"/>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6" name="页脚占位符 5">
            <a:extLst>
              <a:ext uri="{FF2B5EF4-FFF2-40B4-BE49-F238E27FC236}">
                <a16:creationId xmlns:a16="http://schemas.microsoft.com/office/drawing/2014/main" id="{AC37F659-E1E9-44B7-8F8F-7596A53CC0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B155DBE-6805-436E-816E-48C1B5A3CC07}"/>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632652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FFF213-3835-44BF-AA96-745C6D3840A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706F4CA-7EC3-42E5-88BA-F8DB5DE9A13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D7D08F-384F-46FD-8AE6-03FF018BB239}"/>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7149C323-61D4-4CEC-87C1-D8385A8FD0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C65E25-D020-4657-BB67-8187EF87399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216434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6C96838-117B-4609-A819-07F27E01A5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67BC447-8E21-4C44-A50F-3474410E9CE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6295F69-EF94-4AC4-BAEA-1834B56C922A}"/>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290E087A-4A9B-4CD9-BEF9-D07B4D592D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5D6A03-66F8-49A4-B277-8094A76AAC38}"/>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166384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C03A767-9C36-4563-880A-B7EB26118002}"/>
              </a:ext>
            </a:extLst>
          </p:cNvPr>
          <p:cNvSpPr>
            <a:spLocks noGrp="1"/>
          </p:cNvSpPr>
          <p:nvPr>
            <p:ph idx="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243938B6-9EB7-4F8F-A2EE-BD457FEFEDC6}"/>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947462DE-F22F-44FC-A332-AE1C79BDCC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D34684-F067-4D3E-91DA-B6A4B2F427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7" name="矩形 6">
            <a:extLst>
              <a:ext uri="{FF2B5EF4-FFF2-40B4-BE49-F238E27FC236}">
                <a16:creationId xmlns:a16="http://schemas.microsoft.com/office/drawing/2014/main" id="{AD8B092F-C0A7-432A-8B28-EC47DDE75C66}"/>
              </a:ext>
            </a:extLst>
          </p:cNvPr>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AC336572-FAA6-44DC-ADDC-74EB8147D4B3}"/>
              </a:ext>
            </a:extLst>
          </p:cNvPr>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6DA3068-1EC0-43B7-9BEC-E7AD16E035AA}"/>
              </a:ext>
            </a:extLst>
          </p:cNvPr>
          <p:cNvSpPr>
            <a:spLocks noGrp="1"/>
          </p:cNvSpPr>
          <p:nvPr>
            <p:ph type="title"/>
          </p:nvPr>
        </p:nvSpPr>
        <p:spPr>
          <a:xfrm>
            <a:off x="909070" y="-423348"/>
            <a:ext cx="10515600" cy="1325563"/>
          </a:xfrm>
        </p:spPr>
        <p:txBody>
          <a:bodyPr anchor="b"/>
          <a:lstStyle>
            <a:lvl1pPr algn="ctr">
              <a:defRPr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28" name="矩形 27">
            <a:extLst>
              <a:ext uri="{FF2B5EF4-FFF2-40B4-BE49-F238E27FC236}">
                <a16:creationId xmlns:a16="http://schemas.microsoft.com/office/drawing/2014/main" id="{400938FC-493A-449C-B6EE-85BD4792B7A9}"/>
              </a:ext>
            </a:extLst>
          </p:cNvPr>
          <p:cNvSpPr/>
          <p:nvPr userDrawn="1"/>
        </p:nvSpPr>
        <p:spPr>
          <a:xfrm>
            <a:off x="-383665" y="557285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55C506C8-4D7C-4E4A-897B-79967F2F7E41}"/>
              </a:ext>
            </a:extLst>
          </p:cNvPr>
          <p:cNvSpPr/>
          <p:nvPr userDrawn="1"/>
        </p:nvSpPr>
        <p:spPr>
          <a:xfrm flipH="1">
            <a:off x="9515322" y="5757632"/>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24E7FAE5-CDDA-4D44-9653-6B38AE0F6B17}"/>
              </a:ext>
            </a:extLst>
          </p:cNvPr>
          <p:cNvSpPr/>
          <p:nvPr userDrawn="1"/>
        </p:nvSpPr>
        <p:spPr>
          <a:xfrm>
            <a:off x="-239505"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662F024C-2B4D-47A7-9415-D7E75307A2CD}"/>
              </a:ext>
            </a:extLst>
          </p:cNvPr>
          <p:cNvSpPr/>
          <p:nvPr userDrawn="1"/>
        </p:nvSpPr>
        <p:spPr>
          <a:xfrm flipH="1">
            <a:off x="9515322"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1170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E7D7EA-A827-4B63-B3D5-9C793F20CE8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9F83E5-F4F5-43C8-90B9-57624D3CE1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31553FE-8AFE-4DA7-B878-390ED9B87D22}"/>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5A712C16-DB9A-4DFA-88B2-F4ED570AD2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F41D773-C3DF-416A-B2BB-BB94AAA1968C}"/>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3860167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26EA35-D304-4731-9460-49A16FADDC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DA48E9-F01D-4DA2-B6CF-1DC4B5D1BD2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7523F66-9628-4F3F-86E2-FD4FC418B4B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82C3C4F-4D96-4558-BFBF-DE9A4E819350}"/>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6" name="页脚占位符 5">
            <a:extLst>
              <a:ext uri="{FF2B5EF4-FFF2-40B4-BE49-F238E27FC236}">
                <a16:creationId xmlns:a16="http://schemas.microsoft.com/office/drawing/2014/main" id="{B2491BB8-635B-402E-9039-EAA9818D293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E53376-D828-4557-98BD-88728338494E}"/>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517530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3EA484-DDC6-4753-8930-E1007C7FD93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DF70725-9AE7-47E9-9A7D-AB2352ECE0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225E681-E62F-40C3-8C83-02E57FB597A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7B870A9-8252-4378-A7D9-AAA74E4BE4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88D8FE5-5D00-45CD-A57A-029608D42A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DBD5477-4702-4D3D-BEE5-61FBD1DB5F05}"/>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8" name="页脚占位符 7">
            <a:extLst>
              <a:ext uri="{FF2B5EF4-FFF2-40B4-BE49-F238E27FC236}">
                <a16:creationId xmlns:a16="http://schemas.microsoft.com/office/drawing/2014/main" id="{0B65873D-D7D9-41C9-BD0D-30496D524BF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A56BD0E-F988-4BCC-8D2D-F16869EDF42C}"/>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951118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C7CBE6-9C9E-40E1-8DA9-3B808EA1938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28A9013-98E1-46AB-A5D0-B075A6EEDAFF}"/>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4" name="页脚占位符 3">
            <a:extLst>
              <a:ext uri="{FF2B5EF4-FFF2-40B4-BE49-F238E27FC236}">
                <a16:creationId xmlns:a16="http://schemas.microsoft.com/office/drawing/2014/main" id="{E9B7BBE2-07D2-47AE-8E98-DC10F123417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0BB7471-640B-4312-97ED-835C146B93C1}"/>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861639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98E8AD-EEF7-4510-87CD-F7630224359A}"/>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3" name="页脚占位符 2">
            <a:extLst>
              <a:ext uri="{FF2B5EF4-FFF2-40B4-BE49-F238E27FC236}">
                <a16:creationId xmlns:a16="http://schemas.microsoft.com/office/drawing/2014/main" id="{73985BE0-48CA-4C14-940B-3C12E142CDC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572082A-509B-45CC-8D7F-29E4B6930DCF}"/>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3543318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C03A767-9C36-4563-880A-B7EB26118002}"/>
              </a:ext>
            </a:extLst>
          </p:cNvPr>
          <p:cNvSpPr>
            <a:spLocks noGrp="1"/>
          </p:cNvSpPr>
          <p:nvPr>
            <p:ph idx="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243938B6-9EB7-4F8F-A2EE-BD457FEFEDC6}"/>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947462DE-F22F-44FC-A332-AE1C79BDCC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D34684-F067-4D3E-91DA-B6A4B2F427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12" name="矩形 11">
            <a:extLst>
              <a:ext uri="{FF2B5EF4-FFF2-40B4-BE49-F238E27FC236}">
                <a16:creationId xmlns:a16="http://schemas.microsoft.com/office/drawing/2014/main" id="{87F31477-6767-4495-82DF-F2FBF35F7DE7}"/>
              </a:ext>
            </a:extLst>
          </p:cNvPr>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E3227918-C617-4106-BE3F-79FF20675189}"/>
              </a:ext>
            </a:extLst>
          </p:cNvPr>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50FA1F4-F1B9-4C5A-BE03-68F4F361F839}"/>
              </a:ext>
            </a:extLst>
          </p:cNvPr>
          <p:cNvSpPr/>
          <p:nvPr userDrawn="1"/>
        </p:nvSpPr>
        <p:spPr>
          <a:xfrm flipH="1">
            <a:off x="10266333" y="-164274"/>
            <a:ext cx="2165172" cy="1162089"/>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B979A2FE-D17B-4796-AD57-565030083957}"/>
              </a:ext>
            </a:extLst>
          </p:cNvPr>
          <p:cNvSpPr/>
          <p:nvPr userDrawn="1"/>
        </p:nvSpPr>
        <p:spPr>
          <a:xfrm>
            <a:off x="-239505"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65EDC1CB-2578-4350-9FCC-0E86629D2D8F}"/>
              </a:ext>
            </a:extLst>
          </p:cNvPr>
          <p:cNvSpPr/>
          <p:nvPr userDrawn="1"/>
        </p:nvSpPr>
        <p:spPr>
          <a:xfrm flipH="1">
            <a:off x="9515322"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21B87DAA-CBD3-41A1-A375-E139A2F6ED28}"/>
              </a:ext>
            </a:extLst>
          </p:cNvPr>
          <p:cNvSpPr/>
          <p:nvPr userDrawn="1"/>
        </p:nvSpPr>
        <p:spPr>
          <a:xfrm>
            <a:off x="-383665" y="557285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0B379A7E-8C03-404C-80ED-F1E41EA2C7C3}"/>
              </a:ext>
            </a:extLst>
          </p:cNvPr>
          <p:cNvSpPr/>
          <p:nvPr userDrawn="1"/>
        </p:nvSpPr>
        <p:spPr>
          <a:xfrm flipH="1">
            <a:off x="9515322" y="5757632"/>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922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65DE0E-0D5D-4335-9626-C9EEBC1FCBA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CEF5B02-42E7-458A-9B04-C24B610983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4536019-4642-4A58-BF9E-2B2A060850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9ED081B-02CC-4A7D-AABD-8356E5F9560D}"/>
              </a:ext>
            </a:extLst>
          </p:cNvPr>
          <p:cNvSpPr>
            <a:spLocks noGrp="1"/>
          </p:cNvSpPr>
          <p:nvPr>
            <p:ph type="dt" sz="half" idx="10"/>
          </p:nvPr>
        </p:nvSpPr>
        <p:spPr/>
        <p:txBody>
          <a:bodyPr/>
          <a:lstStyle/>
          <a:p>
            <a:fld id="{F27634D5-BD77-4428-A610-E149D7834DF6}" type="datetimeFigureOut">
              <a:rPr lang="zh-CN" altLang="en-US" smtClean="0"/>
              <a:t>2025/5/28</a:t>
            </a:fld>
            <a:endParaRPr lang="zh-CN" altLang="en-US"/>
          </a:p>
        </p:txBody>
      </p:sp>
      <p:sp>
        <p:nvSpPr>
          <p:cNvPr id="6" name="页脚占位符 5">
            <a:extLst>
              <a:ext uri="{FF2B5EF4-FFF2-40B4-BE49-F238E27FC236}">
                <a16:creationId xmlns:a16="http://schemas.microsoft.com/office/drawing/2014/main" id="{7793FB3C-1414-4915-8B28-53D823649D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964D09-D0AF-4F40-B12B-5DA7DE0B5B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212674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087ED46-F8D6-4B95-B612-05FF91B4FD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2BCB0D4-1635-413C-9C18-512C88BF8F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BE6BAA1-D1D6-4FC2-9C91-7199F98908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7634D5-BD77-4428-A610-E149D7834DF6}" type="datetimeFigureOut">
              <a:rPr lang="zh-CN" altLang="en-US" smtClean="0"/>
              <a:t>2025/5/28</a:t>
            </a:fld>
            <a:endParaRPr lang="zh-CN" altLang="en-US"/>
          </a:p>
        </p:txBody>
      </p:sp>
      <p:sp>
        <p:nvSpPr>
          <p:cNvPr id="5" name="页脚占位符 4">
            <a:extLst>
              <a:ext uri="{FF2B5EF4-FFF2-40B4-BE49-F238E27FC236}">
                <a16:creationId xmlns:a16="http://schemas.microsoft.com/office/drawing/2014/main" id="{8270AB1B-ED18-49E2-B0BD-114228017C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CB68D8-5829-4670-9F4B-31DEFE603E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51696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A5186D94-7CBA-4D8A-BCED-B80ADCD282BE}"/>
              </a:ext>
            </a:extLst>
          </p:cNvPr>
          <p:cNvSpPr>
            <a:spLocks noGrp="1"/>
          </p:cNvSpPr>
          <p:nvPr>
            <p:ph type="ctrTitle"/>
          </p:nvPr>
        </p:nvSpPr>
        <p:spPr>
          <a:xfrm>
            <a:off x="1524000" y="2235200"/>
            <a:ext cx="9144000" cy="2387600"/>
          </a:xfrm>
        </p:spPr>
        <p:txBody>
          <a:bodyPr anchor="ctr">
            <a:normAutofit/>
          </a:bodyPr>
          <a:lstStyle/>
          <a:p>
            <a:r>
              <a:rPr lang="zh-CN" altLang="zh-CN" dirty="0"/>
              <a:t>网络</a:t>
            </a:r>
            <a:r>
              <a:rPr lang="zh-CN" altLang="zh-CN" dirty="0" smtClean="0"/>
              <a:t>工程设计</a:t>
            </a:r>
            <a:r>
              <a:rPr lang="en-US" altLang="zh-CN" dirty="0" smtClean="0"/>
              <a:t>AutoCAD </a:t>
            </a:r>
            <a:r>
              <a:rPr lang="zh-CN" altLang="en-US" dirty="0" smtClean="0"/>
              <a:t>案例</a:t>
            </a:r>
            <a:r>
              <a:rPr lang="zh-CN" altLang="en-US" dirty="0"/>
              <a:t>教程</a:t>
            </a:r>
          </a:p>
        </p:txBody>
      </p:sp>
      <p:sp>
        <p:nvSpPr>
          <p:cNvPr id="6" name="矩形 5">
            <a:extLst>
              <a:ext uri="{FF2B5EF4-FFF2-40B4-BE49-F238E27FC236}">
                <a16:creationId xmlns:a16="http://schemas.microsoft.com/office/drawing/2014/main" id="{23925761-22C6-4BD3-B155-0904AA4EED91}"/>
              </a:ext>
            </a:extLst>
          </p:cNvPr>
          <p:cNvSpPr/>
          <p:nvPr/>
        </p:nvSpPr>
        <p:spPr>
          <a:xfrm>
            <a:off x="1192530" y="5189221"/>
            <a:ext cx="10104120" cy="45719"/>
          </a:xfrm>
          <a:prstGeom prst="rect">
            <a:avLst/>
          </a:prstGeom>
          <a:solidFill>
            <a:srgbClr val="458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a16="http://schemas.microsoft.com/office/drawing/2014/main" id="{4E42A9FB-71DA-4A81-B0F4-6DF8CAA77B8B}"/>
              </a:ext>
            </a:extLst>
          </p:cNvPr>
          <p:cNvSpPr>
            <a:spLocks noGrp="1"/>
          </p:cNvSpPr>
          <p:nvPr>
            <p:ph type="subTitle" idx="1"/>
          </p:nvPr>
        </p:nvSpPr>
        <p:spPr>
          <a:xfrm>
            <a:off x="3554730" y="4829220"/>
            <a:ext cx="5082540" cy="720000"/>
          </a:xfrm>
          <a:solidFill>
            <a:srgbClr val="458EF3"/>
          </a:solidFill>
        </p:spPr>
        <p:txBody>
          <a:bodyPr anchor="ctr">
            <a:normAutofit fontScale="40000" lnSpcReduction="20000"/>
          </a:bodyPr>
          <a:lstStyle/>
          <a:p>
            <a:endParaRPr lang="en-US" altLang="zh-CN" dirty="0">
              <a:solidFill>
                <a:schemeClr val="bg1"/>
              </a:solidFill>
              <a:latin typeface="Broadway" panose="04040905080B02020502" pitchFamily="82" charset="0"/>
            </a:endParaRPr>
          </a:p>
          <a:p>
            <a:r>
              <a:rPr lang="zh-CN" altLang="en-US" sz="7400" dirty="0">
                <a:solidFill>
                  <a:schemeClr val="bg1"/>
                </a:solidFill>
                <a:latin typeface="Broadway" panose="04040905080B02020502" pitchFamily="82" charset="0"/>
              </a:rPr>
              <a:t>第</a:t>
            </a:r>
            <a:r>
              <a:rPr lang="en-US" altLang="zh-CN" sz="7400" dirty="0">
                <a:solidFill>
                  <a:schemeClr val="bg1"/>
                </a:solidFill>
                <a:latin typeface="Broadway" panose="04040905080B02020502" pitchFamily="82" charset="0"/>
              </a:rPr>
              <a:t>1</a:t>
            </a:r>
            <a:r>
              <a:rPr lang="zh-CN" altLang="en-US" sz="7400" dirty="0">
                <a:solidFill>
                  <a:schemeClr val="bg1"/>
                </a:solidFill>
                <a:latin typeface="Broadway" panose="04040905080B02020502" pitchFamily="82" charset="0"/>
              </a:rPr>
              <a:t>章   电气工程图概述</a:t>
            </a:r>
          </a:p>
          <a:p>
            <a:endParaRPr lang="zh-CN" altLang="en-US" dirty="0">
              <a:solidFill>
                <a:schemeClr val="bg1"/>
              </a:solidFill>
              <a:latin typeface="Broadway" panose="04040905080B02020502" pitchFamily="82" charset="0"/>
            </a:endParaRPr>
          </a:p>
        </p:txBody>
      </p:sp>
    </p:spTree>
    <p:extLst>
      <p:ext uri="{BB962C8B-B14F-4D97-AF65-F5344CB8AC3E}">
        <p14:creationId xmlns:p14="http://schemas.microsoft.com/office/powerpoint/2010/main" val="3961922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7622BBA-1C33-4BEE-BD6F-4F3257C1F22F}"/>
              </a:ext>
            </a:extLst>
          </p:cNvPr>
          <p:cNvSpPr>
            <a:spLocks noGrp="1"/>
          </p:cNvSpPr>
          <p:nvPr>
            <p:ph idx="1"/>
          </p:nvPr>
        </p:nvSpPr>
        <p:spPr>
          <a:xfrm>
            <a:off x="333829" y="1309711"/>
            <a:ext cx="5688280" cy="4769179"/>
          </a:xfrm>
        </p:spPr>
        <p:txBody>
          <a:bodyPr/>
          <a:lstStyle/>
          <a:p>
            <a:r>
              <a:rPr lang="en-US" altLang="zh-CN" dirty="0"/>
              <a:t>5</a:t>
            </a:r>
            <a:r>
              <a:rPr lang="zh-CN" altLang="en-US" dirty="0"/>
              <a:t>．电气平面图</a:t>
            </a:r>
          </a:p>
          <a:p>
            <a:r>
              <a:rPr lang="zh-CN" altLang="en-US" dirty="0"/>
              <a:t>电气平面图主要是表示某一电气工程中电气设备、装置和线路的平面布置。它一般是在建筑平面的基础上绘制出来的。常见的电气平面图有线路平面图、变电所平面图、照明平面图，弱电系统平面图、防雷与接地平面图等。</a:t>
            </a:r>
          </a:p>
        </p:txBody>
      </p:sp>
      <p:pic>
        <p:nvPicPr>
          <p:cNvPr id="4103" name="Picture 7">
            <a:extLst>
              <a:ext uri="{FF2B5EF4-FFF2-40B4-BE49-F238E27FC236}">
                <a16:creationId xmlns:a16="http://schemas.microsoft.com/office/drawing/2014/main" id="{644C4643-70D5-4C1F-8FF2-974312A477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3491" y="5019199"/>
            <a:ext cx="2359745" cy="122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FE076F0E-F4F5-435A-AE1F-DF135A76A275}"/>
              </a:ext>
            </a:extLst>
          </p:cNvPr>
          <p:cNvSpPr/>
          <p:nvPr/>
        </p:nvSpPr>
        <p:spPr>
          <a:xfrm>
            <a:off x="1713491" y="6231902"/>
            <a:ext cx="2324675" cy="369332"/>
          </a:xfrm>
          <a:prstGeom prst="rect">
            <a:avLst/>
          </a:prstGeom>
        </p:spPr>
        <p:txBody>
          <a:bodyPr wrap="none">
            <a:spAutoFit/>
          </a:bodyPr>
          <a:lstStyle/>
          <a:p>
            <a:r>
              <a:rPr lang="zh-CN" altLang="en-US" dirty="0"/>
              <a:t> 某车间的电气平面图</a:t>
            </a:r>
          </a:p>
        </p:txBody>
      </p:sp>
      <p:sp>
        <p:nvSpPr>
          <p:cNvPr id="11" name="内容占位符 1">
            <a:extLst>
              <a:ext uri="{FF2B5EF4-FFF2-40B4-BE49-F238E27FC236}">
                <a16:creationId xmlns:a16="http://schemas.microsoft.com/office/drawing/2014/main" id="{784A00E0-4568-484A-A7B9-34A4263868E8}"/>
              </a:ext>
            </a:extLst>
          </p:cNvPr>
          <p:cNvSpPr txBox="1">
            <a:spLocks/>
          </p:cNvSpPr>
          <p:nvPr/>
        </p:nvSpPr>
        <p:spPr>
          <a:xfrm>
            <a:off x="6254338" y="1226584"/>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6</a:t>
            </a:r>
            <a:r>
              <a:rPr lang="zh-CN" altLang="zh-CN"/>
              <a:t>．其他电气工程图</a:t>
            </a:r>
          </a:p>
          <a:p>
            <a:r>
              <a:rPr lang="zh-CN" altLang="zh-CN"/>
              <a:t>在常见电气工程图中除以上提到的系统图、电路图、接线图、平面图主要的</a:t>
            </a:r>
            <a:r>
              <a:rPr lang="en-US" altLang="zh-CN"/>
              <a:t>4</a:t>
            </a:r>
            <a:r>
              <a:rPr lang="zh-CN" altLang="zh-CN"/>
              <a:t>种外，还有以下</a:t>
            </a:r>
            <a:r>
              <a:rPr lang="en-US" altLang="zh-CN"/>
              <a:t>4</a:t>
            </a:r>
            <a:r>
              <a:rPr lang="zh-CN" altLang="zh-CN"/>
              <a:t>种。</a:t>
            </a:r>
          </a:p>
          <a:p>
            <a:r>
              <a:rPr lang="zh-CN" altLang="zh-CN"/>
              <a:t>（</a:t>
            </a:r>
            <a:r>
              <a:rPr lang="en-US" altLang="zh-CN"/>
              <a:t>1</a:t>
            </a:r>
            <a:r>
              <a:rPr lang="zh-CN" altLang="zh-CN"/>
              <a:t>）设备布置图。</a:t>
            </a:r>
            <a:endParaRPr lang="en-US" altLang="zh-CN"/>
          </a:p>
          <a:p>
            <a:r>
              <a:rPr lang="zh-CN" altLang="zh-CN"/>
              <a:t>（</a:t>
            </a:r>
            <a:r>
              <a:rPr lang="en-US" altLang="zh-CN"/>
              <a:t>2</a:t>
            </a:r>
            <a:r>
              <a:rPr lang="zh-CN" altLang="zh-CN"/>
              <a:t>）设备元件和材料表。</a:t>
            </a:r>
          </a:p>
          <a:p>
            <a:r>
              <a:rPr lang="zh-CN" altLang="zh-CN"/>
              <a:t>（</a:t>
            </a:r>
            <a:r>
              <a:rPr lang="en-US" altLang="zh-CN"/>
              <a:t>3</a:t>
            </a:r>
            <a:r>
              <a:rPr lang="zh-CN" altLang="zh-CN"/>
              <a:t>）大样图。</a:t>
            </a:r>
            <a:endParaRPr lang="en-US" altLang="zh-CN"/>
          </a:p>
          <a:p>
            <a:r>
              <a:rPr lang="zh-CN" altLang="zh-CN"/>
              <a:t>（</a:t>
            </a:r>
            <a:r>
              <a:rPr lang="en-US" altLang="zh-CN"/>
              <a:t>4</a:t>
            </a:r>
            <a:r>
              <a:rPr lang="zh-CN" altLang="zh-CN"/>
              <a:t>）产品使用说明书用电气图。</a:t>
            </a:r>
            <a:endParaRPr lang="zh-CN" altLang="en-US" dirty="0"/>
          </a:p>
        </p:txBody>
      </p:sp>
    </p:spTree>
    <p:extLst>
      <p:ext uri="{BB962C8B-B14F-4D97-AF65-F5344CB8AC3E}">
        <p14:creationId xmlns:p14="http://schemas.microsoft.com/office/powerpoint/2010/main" val="1662456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02D5244D-DF0E-4C78-955F-074CB48FDCAF}"/>
              </a:ext>
            </a:extLst>
          </p:cNvPr>
          <p:cNvPicPr>
            <a:picLocks noChangeAspect="1"/>
          </p:cNvPicPr>
          <p:nvPr/>
        </p:nvPicPr>
        <p:blipFill>
          <a:blip r:embed="rId2"/>
          <a:stretch>
            <a:fillRect/>
          </a:stretch>
        </p:blipFill>
        <p:spPr>
          <a:xfrm>
            <a:off x="5363336" y="2968715"/>
            <a:ext cx="6477682" cy="1204599"/>
          </a:xfrm>
          <a:prstGeom prst="rect">
            <a:avLst/>
          </a:prstGeom>
        </p:spPr>
      </p:pic>
      <p:sp>
        <p:nvSpPr>
          <p:cNvPr id="5" name="内容占位符 4">
            <a:extLst>
              <a:ext uri="{FF2B5EF4-FFF2-40B4-BE49-F238E27FC236}">
                <a16:creationId xmlns:a16="http://schemas.microsoft.com/office/drawing/2014/main" id="{BA53380F-2AC1-437D-8B17-2059EB432112}"/>
              </a:ext>
            </a:extLst>
          </p:cNvPr>
          <p:cNvSpPr>
            <a:spLocks noGrp="1"/>
          </p:cNvSpPr>
          <p:nvPr>
            <p:ph idx="1"/>
          </p:nvPr>
        </p:nvSpPr>
        <p:spPr/>
        <p:txBody>
          <a:bodyPr/>
          <a:lstStyle/>
          <a:p>
            <a:r>
              <a:rPr lang="en-US" altLang="zh-CN" sz="3200" dirty="0"/>
              <a:t>1.2.1  </a:t>
            </a:r>
            <a:r>
              <a:rPr lang="zh-CN" altLang="zh-CN" sz="3200" dirty="0"/>
              <a:t>图纸格式</a:t>
            </a:r>
          </a:p>
          <a:p>
            <a:r>
              <a:rPr lang="en-US" altLang="zh-CN" dirty="0"/>
              <a:t>1</a:t>
            </a:r>
            <a:r>
              <a:rPr lang="zh-CN" altLang="zh-CN" dirty="0"/>
              <a:t>．幅面</a:t>
            </a:r>
          </a:p>
          <a:p>
            <a:r>
              <a:rPr lang="en-US" altLang="zh-CN" dirty="0"/>
              <a:t>2</a:t>
            </a:r>
            <a:r>
              <a:rPr lang="zh-CN" altLang="zh-CN" dirty="0"/>
              <a:t>．图框</a:t>
            </a:r>
          </a:p>
          <a:p>
            <a:r>
              <a:rPr lang="zh-CN" altLang="zh-CN" dirty="0"/>
              <a:t>（</a:t>
            </a:r>
            <a:r>
              <a:rPr lang="en-US" altLang="zh-CN" dirty="0"/>
              <a:t>1</a:t>
            </a:r>
            <a:r>
              <a:rPr lang="zh-CN" altLang="zh-CN" dirty="0"/>
              <a:t>）图框尺寸。</a:t>
            </a:r>
            <a:endParaRPr lang="en-US" altLang="zh-CN" dirty="0"/>
          </a:p>
          <a:p>
            <a:r>
              <a:rPr lang="zh-CN" altLang="zh-CN" dirty="0"/>
              <a:t>（</a:t>
            </a:r>
            <a:r>
              <a:rPr lang="en-US" altLang="zh-CN" dirty="0"/>
              <a:t>2</a:t>
            </a:r>
            <a:r>
              <a:rPr lang="zh-CN" altLang="zh-CN" dirty="0"/>
              <a:t>）图框线宽</a:t>
            </a:r>
            <a:endParaRPr lang="zh-CN" altLang="en-US" dirty="0"/>
          </a:p>
        </p:txBody>
      </p:sp>
      <p:sp>
        <p:nvSpPr>
          <p:cNvPr id="4" name="标题 3">
            <a:extLst>
              <a:ext uri="{FF2B5EF4-FFF2-40B4-BE49-F238E27FC236}">
                <a16:creationId xmlns:a16="http://schemas.microsoft.com/office/drawing/2014/main" id="{5C4577D6-5584-464D-9965-FE753E377CF8}"/>
              </a:ext>
            </a:extLst>
          </p:cNvPr>
          <p:cNvSpPr>
            <a:spLocks noGrp="1"/>
          </p:cNvSpPr>
          <p:nvPr>
            <p:ph type="title"/>
          </p:nvPr>
        </p:nvSpPr>
        <p:spPr/>
        <p:txBody>
          <a:bodyPr/>
          <a:lstStyle/>
          <a:p>
            <a:r>
              <a:rPr lang="en-US" altLang="zh-CN" dirty="0"/>
              <a:t>1.2  </a:t>
            </a:r>
            <a:r>
              <a:rPr lang="zh-CN" altLang="zh-CN" dirty="0"/>
              <a:t>电气工程</a:t>
            </a:r>
            <a:r>
              <a:rPr lang="en-US" altLang="zh-CN" dirty="0"/>
              <a:t>CAD</a:t>
            </a:r>
            <a:r>
              <a:rPr lang="zh-CN" altLang="zh-CN" dirty="0"/>
              <a:t>制图规范</a:t>
            </a:r>
            <a:endParaRPr lang="zh-CN" altLang="en-US" dirty="0"/>
          </a:p>
        </p:txBody>
      </p:sp>
      <p:pic>
        <p:nvPicPr>
          <p:cNvPr id="6" name="图片 5">
            <a:extLst>
              <a:ext uri="{FF2B5EF4-FFF2-40B4-BE49-F238E27FC236}">
                <a16:creationId xmlns:a16="http://schemas.microsoft.com/office/drawing/2014/main" id="{0AA1A1AE-E681-480B-A1A4-0C5338968C86}"/>
              </a:ext>
            </a:extLst>
          </p:cNvPr>
          <p:cNvPicPr>
            <a:picLocks noChangeAspect="1"/>
          </p:cNvPicPr>
          <p:nvPr/>
        </p:nvPicPr>
        <p:blipFill>
          <a:blip r:embed="rId3"/>
          <a:stretch>
            <a:fillRect/>
          </a:stretch>
        </p:blipFill>
        <p:spPr>
          <a:xfrm>
            <a:off x="5363335" y="919135"/>
            <a:ext cx="6494836" cy="1044363"/>
          </a:xfrm>
          <a:prstGeom prst="rect">
            <a:avLst/>
          </a:prstGeom>
        </p:spPr>
      </p:pic>
      <p:pic>
        <p:nvPicPr>
          <p:cNvPr id="7" name="图片 6">
            <a:extLst>
              <a:ext uri="{FF2B5EF4-FFF2-40B4-BE49-F238E27FC236}">
                <a16:creationId xmlns:a16="http://schemas.microsoft.com/office/drawing/2014/main" id="{CFB26813-CD83-4BED-8616-00CA34D5A883}"/>
              </a:ext>
            </a:extLst>
          </p:cNvPr>
          <p:cNvPicPr>
            <a:picLocks noChangeAspect="1"/>
          </p:cNvPicPr>
          <p:nvPr/>
        </p:nvPicPr>
        <p:blipFill>
          <a:blip r:embed="rId4"/>
          <a:stretch>
            <a:fillRect/>
          </a:stretch>
        </p:blipFill>
        <p:spPr>
          <a:xfrm>
            <a:off x="5363335" y="1955054"/>
            <a:ext cx="6477683" cy="1109430"/>
          </a:xfrm>
          <a:prstGeom prst="rect">
            <a:avLst/>
          </a:prstGeom>
        </p:spPr>
      </p:pic>
      <p:pic>
        <p:nvPicPr>
          <p:cNvPr id="8" name="图片 7">
            <a:extLst>
              <a:ext uri="{FF2B5EF4-FFF2-40B4-BE49-F238E27FC236}">
                <a16:creationId xmlns:a16="http://schemas.microsoft.com/office/drawing/2014/main" id="{B8175D2D-F62B-482E-82D2-CDB19840B12C}"/>
              </a:ext>
            </a:extLst>
          </p:cNvPr>
          <p:cNvPicPr>
            <a:picLocks noChangeAspect="1"/>
          </p:cNvPicPr>
          <p:nvPr/>
        </p:nvPicPr>
        <p:blipFill>
          <a:blip r:embed="rId5"/>
          <a:stretch>
            <a:fillRect/>
          </a:stretch>
        </p:blipFill>
        <p:spPr>
          <a:xfrm>
            <a:off x="4400789" y="4315509"/>
            <a:ext cx="3836450" cy="1885020"/>
          </a:xfrm>
          <a:prstGeom prst="rect">
            <a:avLst/>
          </a:prstGeom>
        </p:spPr>
      </p:pic>
      <p:sp>
        <p:nvSpPr>
          <p:cNvPr id="9" name="矩形 8">
            <a:extLst>
              <a:ext uri="{FF2B5EF4-FFF2-40B4-BE49-F238E27FC236}">
                <a16:creationId xmlns:a16="http://schemas.microsoft.com/office/drawing/2014/main" id="{1F604424-6CF1-49CB-919B-1A74E481F24A}"/>
              </a:ext>
            </a:extLst>
          </p:cNvPr>
          <p:cNvSpPr/>
          <p:nvPr/>
        </p:nvSpPr>
        <p:spPr>
          <a:xfrm>
            <a:off x="4978962" y="6171029"/>
            <a:ext cx="2031325" cy="369332"/>
          </a:xfrm>
          <a:prstGeom prst="rect">
            <a:avLst/>
          </a:prstGeom>
        </p:spPr>
        <p:txBody>
          <a:bodyPr wrap="none">
            <a:spAutoFit/>
          </a:bodyPr>
          <a:lstStyle/>
          <a:p>
            <a:r>
              <a:rPr lang="zh-CN" altLang="zh-CN" kern="100" dirty="0">
                <a:latin typeface="等线" panose="02010600030101010101" pitchFamily="2" charset="-122"/>
                <a:ea typeface="等线" panose="02010600030101010101" pitchFamily="2" charset="-122"/>
                <a:cs typeface="Times New Roman" panose="02020603050405020304" pitchFamily="18" charset="0"/>
              </a:rPr>
              <a:t>不留装订边的图框</a:t>
            </a:r>
            <a:endParaRPr lang="zh-CN" altLang="en-US" dirty="0">
              <a:latin typeface="等线" panose="02010600030101010101" pitchFamily="2" charset="-122"/>
              <a:ea typeface="等线" panose="02010600030101010101" pitchFamily="2" charset="-122"/>
            </a:endParaRPr>
          </a:p>
        </p:txBody>
      </p:sp>
      <p:pic>
        <p:nvPicPr>
          <p:cNvPr id="10" name="图片 9">
            <a:extLst>
              <a:ext uri="{FF2B5EF4-FFF2-40B4-BE49-F238E27FC236}">
                <a16:creationId xmlns:a16="http://schemas.microsoft.com/office/drawing/2014/main" id="{FB4A87C3-8022-47EC-B715-6A8EE326434B}"/>
              </a:ext>
            </a:extLst>
          </p:cNvPr>
          <p:cNvPicPr>
            <a:picLocks noChangeAspect="1"/>
          </p:cNvPicPr>
          <p:nvPr/>
        </p:nvPicPr>
        <p:blipFill>
          <a:blip r:embed="rId6"/>
          <a:stretch>
            <a:fillRect/>
          </a:stretch>
        </p:blipFill>
        <p:spPr>
          <a:xfrm>
            <a:off x="8269379" y="4248529"/>
            <a:ext cx="3666836" cy="1984467"/>
          </a:xfrm>
          <a:prstGeom prst="rect">
            <a:avLst/>
          </a:prstGeom>
        </p:spPr>
      </p:pic>
      <p:sp>
        <p:nvSpPr>
          <p:cNvPr id="11" name="矩形 10">
            <a:extLst>
              <a:ext uri="{FF2B5EF4-FFF2-40B4-BE49-F238E27FC236}">
                <a16:creationId xmlns:a16="http://schemas.microsoft.com/office/drawing/2014/main" id="{C030044E-68D4-4C2B-B497-D557CF4EE4E1}"/>
              </a:ext>
            </a:extLst>
          </p:cNvPr>
          <p:cNvSpPr/>
          <p:nvPr/>
        </p:nvSpPr>
        <p:spPr>
          <a:xfrm>
            <a:off x="8771554" y="6200529"/>
            <a:ext cx="1800493"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留装订边的图框</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2639285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6EB1800-045A-4C56-866C-44904C83DF6C}"/>
              </a:ext>
            </a:extLst>
          </p:cNvPr>
          <p:cNvSpPr>
            <a:spLocks noGrp="1"/>
          </p:cNvSpPr>
          <p:nvPr>
            <p:ph idx="1"/>
          </p:nvPr>
        </p:nvSpPr>
        <p:spPr>
          <a:xfrm>
            <a:off x="333829" y="1309711"/>
            <a:ext cx="11534898" cy="4769179"/>
          </a:xfrm>
        </p:spPr>
        <p:txBody>
          <a:bodyPr>
            <a:normAutofit fontScale="85000" lnSpcReduction="20000"/>
          </a:bodyPr>
          <a:lstStyle/>
          <a:p>
            <a:r>
              <a:rPr lang="en-US" altLang="zh-CN" sz="3800" dirty="0"/>
              <a:t>1.2.2  </a:t>
            </a:r>
            <a:r>
              <a:rPr lang="zh-CN" altLang="zh-CN" sz="3800" dirty="0"/>
              <a:t>文字</a:t>
            </a:r>
          </a:p>
          <a:p>
            <a:r>
              <a:rPr lang="en-US" altLang="zh-CN" dirty="0"/>
              <a:t>1</a:t>
            </a:r>
            <a:r>
              <a:rPr lang="zh-CN" altLang="zh-CN" dirty="0"/>
              <a:t>．字体</a:t>
            </a:r>
          </a:p>
          <a:p>
            <a:r>
              <a:rPr lang="zh-CN" altLang="zh-CN" dirty="0"/>
              <a:t>长仿宋体。</a:t>
            </a:r>
            <a:r>
              <a:rPr lang="en-US" altLang="zh-CN" dirty="0"/>
              <a:t>TrueType</a:t>
            </a:r>
            <a:r>
              <a:rPr lang="zh-CN" altLang="zh-CN" dirty="0"/>
              <a:t>“仿宋</a:t>
            </a:r>
            <a:r>
              <a:rPr lang="en-US" altLang="zh-CN" dirty="0"/>
              <a:t>_GB2312</a:t>
            </a:r>
            <a:r>
              <a:rPr lang="zh-CN" altLang="zh-CN" dirty="0"/>
              <a:t>”。</a:t>
            </a:r>
          </a:p>
          <a:p>
            <a:r>
              <a:rPr lang="en-US" altLang="zh-CN" dirty="0"/>
              <a:t>2</a:t>
            </a:r>
            <a:r>
              <a:rPr lang="zh-CN" altLang="zh-CN" dirty="0"/>
              <a:t>．文本尺寸高度</a:t>
            </a:r>
          </a:p>
          <a:p>
            <a:r>
              <a:rPr lang="zh-CN" altLang="zh-CN" dirty="0"/>
              <a:t>（</a:t>
            </a:r>
            <a:r>
              <a:rPr lang="en-US" altLang="zh-CN" dirty="0"/>
              <a:t>1</a:t>
            </a:r>
            <a:r>
              <a:rPr lang="zh-CN" altLang="zh-CN" dirty="0"/>
              <a:t>）</a:t>
            </a:r>
            <a:r>
              <a:rPr lang="en-US" altLang="zh-CN" dirty="0"/>
              <a:t>1.5</a:t>
            </a:r>
            <a:r>
              <a:rPr lang="zh-CN" altLang="zh-CN" dirty="0"/>
              <a:t>、</a:t>
            </a:r>
            <a:r>
              <a:rPr lang="en-US" altLang="zh-CN" dirty="0"/>
              <a:t>3.5</a:t>
            </a:r>
            <a:r>
              <a:rPr lang="zh-CN" altLang="zh-CN" dirty="0"/>
              <a:t>、</a:t>
            </a:r>
            <a:r>
              <a:rPr lang="en-US" altLang="zh-CN" dirty="0"/>
              <a:t>5</a:t>
            </a:r>
            <a:r>
              <a:rPr lang="zh-CN" altLang="zh-CN" dirty="0"/>
              <a:t>、</a:t>
            </a:r>
            <a:r>
              <a:rPr lang="en-US" altLang="zh-CN" dirty="0"/>
              <a:t>7</a:t>
            </a:r>
            <a:r>
              <a:rPr lang="zh-CN" altLang="zh-CN" dirty="0"/>
              <a:t>、</a:t>
            </a:r>
            <a:r>
              <a:rPr lang="en-US" altLang="zh-CN" dirty="0"/>
              <a:t>10</a:t>
            </a:r>
            <a:r>
              <a:rPr lang="zh-CN" altLang="zh-CN" dirty="0"/>
              <a:t>、</a:t>
            </a:r>
            <a:r>
              <a:rPr lang="en-US" altLang="zh-CN" dirty="0"/>
              <a:t>14</a:t>
            </a:r>
            <a:r>
              <a:rPr lang="zh-CN" altLang="zh-CN" dirty="0"/>
              <a:t>、</a:t>
            </a:r>
            <a:r>
              <a:rPr lang="en-US" altLang="zh-CN" dirty="0"/>
              <a:t>20</a:t>
            </a:r>
            <a:r>
              <a:rPr lang="zh-CN" altLang="zh-CN" dirty="0"/>
              <a:t>，单位：</a:t>
            </a:r>
            <a:r>
              <a:rPr lang="en-US" altLang="zh-CN" dirty="0"/>
              <a:t>mm</a:t>
            </a:r>
            <a:r>
              <a:rPr lang="zh-CN" altLang="zh-CN" dirty="0"/>
              <a:t>。</a:t>
            </a:r>
          </a:p>
          <a:p>
            <a:r>
              <a:rPr lang="zh-CN" altLang="zh-CN" dirty="0"/>
              <a:t>（</a:t>
            </a:r>
            <a:r>
              <a:rPr lang="en-US" altLang="zh-CN" dirty="0"/>
              <a:t>2</a:t>
            </a:r>
            <a:r>
              <a:rPr lang="zh-CN" altLang="zh-CN" dirty="0"/>
              <a:t>）字符的宽高比约为</a:t>
            </a:r>
            <a:r>
              <a:rPr lang="en-US" altLang="zh-CN" dirty="0"/>
              <a:t>0.7</a:t>
            </a:r>
            <a:r>
              <a:rPr lang="zh-CN" altLang="zh-CN" dirty="0"/>
              <a:t>。</a:t>
            </a:r>
          </a:p>
          <a:p>
            <a:r>
              <a:rPr lang="zh-CN" altLang="zh-CN" dirty="0"/>
              <a:t>（</a:t>
            </a:r>
            <a:r>
              <a:rPr lang="en-US" altLang="zh-CN" dirty="0"/>
              <a:t>3</a:t>
            </a:r>
            <a:r>
              <a:rPr lang="zh-CN" altLang="zh-CN" dirty="0"/>
              <a:t>）各行文字间的行距不应小于</a:t>
            </a:r>
            <a:r>
              <a:rPr lang="en-US" altLang="zh-CN" dirty="0"/>
              <a:t>1.5</a:t>
            </a:r>
            <a:r>
              <a:rPr lang="zh-CN" altLang="zh-CN" dirty="0"/>
              <a:t>倍的字高。</a:t>
            </a:r>
          </a:p>
          <a:p>
            <a:r>
              <a:rPr lang="zh-CN" altLang="zh-CN" dirty="0"/>
              <a:t>（</a:t>
            </a:r>
            <a:r>
              <a:rPr lang="en-US" altLang="zh-CN" dirty="0"/>
              <a:t>4</a:t>
            </a:r>
            <a:r>
              <a:rPr lang="zh-CN" altLang="zh-CN" dirty="0"/>
              <a:t>）图样中采用的各种文本尺寸如表所示。</a:t>
            </a:r>
            <a:endParaRPr lang="en-US" altLang="zh-CN" dirty="0"/>
          </a:p>
          <a:p>
            <a:r>
              <a:rPr lang="en-US" altLang="zh-CN" dirty="0"/>
              <a:t>3</a:t>
            </a:r>
            <a:r>
              <a:rPr lang="zh-CN" altLang="zh-CN" dirty="0"/>
              <a:t>．表格中的文字和数字</a:t>
            </a:r>
          </a:p>
          <a:p>
            <a:r>
              <a:rPr lang="zh-CN" altLang="zh-CN" dirty="0"/>
              <a:t>（</a:t>
            </a:r>
            <a:r>
              <a:rPr lang="en-US" altLang="zh-CN" dirty="0"/>
              <a:t>1</a:t>
            </a:r>
            <a:r>
              <a:rPr lang="zh-CN" altLang="zh-CN" dirty="0"/>
              <a:t>）数字书写：带小数的数值，按小数点对齐；不带小数点的数值，按各位对齐。</a:t>
            </a:r>
          </a:p>
          <a:p>
            <a:r>
              <a:rPr lang="zh-CN" altLang="zh-CN" dirty="0"/>
              <a:t>（</a:t>
            </a:r>
            <a:r>
              <a:rPr lang="en-US" altLang="zh-CN" dirty="0"/>
              <a:t>2</a:t>
            </a:r>
            <a:r>
              <a:rPr lang="zh-CN" altLang="zh-CN" dirty="0"/>
              <a:t>）文本书写：正文按左对齐。</a:t>
            </a:r>
          </a:p>
          <a:p>
            <a:endParaRPr lang="zh-CN" altLang="zh-CN" dirty="0"/>
          </a:p>
          <a:p>
            <a:endParaRPr lang="zh-CN" altLang="en-US" dirty="0"/>
          </a:p>
        </p:txBody>
      </p:sp>
      <p:pic>
        <p:nvPicPr>
          <p:cNvPr id="3" name="图片 2">
            <a:extLst>
              <a:ext uri="{FF2B5EF4-FFF2-40B4-BE49-F238E27FC236}">
                <a16:creationId xmlns:a16="http://schemas.microsoft.com/office/drawing/2014/main" id="{C9F1386B-26F6-46F8-8712-0E975AB294AC}"/>
              </a:ext>
            </a:extLst>
          </p:cNvPr>
          <p:cNvPicPr>
            <a:picLocks noChangeAspect="1"/>
          </p:cNvPicPr>
          <p:nvPr/>
        </p:nvPicPr>
        <p:blipFill>
          <a:blip r:embed="rId2"/>
          <a:stretch>
            <a:fillRect/>
          </a:stretch>
        </p:blipFill>
        <p:spPr>
          <a:xfrm>
            <a:off x="6272553" y="934766"/>
            <a:ext cx="5596174" cy="1956216"/>
          </a:xfrm>
          <a:prstGeom prst="rect">
            <a:avLst/>
          </a:prstGeom>
        </p:spPr>
      </p:pic>
    </p:spTree>
    <p:extLst>
      <p:ext uri="{BB962C8B-B14F-4D97-AF65-F5344CB8AC3E}">
        <p14:creationId xmlns:p14="http://schemas.microsoft.com/office/powerpoint/2010/main" val="459072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E221B6F-1B09-4895-8703-7FE9560E8E72}"/>
              </a:ext>
            </a:extLst>
          </p:cNvPr>
          <p:cNvSpPr>
            <a:spLocks noGrp="1"/>
          </p:cNvSpPr>
          <p:nvPr>
            <p:ph idx="1"/>
          </p:nvPr>
        </p:nvSpPr>
        <p:spPr>
          <a:xfrm>
            <a:off x="333829" y="1309711"/>
            <a:ext cx="11026898" cy="4769179"/>
          </a:xfrm>
        </p:spPr>
        <p:txBody>
          <a:bodyPr>
            <a:normAutofit fontScale="77500" lnSpcReduction="20000"/>
          </a:bodyPr>
          <a:lstStyle/>
          <a:p>
            <a:r>
              <a:rPr lang="en-US" altLang="zh-CN" sz="4100" dirty="0"/>
              <a:t>1.2.3  </a:t>
            </a:r>
            <a:r>
              <a:rPr lang="zh-CN" altLang="zh-CN" sz="4100" dirty="0"/>
              <a:t>图线</a:t>
            </a:r>
          </a:p>
          <a:p>
            <a:r>
              <a:rPr lang="en-US" altLang="zh-CN" dirty="0"/>
              <a:t>1</a:t>
            </a:r>
            <a:r>
              <a:rPr lang="zh-CN" altLang="zh-CN" dirty="0"/>
              <a:t>．线宽</a:t>
            </a:r>
          </a:p>
          <a:p>
            <a:r>
              <a:rPr lang="en-US" altLang="zh-CN" dirty="0"/>
              <a:t>0.18</a:t>
            </a:r>
            <a:r>
              <a:rPr lang="zh-CN" altLang="zh-CN" dirty="0"/>
              <a:t>、</a:t>
            </a:r>
            <a:r>
              <a:rPr lang="en-US" altLang="zh-CN" dirty="0"/>
              <a:t>0.25</a:t>
            </a:r>
            <a:r>
              <a:rPr lang="zh-CN" altLang="zh-CN" dirty="0"/>
              <a:t>、</a:t>
            </a:r>
            <a:r>
              <a:rPr lang="en-US" altLang="zh-CN" dirty="0"/>
              <a:t>0.35</a:t>
            </a:r>
            <a:r>
              <a:rPr lang="zh-CN" altLang="zh-CN" dirty="0"/>
              <a:t>、</a:t>
            </a:r>
            <a:r>
              <a:rPr lang="en-US" altLang="zh-CN" dirty="0"/>
              <a:t>0.5</a:t>
            </a:r>
            <a:r>
              <a:rPr lang="zh-CN" altLang="zh-CN" dirty="0"/>
              <a:t>、</a:t>
            </a:r>
            <a:r>
              <a:rPr lang="en-US" altLang="zh-CN" dirty="0"/>
              <a:t>0.7</a:t>
            </a:r>
            <a:r>
              <a:rPr lang="zh-CN" altLang="zh-CN" dirty="0"/>
              <a:t>、</a:t>
            </a:r>
            <a:r>
              <a:rPr lang="en-US" altLang="zh-CN" dirty="0"/>
              <a:t>1.0</a:t>
            </a:r>
            <a:r>
              <a:rPr lang="zh-CN" altLang="zh-CN" dirty="0"/>
              <a:t>、</a:t>
            </a:r>
            <a:r>
              <a:rPr lang="en-US" altLang="zh-CN" dirty="0"/>
              <a:t>1.4</a:t>
            </a:r>
            <a:r>
              <a:rPr lang="zh-CN" altLang="zh-CN" dirty="0"/>
              <a:t>、</a:t>
            </a:r>
            <a:r>
              <a:rPr lang="en-US" altLang="zh-CN" dirty="0"/>
              <a:t>1.0</a:t>
            </a:r>
            <a:r>
              <a:rPr lang="zh-CN" altLang="zh-CN" dirty="0"/>
              <a:t>，单位：</a:t>
            </a:r>
            <a:r>
              <a:rPr lang="en-US" altLang="zh-CN" dirty="0"/>
              <a:t>mm</a:t>
            </a:r>
            <a:r>
              <a:rPr lang="zh-CN" altLang="zh-CN" dirty="0"/>
              <a:t>。</a:t>
            </a:r>
          </a:p>
          <a:p>
            <a:r>
              <a:rPr lang="zh-CN" altLang="zh-CN" dirty="0"/>
              <a:t>图形对象的线宽尽量不多于</a:t>
            </a:r>
            <a:r>
              <a:rPr lang="en-US" altLang="zh-CN" dirty="0"/>
              <a:t>2</a:t>
            </a:r>
            <a:r>
              <a:rPr lang="zh-CN" altLang="zh-CN" dirty="0"/>
              <a:t>种，每种线宽间的比值应不小于</a:t>
            </a:r>
            <a:r>
              <a:rPr lang="en-US" altLang="zh-CN" dirty="0"/>
              <a:t>2</a:t>
            </a:r>
            <a:r>
              <a:rPr lang="zh-CN" altLang="zh-CN" dirty="0"/>
              <a:t>。</a:t>
            </a:r>
          </a:p>
          <a:p>
            <a:r>
              <a:rPr lang="en-US" altLang="zh-CN" dirty="0"/>
              <a:t>2</a:t>
            </a:r>
            <a:r>
              <a:rPr lang="zh-CN" altLang="zh-CN" dirty="0"/>
              <a:t>．图线间距</a:t>
            </a:r>
          </a:p>
          <a:p>
            <a:r>
              <a:rPr lang="zh-CN" altLang="zh-CN" dirty="0"/>
              <a:t>平行线（包括画阴影线）之间的最小距离不小于粗线宽度的两倍，建议不小于</a:t>
            </a:r>
            <a:r>
              <a:rPr lang="en-US" altLang="zh-CN" dirty="0"/>
              <a:t>0.7mm</a:t>
            </a:r>
            <a:r>
              <a:rPr lang="zh-CN" altLang="zh-CN" dirty="0"/>
              <a:t>。</a:t>
            </a:r>
          </a:p>
          <a:p>
            <a:r>
              <a:rPr lang="en-US" altLang="zh-CN" dirty="0"/>
              <a:t>3</a:t>
            </a:r>
            <a:r>
              <a:rPr lang="zh-CN" altLang="zh-CN" dirty="0"/>
              <a:t>．图线形式</a:t>
            </a:r>
          </a:p>
          <a:p>
            <a:r>
              <a:rPr lang="zh-CN" altLang="zh-CN" dirty="0"/>
              <a:t>根据不同的结构含义，采用不同的线型，具体要求如表所示。</a:t>
            </a:r>
          </a:p>
          <a:p>
            <a:r>
              <a:rPr lang="en-US" altLang="zh-CN" dirty="0"/>
              <a:t>4</a:t>
            </a:r>
            <a:r>
              <a:rPr lang="zh-CN" altLang="zh-CN" dirty="0"/>
              <a:t>．线型比例</a:t>
            </a:r>
          </a:p>
          <a:p>
            <a:r>
              <a:rPr lang="zh-CN" altLang="zh-CN" dirty="0"/>
              <a:t>线型比例</a:t>
            </a:r>
            <a:r>
              <a:rPr lang="en-US" altLang="zh-CN" i="1" dirty="0"/>
              <a:t>k</a:t>
            </a:r>
            <a:r>
              <a:rPr lang="zh-CN" altLang="zh-CN" dirty="0"/>
              <a:t>与印制比例宜保持适当关系，当印制比例为</a:t>
            </a:r>
            <a:r>
              <a:rPr lang="en-US" altLang="zh-CN" dirty="0"/>
              <a:t>1</a:t>
            </a:r>
            <a:r>
              <a:rPr lang="zh-CN" altLang="zh-CN" dirty="0"/>
              <a:t>∶</a:t>
            </a:r>
            <a:r>
              <a:rPr lang="en-US" altLang="zh-CN" i="1" dirty="0"/>
              <a:t>n</a:t>
            </a:r>
            <a:r>
              <a:rPr lang="zh-CN" altLang="zh-CN" dirty="0"/>
              <a:t>时，在确定线宽库文件后，线型比例可取</a:t>
            </a:r>
            <a:r>
              <a:rPr lang="en-US" altLang="zh-CN" i="1" dirty="0" err="1"/>
              <a:t>k</a:t>
            </a:r>
            <a:r>
              <a:rPr lang="en-US" altLang="zh-CN" dirty="0" err="1">
                <a:sym typeface="Symbol" panose="05050102010706020507" pitchFamily="18" charset="2"/>
              </a:rPr>
              <a:t></a:t>
            </a:r>
            <a:r>
              <a:rPr lang="en-US" altLang="zh-CN" i="1" dirty="0" err="1"/>
              <a:t>n</a:t>
            </a:r>
            <a:r>
              <a:rPr lang="zh-CN" altLang="zh-CN" dirty="0"/>
              <a:t>。</a:t>
            </a:r>
          </a:p>
          <a:p>
            <a:endParaRPr lang="zh-CN" altLang="en-US" dirty="0"/>
          </a:p>
        </p:txBody>
      </p:sp>
      <p:pic>
        <p:nvPicPr>
          <p:cNvPr id="3" name="图片 2">
            <a:extLst>
              <a:ext uri="{FF2B5EF4-FFF2-40B4-BE49-F238E27FC236}">
                <a16:creationId xmlns:a16="http://schemas.microsoft.com/office/drawing/2014/main" id="{2BE5F339-1A67-4E61-BA9E-C659D14D56C4}"/>
              </a:ext>
            </a:extLst>
          </p:cNvPr>
          <p:cNvPicPr>
            <a:picLocks noChangeAspect="1"/>
          </p:cNvPicPr>
          <p:nvPr/>
        </p:nvPicPr>
        <p:blipFill>
          <a:blip r:embed="rId2"/>
          <a:stretch>
            <a:fillRect/>
          </a:stretch>
        </p:blipFill>
        <p:spPr>
          <a:xfrm>
            <a:off x="6040051" y="967549"/>
            <a:ext cx="6151949" cy="1242587"/>
          </a:xfrm>
          <a:prstGeom prst="rect">
            <a:avLst/>
          </a:prstGeom>
        </p:spPr>
      </p:pic>
    </p:spTree>
    <p:extLst>
      <p:ext uri="{BB962C8B-B14F-4D97-AF65-F5344CB8AC3E}">
        <p14:creationId xmlns:p14="http://schemas.microsoft.com/office/powerpoint/2010/main" val="222043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002C3CA-0924-43F7-B533-7025028EEE0A}"/>
              </a:ext>
            </a:extLst>
          </p:cNvPr>
          <p:cNvSpPr>
            <a:spLocks noGrp="1"/>
          </p:cNvSpPr>
          <p:nvPr>
            <p:ph idx="1"/>
          </p:nvPr>
        </p:nvSpPr>
        <p:spPr/>
        <p:txBody>
          <a:bodyPr/>
          <a:lstStyle/>
          <a:p>
            <a:r>
              <a:rPr lang="en-US" altLang="zh-CN" sz="3200" dirty="0"/>
              <a:t>1.2.4  </a:t>
            </a:r>
            <a:r>
              <a:rPr lang="zh-CN" altLang="zh-CN" sz="3200" dirty="0"/>
              <a:t>比例</a:t>
            </a:r>
            <a:endParaRPr lang="en-US" altLang="zh-CN" sz="3200" dirty="0"/>
          </a:p>
          <a:p>
            <a:r>
              <a:rPr lang="zh-CN" altLang="zh-CN" dirty="0"/>
              <a:t>推荐采用比例如表所示。</a:t>
            </a:r>
          </a:p>
          <a:p>
            <a:endParaRPr lang="zh-CN" altLang="zh-CN" sz="3600" dirty="0"/>
          </a:p>
          <a:p>
            <a:endParaRPr lang="zh-CN" altLang="en-US" dirty="0"/>
          </a:p>
        </p:txBody>
      </p:sp>
      <p:pic>
        <p:nvPicPr>
          <p:cNvPr id="3" name="图片 2">
            <a:extLst>
              <a:ext uri="{FF2B5EF4-FFF2-40B4-BE49-F238E27FC236}">
                <a16:creationId xmlns:a16="http://schemas.microsoft.com/office/drawing/2014/main" id="{3B2504DE-6613-42C5-B66C-271FC1D5EB8C}"/>
              </a:ext>
            </a:extLst>
          </p:cNvPr>
          <p:cNvPicPr>
            <a:picLocks noChangeAspect="1"/>
          </p:cNvPicPr>
          <p:nvPr/>
        </p:nvPicPr>
        <p:blipFill>
          <a:blip r:embed="rId2"/>
          <a:stretch>
            <a:fillRect/>
          </a:stretch>
        </p:blipFill>
        <p:spPr>
          <a:xfrm>
            <a:off x="2186476" y="2645856"/>
            <a:ext cx="7819048" cy="2761905"/>
          </a:xfrm>
          <a:prstGeom prst="rect">
            <a:avLst/>
          </a:prstGeom>
        </p:spPr>
      </p:pic>
    </p:spTree>
    <p:extLst>
      <p:ext uri="{BB962C8B-B14F-4D97-AF65-F5344CB8AC3E}">
        <p14:creationId xmlns:p14="http://schemas.microsoft.com/office/powerpoint/2010/main" val="264390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00A8A9BD-8B86-41B9-B348-CE19F38F519C}"/>
              </a:ext>
            </a:extLst>
          </p:cNvPr>
          <p:cNvSpPr>
            <a:spLocks noGrp="1"/>
          </p:cNvSpPr>
          <p:nvPr>
            <p:ph idx="1"/>
          </p:nvPr>
        </p:nvSpPr>
        <p:spPr>
          <a:xfrm>
            <a:off x="333829" y="1309711"/>
            <a:ext cx="11488716" cy="4769179"/>
          </a:xfrm>
        </p:spPr>
        <p:txBody>
          <a:bodyPr>
            <a:normAutofit fontScale="85000" lnSpcReduction="20000"/>
          </a:bodyPr>
          <a:lstStyle/>
          <a:p>
            <a:r>
              <a:rPr lang="en-US" altLang="zh-CN" sz="3800" dirty="0"/>
              <a:t>1.3.1  </a:t>
            </a:r>
            <a:r>
              <a:rPr lang="zh-CN" altLang="zh-CN" sz="3800" dirty="0"/>
              <a:t>电气图形符号的构成</a:t>
            </a:r>
            <a:endParaRPr lang="en-US" altLang="zh-CN" sz="3800" dirty="0"/>
          </a:p>
          <a:p>
            <a:r>
              <a:rPr lang="en-US" altLang="zh-CN" sz="3300" dirty="0"/>
              <a:t>1</a:t>
            </a:r>
            <a:r>
              <a:rPr lang="zh-CN" altLang="zh-CN" sz="3300" dirty="0"/>
              <a:t>．一般符号</a:t>
            </a:r>
          </a:p>
          <a:p>
            <a:r>
              <a:rPr lang="zh-CN" altLang="zh-CN" sz="2400" dirty="0"/>
              <a:t>一般符号是用来表示一类产品或此类产品特征的简单符号</a:t>
            </a:r>
            <a:endParaRPr lang="en-US" altLang="zh-CN" sz="2400" dirty="0"/>
          </a:p>
          <a:p>
            <a:r>
              <a:rPr lang="en-US" altLang="zh-CN" sz="3300" dirty="0"/>
              <a:t>2</a:t>
            </a:r>
            <a:r>
              <a:rPr lang="zh-CN" altLang="zh-CN" sz="3300" dirty="0"/>
              <a:t>．符号要素</a:t>
            </a:r>
          </a:p>
          <a:p>
            <a:r>
              <a:rPr lang="zh-CN" altLang="zh-CN" sz="2400" dirty="0"/>
              <a:t>符号要素是一种具有确定意义的简单图形，必须同其他图形组合构成一个设备或概念的完成符号。符号要素的不同组合可以构成不同的符号。</a:t>
            </a:r>
          </a:p>
          <a:p>
            <a:r>
              <a:rPr lang="en-US" altLang="zh-CN" sz="3300" dirty="0"/>
              <a:t>3</a:t>
            </a:r>
            <a:r>
              <a:rPr lang="zh-CN" altLang="zh-CN" sz="3300" dirty="0"/>
              <a:t>．限定符号</a:t>
            </a:r>
          </a:p>
          <a:p>
            <a:r>
              <a:rPr lang="zh-CN" altLang="zh-CN" sz="2400" dirty="0"/>
              <a:t>一种用以提供附加信息的加在其他符号上的符号，称为限定符号。限定符号仅用来说明某些特征、功能、作用等。</a:t>
            </a:r>
          </a:p>
          <a:p>
            <a:r>
              <a:rPr lang="en-US" altLang="zh-CN" dirty="0"/>
              <a:t>4</a:t>
            </a:r>
            <a:r>
              <a:rPr lang="zh-CN" altLang="zh-CN" dirty="0"/>
              <a:t>．方框符号</a:t>
            </a:r>
          </a:p>
          <a:p>
            <a:r>
              <a:rPr lang="zh-CN" altLang="zh-CN" sz="2400" dirty="0"/>
              <a:t>用以表示元件、设备等的组合及其功能，既不给出元件、设备的细节，也不考虑所有这些连接的一种简单图形符号。</a:t>
            </a:r>
          </a:p>
          <a:p>
            <a:endParaRPr lang="zh-CN" altLang="zh-CN" sz="2400" dirty="0"/>
          </a:p>
          <a:p>
            <a:endParaRPr lang="zh-CN" altLang="zh-CN" sz="3600" dirty="0"/>
          </a:p>
          <a:p>
            <a:endParaRPr lang="zh-CN" altLang="en-US" dirty="0"/>
          </a:p>
        </p:txBody>
      </p:sp>
      <p:sp>
        <p:nvSpPr>
          <p:cNvPr id="3" name="标题 2">
            <a:extLst>
              <a:ext uri="{FF2B5EF4-FFF2-40B4-BE49-F238E27FC236}">
                <a16:creationId xmlns:a16="http://schemas.microsoft.com/office/drawing/2014/main" id="{2A2CE3B6-E38F-4D20-B536-53E8D5BADA60}"/>
              </a:ext>
            </a:extLst>
          </p:cNvPr>
          <p:cNvSpPr>
            <a:spLocks noGrp="1"/>
          </p:cNvSpPr>
          <p:nvPr>
            <p:ph type="title"/>
          </p:nvPr>
        </p:nvSpPr>
        <p:spPr/>
        <p:txBody>
          <a:bodyPr/>
          <a:lstStyle/>
          <a:p>
            <a:r>
              <a:rPr lang="en-US" altLang="zh-CN" dirty="0"/>
              <a:t>1.3  </a:t>
            </a:r>
            <a:r>
              <a:rPr lang="zh-CN" altLang="zh-CN" dirty="0"/>
              <a:t>电气图符号的构成和分类</a:t>
            </a:r>
            <a:endParaRPr lang="zh-CN" altLang="en-US" dirty="0"/>
          </a:p>
        </p:txBody>
      </p:sp>
      <p:pic>
        <p:nvPicPr>
          <p:cNvPr id="5" name="图片 4">
            <a:extLst>
              <a:ext uri="{FF2B5EF4-FFF2-40B4-BE49-F238E27FC236}">
                <a16:creationId xmlns:a16="http://schemas.microsoft.com/office/drawing/2014/main" id="{56D977FD-0612-4763-95C8-F161D1E121E0}"/>
              </a:ext>
            </a:extLst>
          </p:cNvPr>
          <p:cNvPicPr>
            <a:picLocks noChangeAspect="1"/>
          </p:cNvPicPr>
          <p:nvPr/>
        </p:nvPicPr>
        <p:blipFill>
          <a:blip r:embed="rId2"/>
          <a:stretch>
            <a:fillRect/>
          </a:stretch>
        </p:blipFill>
        <p:spPr>
          <a:xfrm>
            <a:off x="6438405" y="1219386"/>
            <a:ext cx="5568696" cy="907306"/>
          </a:xfrm>
          <a:prstGeom prst="rect">
            <a:avLst/>
          </a:prstGeom>
        </p:spPr>
      </p:pic>
      <p:sp>
        <p:nvSpPr>
          <p:cNvPr id="6" name="矩形 5">
            <a:extLst>
              <a:ext uri="{FF2B5EF4-FFF2-40B4-BE49-F238E27FC236}">
                <a16:creationId xmlns:a16="http://schemas.microsoft.com/office/drawing/2014/main" id="{F0E9BCF9-95F2-4BC6-B5F5-652CE3635BF3}"/>
              </a:ext>
            </a:extLst>
          </p:cNvPr>
          <p:cNvSpPr/>
          <p:nvPr/>
        </p:nvSpPr>
        <p:spPr>
          <a:xfrm>
            <a:off x="8036050" y="2100836"/>
            <a:ext cx="2492990"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电阻、电容、电感符号</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156356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2280CEB5-B0A6-46F4-9A4F-8168F4B686C6}"/>
              </a:ext>
            </a:extLst>
          </p:cNvPr>
          <p:cNvSpPr>
            <a:spLocks noGrp="1"/>
          </p:cNvSpPr>
          <p:nvPr>
            <p:ph idx="1"/>
          </p:nvPr>
        </p:nvSpPr>
        <p:spPr/>
        <p:txBody>
          <a:bodyPr>
            <a:normAutofit fontScale="77500" lnSpcReduction="20000"/>
          </a:bodyPr>
          <a:lstStyle/>
          <a:p>
            <a:r>
              <a:rPr lang="en-US" altLang="zh-CN" sz="4100" dirty="0"/>
              <a:t>1.3.2  </a:t>
            </a:r>
            <a:r>
              <a:rPr lang="zh-CN" altLang="zh-CN" sz="4100" dirty="0"/>
              <a:t>电气图形符号的分类</a:t>
            </a:r>
          </a:p>
          <a:p>
            <a:pPr>
              <a:lnSpc>
                <a:spcPct val="120000"/>
              </a:lnSpc>
            </a:pPr>
            <a:r>
              <a:rPr lang="zh-CN" altLang="zh-CN" dirty="0"/>
              <a:t>新的《电气简图用图形符号 第</a:t>
            </a:r>
            <a:r>
              <a:rPr lang="en-US" altLang="zh-CN" dirty="0"/>
              <a:t>1</a:t>
            </a:r>
            <a:r>
              <a:rPr lang="zh-CN" altLang="zh-CN" dirty="0"/>
              <a:t>部分：一般要求》（</a:t>
            </a:r>
            <a:r>
              <a:rPr lang="en-US" altLang="zh-CN" dirty="0"/>
              <a:t>GB/T4728.1-2005</a:t>
            </a:r>
            <a:r>
              <a:rPr lang="zh-CN" altLang="zh-CN" dirty="0"/>
              <a:t>），采用国际电工委员会（</a:t>
            </a:r>
            <a:r>
              <a:rPr lang="en-US" altLang="zh-CN" dirty="0"/>
              <a:t>IEC</a:t>
            </a:r>
            <a:r>
              <a:rPr lang="zh-CN" altLang="zh-CN" dirty="0"/>
              <a:t>）标准，在国际上具有通用性，有利于对外技术交流。《电气简图用图形符号》共分以下</a:t>
            </a:r>
            <a:r>
              <a:rPr lang="en-US" altLang="zh-CN" dirty="0"/>
              <a:t>13</a:t>
            </a:r>
            <a:r>
              <a:rPr lang="zh-CN" altLang="zh-CN" dirty="0"/>
              <a:t>部分。</a:t>
            </a:r>
          </a:p>
          <a:p>
            <a:pPr>
              <a:lnSpc>
                <a:spcPct val="120000"/>
              </a:lnSpc>
            </a:pPr>
            <a:r>
              <a:rPr lang="zh-CN" altLang="zh-CN" dirty="0"/>
              <a:t>（</a:t>
            </a:r>
            <a:r>
              <a:rPr lang="en-US" altLang="zh-CN" dirty="0"/>
              <a:t>1</a:t>
            </a:r>
            <a:r>
              <a:rPr lang="zh-CN" altLang="zh-CN" dirty="0"/>
              <a:t>）总则。总则包括内容提要、名词术语、符号的绘制、编号使用及其他规定。</a:t>
            </a:r>
          </a:p>
          <a:p>
            <a:pPr>
              <a:lnSpc>
                <a:spcPct val="120000"/>
              </a:lnSpc>
            </a:pPr>
            <a:r>
              <a:rPr lang="zh-CN" altLang="zh-CN" dirty="0"/>
              <a:t>（</a:t>
            </a:r>
            <a:r>
              <a:rPr lang="en-US" altLang="zh-CN" dirty="0"/>
              <a:t>2</a:t>
            </a:r>
            <a:r>
              <a:rPr lang="zh-CN" altLang="zh-CN" dirty="0"/>
              <a:t>）符号要素、限定符号和其他常用符号。内容包括轮廓和外壳、电流和电压的种类、可变性、力或运动的方向、流动方向、材料的类型、效应或相关性、辐射、信号波形、机械控制、操作件和操作方法、非电量控制、接地、接机壳和等电位、理想电路元件等。</a:t>
            </a:r>
          </a:p>
          <a:p>
            <a:pPr>
              <a:lnSpc>
                <a:spcPct val="120000"/>
              </a:lnSpc>
            </a:pPr>
            <a:r>
              <a:rPr lang="zh-CN" altLang="zh-CN" dirty="0"/>
              <a:t>（</a:t>
            </a:r>
            <a:r>
              <a:rPr lang="en-US" altLang="zh-CN" dirty="0"/>
              <a:t>3</a:t>
            </a:r>
            <a:r>
              <a:rPr lang="zh-CN" altLang="zh-CN" dirty="0"/>
              <a:t>）导体和连接件。内容包括电线、屏蔽或绞合导线、同轴电缆、端子与导线连接、插头和插座、电缆终端头等。</a:t>
            </a:r>
          </a:p>
          <a:p>
            <a:pPr>
              <a:lnSpc>
                <a:spcPct val="120000"/>
              </a:lnSpc>
            </a:pPr>
            <a:r>
              <a:rPr lang="zh-CN" altLang="zh-CN" dirty="0"/>
              <a:t>（</a:t>
            </a:r>
            <a:r>
              <a:rPr lang="en-US" altLang="zh-CN" dirty="0"/>
              <a:t>4</a:t>
            </a:r>
            <a:r>
              <a:rPr lang="zh-CN" altLang="zh-CN" dirty="0"/>
              <a:t>）基本无源元件。内容包括电阻器、电容器、铁氧体磁心、压电晶体、驻极体等。</a:t>
            </a:r>
          </a:p>
          <a:p>
            <a:endParaRPr lang="zh-CN" altLang="en-US" dirty="0"/>
          </a:p>
        </p:txBody>
      </p:sp>
    </p:spTree>
    <p:extLst>
      <p:ext uri="{BB962C8B-B14F-4D97-AF65-F5344CB8AC3E}">
        <p14:creationId xmlns:p14="http://schemas.microsoft.com/office/powerpoint/2010/main" val="868305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79CA626-4E31-4FB8-A599-F96FBB3A490E}"/>
              </a:ext>
            </a:extLst>
          </p:cNvPr>
          <p:cNvSpPr>
            <a:spLocks noGrp="1"/>
          </p:cNvSpPr>
          <p:nvPr>
            <p:ph idx="1"/>
          </p:nvPr>
        </p:nvSpPr>
        <p:spPr/>
        <p:txBody>
          <a:bodyPr>
            <a:normAutofit/>
          </a:bodyPr>
          <a:lstStyle/>
          <a:p>
            <a:pPr>
              <a:lnSpc>
                <a:spcPct val="120000"/>
              </a:lnSpc>
            </a:pPr>
            <a:r>
              <a:rPr lang="zh-CN" altLang="zh-CN" sz="2200" dirty="0"/>
              <a:t>（</a:t>
            </a:r>
            <a:r>
              <a:rPr lang="en-US" altLang="zh-CN" sz="2200" dirty="0"/>
              <a:t>5</a:t>
            </a:r>
            <a:r>
              <a:rPr lang="zh-CN" altLang="zh-CN" sz="2200" dirty="0"/>
              <a:t>）半导体管和电子管。内容包括二极管、三极管、晶闸管、电子管等。</a:t>
            </a:r>
          </a:p>
          <a:p>
            <a:pPr>
              <a:lnSpc>
                <a:spcPct val="120000"/>
              </a:lnSpc>
            </a:pPr>
            <a:r>
              <a:rPr lang="zh-CN" altLang="zh-CN" sz="2200" dirty="0"/>
              <a:t>（</a:t>
            </a:r>
            <a:r>
              <a:rPr lang="en-US" altLang="zh-CN" sz="2200" dirty="0"/>
              <a:t>6</a:t>
            </a:r>
            <a:r>
              <a:rPr lang="zh-CN" altLang="zh-CN" sz="2200" dirty="0"/>
              <a:t>）电能的发生与转换。内容包括绕组、发电机、变压器等。</a:t>
            </a:r>
          </a:p>
          <a:p>
            <a:pPr>
              <a:lnSpc>
                <a:spcPct val="120000"/>
              </a:lnSpc>
            </a:pPr>
            <a:r>
              <a:rPr lang="zh-CN" altLang="zh-CN" sz="2200" dirty="0"/>
              <a:t>（</a:t>
            </a:r>
            <a:r>
              <a:rPr lang="en-US" altLang="zh-CN" sz="2200" dirty="0"/>
              <a:t>7</a:t>
            </a:r>
            <a:r>
              <a:rPr lang="zh-CN" altLang="zh-CN" sz="2200" dirty="0"/>
              <a:t>）开关、控制和保护器件。内容包括触点、开关、开关装置、控制装置、起动器、继电器、接触器和保护器件等。</a:t>
            </a:r>
          </a:p>
          <a:p>
            <a:pPr>
              <a:lnSpc>
                <a:spcPct val="120000"/>
              </a:lnSpc>
            </a:pPr>
            <a:r>
              <a:rPr lang="zh-CN" altLang="zh-CN" sz="2200" dirty="0"/>
              <a:t>（</a:t>
            </a:r>
            <a:r>
              <a:rPr lang="en-US" altLang="zh-CN" sz="2200" dirty="0"/>
              <a:t>8</a:t>
            </a:r>
            <a:r>
              <a:rPr lang="zh-CN" altLang="zh-CN" sz="2200" dirty="0"/>
              <a:t>）测量仪表、灯和信号器件。内容包括指示仪表、记录仪表、热电偶、遥测装置、传感器、灯、电铃、蜂鸣器、喇叭等。</a:t>
            </a:r>
          </a:p>
          <a:p>
            <a:pPr>
              <a:lnSpc>
                <a:spcPct val="120000"/>
              </a:lnSpc>
            </a:pPr>
            <a:r>
              <a:rPr lang="zh-CN" altLang="zh-CN" sz="2200" dirty="0"/>
              <a:t>（</a:t>
            </a:r>
            <a:r>
              <a:rPr lang="en-US" altLang="zh-CN" sz="2200" dirty="0"/>
              <a:t>9</a:t>
            </a:r>
            <a:r>
              <a:rPr lang="zh-CN" altLang="zh-CN" sz="2200" dirty="0"/>
              <a:t>）电信：交换和外围设备。内容包括交换系统、选择器、电话机、电报和数据处理设备、传真机等。</a:t>
            </a:r>
          </a:p>
          <a:p>
            <a:endParaRPr lang="zh-CN" altLang="en-US" dirty="0"/>
          </a:p>
        </p:txBody>
      </p:sp>
    </p:spTree>
    <p:extLst>
      <p:ext uri="{BB962C8B-B14F-4D97-AF65-F5344CB8AC3E}">
        <p14:creationId xmlns:p14="http://schemas.microsoft.com/office/powerpoint/2010/main" val="344711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CC93230-8A62-4715-B8B0-E0193326DC1A}"/>
              </a:ext>
            </a:extLst>
          </p:cNvPr>
          <p:cNvSpPr>
            <a:spLocks noGrp="1"/>
          </p:cNvSpPr>
          <p:nvPr>
            <p:ph idx="1"/>
          </p:nvPr>
        </p:nvSpPr>
        <p:spPr/>
        <p:txBody>
          <a:bodyPr/>
          <a:lstStyle/>
          <a:p>
            <a:pPr>
              <a:lnSpc>
                <a:spcPct val="120000"/>
              </a:lnSpc>
            </a:pPr>
            <a:r>
              <a:rPr lang="zh-CN" altLang="zh-CN" sz="2200" dirty="0"/>
              <a:t>（</a:t>
            </a:r>
            <a:r>
              <a:rPr lang="en-US" altLang="zh-CN" sz="2200" dirty="0"/>
              <a:t>10</a:t>
            </a:r>
            <a:r>
              <a:rPr lang="zh-CN" altLang="zh-CN" sz="2200" dirty="0"/>
              <a:t>）电信：传输。内容包括通信电路、天线、波导管器件、信号发生器、激光器、调制器、解调器、光纤传输线路等。</a:t>
            </a:r>
          </a:p>
          <a:p>
            <a:pPr>
              <a:lnSpc>
                <a:spcPct val="120000"/>
              </a:lnSpc>
            </a:pPr>
            <a:r>
              <a:rPr lang="zh-CN" altLang="zh-CN" sz="2200" dirty="0"/>
              <a:t>（</a:t>
            </a:r>
            <a:r>
              <a:rPr lang="en-US" altLang="zh-CN" sz="2200" dirty="0"/>
              <a:t>11</a:t>
            </a:r>
            <a:r>
              <a:rPr lang="zh-CN" altLang="zh-CN" sz="2200" dirty="0"/>
              <a:t>）建筑安装平面布置图。内容包括发电站、变电所、网络、音响和电视的分配系统、建筑用设备、露天设备。</a:t>
            </a:r>
          </a:p>
          <a:p>
            <a:pPr>
              <a:lnSpc>
                <a:spcPct val="120000"/>
              </a:lnSpc>
            </a:pPr>
            <a:r>
              <a:rPr lang="zh-CN" altLang="zh-CN" sz="2200" dirty="0"/>
              <a:t>（</a:t>
            </a:r>
            <a:r>
              <a:rPr lang="en-US" altLang="zh-CN" sz="2200" dirty="0"/>
              <a:t>12</a:t>
            </a:r>
            <a:r>
              <a:rPr lang="zh-CN" altLang="zh-CN" sz="2200" dirty="0"/>
              <a:t>）二进制逻辑元件。内容包括计算器、存储器等。</a:t>
            </a:r>
          </a:p>
          <a:p>
            <a:pPr>
              <a:lnSpc>
                <a:spcPct val="120000"/>
              </a:lnSpc>
            </a:pPr>
            <a:r>
              <a:rPr lang="zh-CN" altLang="zh-CN" sz="2200" dirty="0"/>
              <a:t>（</a:t>
            </a:r>
            <a:r>
              <a:rPr lang="en-US" altLang="zh-CN" sz="2200" dirty="0"/>
              <a:t>13</a:t>
            </a:r>
            <a:r>
              <a:rPr lang="zh-CN" altLang="zh-CN" sz="2200" dirty="0"/>
              <a:t>）模拟元件。内容包括放大器、函数器、电子开关等。</a:t>
            </a:r>
          </a:p>
          <a:p>
            <a:endParaRPr lang="zh-CN" altLang="en-US" dirty="0"/>
          </a:p>
        </p:txBody>
      </p:sp>
    </p:spTree>
    <p:extLst>
      <p:ext uri="{BB962C8B-B14F-4D97-AF65-F5344CB8AC3E}">
        <p14:creationId xmlns:p14="http://schemas.microsoft.com/office/powerpoint/2010/main" val="3816610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3D5A9D6-AA1C-4EA6-A719-5E61FECABC98}"/>
              </a:ext>
            </a:extLst>
          </p:cNvPr>
          <p:cNvSpPr>
            <a:spLocks noGrp="1"/>
          </p:cNvSpPr>
          <p:nvPr>
            <p:ph idx="1"/>
          </p:nvPr>
        </p:nvSpPr>
        <p:spPr/>
        <p:txBody>
          <a:bodyPr anchor="ctr"/>
          <a:lstStyle/>
          <a:p>
            <a:r>
              <a:rPr lang="zh-CN" altLang="zh-CN" dirty="0"/>
              <a:t>电气工程图是一种示意性的工程图，它主要用图形符号、线框或者简化外形表示电气设备或系统中各有关组成部分的连接关系。本章将介绍电气工程相关的基础知识，并参照国家标准《电气制图》（</a:t>
            </a:r>
            <a:r>
              <a:rPr lang="en-US" altLang="zh-CN" dirty="0"/>
              <a:t>GB 6988</a:t>
            </a:r>
            <a:r>
              <a:rPr lang="zh-CN" altLang="zh-CN" dirty="0"/>
              <a:t>）和《电气图用图形符号》（</a:t>
            </a:r>
            <a:r>
              <a:rPr lang="en-US" altLang="zh-CN" dirty="0"/>
              <a:t>GB 4728</a:t>
            </a:r>
            <a:r>
              <a:rPr lang="zh-CN" altLang="zh-CN" dirty="0"/>
              <a:t>）中常用的有关规定，介绍绘制电气工程图的一般规则，并实际绘制标题栏，建立</a:t>
            </a:r>
            <a:r>
              <a:rPr lang="en-US" altLang="zh-CN" dirty="0"/>
              <a:t>A3</a:t>
            </a:r>
            <a:r>
              <a:rPr lang="zh-CN" altLang="zh-CN" dirty="0"/>
              <a:t>幅面的样板文件。</a:t>
            </a:r>
            <a:endParaRPr lang="zh-CN" altLang="en-US" dirty="0"/>
          </a:p>
        </p:txBody>
      </p:sp>
    </p:spTree>
    <p:extLst>
      <p:ext uri="{BB962C8B-B14F-4D97-AF65-F5344CB8AC3E}">
        <p14:creationId xmlns:p14="http://schemas.microsoft.com/office/powerpoint/2010/main" val="2883024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a:t>学习重点</a:t>
            </a:r>
            <a:endParaRPr lang="zh-CN" altLang="zh-CN" dirty="0"/>
          </a:p>
          <a:p>
            <a:pPr lvl="0"/>
            <a:r>
              <a:rPr lang="zh-CN" altLang="zh-CN" dirty="0"/>
              <a:t>电气工程图的分类及特点。</a:t>
            </a:r>
          </a:p>
          <a:p>
            <a:pPr lvl="0"/>
            <a:r>
              <a:rPr lang="zh-CN" altLang="zh-CN" dirty="0"/>
              <a:t>电气工程计算机辅助设计（</a:t>
            </a:r>
            <a:r>
              <a:rPr lang="en-US" altLang="zh-CN" dirty="0"/>
              <a:t>Computer aided Design</a:t>
            </a:r>
            <a:r>
              <a:rPr lang="zh-CN" altLang="zh-CN" dirty="0"/>
              <a:t>，</a:t>
            </a:r>
            <a:r>
              <a:rPr lang="en-US" altLang="zh-CN" dirty="0"/>
              <a:t>CAD</a:t>
            </a:r>
            <a:r>
              <a:rPr lang="zh-CN" altLang="zh-CN" dirty="0"/>
              <a:t>）制图规则。</a:t>
            </a:r>
          </a:p>
          <a:p>
            <a:pPr lvl="0"/>
            <a:r>
              <a:rPr lang="zh-CN" altLang="zh-CN" dirty="0"/>
              <a:t>电气工程图符号的构成和分类。</a:t>
            </a:r>
          </a:p>
          <a:p>
            <a:r>
              <a:rPr lang="zh-CN" altLang="zh-CN" b="1" dirty="0"/>
              <a:t>学习目标</a:t>
            </a:r>
            <a:endParaRPr lang="zh-CN" altLang="zh-CN" dirty="0"/>
          </a:p>
          <a:p>
            <a:r>
              <a:rPr lang="zh-CN" altLang="zh-CN" dirty="0"/>
              <a:t>本章主要介绍电气工程图的基础知识，包括电气工程图的分类、特点及电气工程图</a:t>
            </a:r>
            <a:r>
              <a:rPr lang="en-US" altLang="zh-CN" dirty="0"/>
              <a:t>CAD</a:t>
            </a:r>
            <a:r>
              <a:rPr lang="zh-CN" altLang="zh-CN" dirty="0"/>
              <a:t>制图的相关规则，并对电气工程图符号的构成和分类进行介绍。</a:t>
            </a:r>
            <a:endParaRPr lang="zh-CN" altLang="en-US" dirty="0"/>
          </a:p>
        </p:txBody>
      </p:sp>
    </p:spTree>
    <p:extLst>
      <p:ext uri="{BB962C8B-B14F-4D97-AF65-F5344CB8AC3E}">
        <p14:creationId xmlns:p14="http://schemas.microsoft.com/office/powerpoint/2010/main" val="4128563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6B5C82B-470E-4167-A616-B1B1F03D28B5}"/>
              </a:ext>
            </a:extLst>
          </p:cNvPr>
          <p:cNvSpPr>
            <a:spLocks noGrp="1"/>
          </p:cNvSpPr>
          <p:nvPr>
            <p:ph idx="1"/>
          </p:nvPr>
        </p:nvSpPr>
        <p:spPr>
          <a:xfrm>
            <a:off x="333829" y="1309711"/>
            <a:ext cx="11858171" cy="4769179"/>
          </a:xfrm>
        </p:spPr>
        <p:txBody>
          <a:bodyPr>
            <a:normAutofit/>
          </a:bodyPr>
          <a:lstStyle/>
          <a:p>
            <a:r>
              <a:rPr lang="en-US" altLang="zh-CN" sz="3200" dirty="0"/>
              <a:t>1.1.1  </a:t>
            </a:r>
            <a:r>
              <a:rPr lang="zh-CN" altLang="zh-CN" sz="3200" dirty="0"/>
              <a:t>电气工程的应用范围</a:t>
            </a:r>
          </a:p>
          <a:p>
            <a:r>
              <a:rPr lang="zh-CN" altLang="zh-CN" dirty="0"/>
              <a:t>电气工程包含的范围很广，如电子、电力、工业控制、建筑电气等，不同的应用范围其工程图的要求大致是相同的；但也有其特定要求，规模也大小不一。根据应用范围的不同，电气工程大致可分为以下几类。</a:t>
            </a:r>
            <a:endParaRPr lang="en-US" altLang="zh-CN" dirty="0"/>
          </a:p>
          <a:p>
            <a:r>
              <a:rPr lang="en-US" altLang="zh-CN" dirty="0"/>
              <a:t>1</a:t>
            </a:r>
            <a:r>
              <a:rPr lang="zh-CN" altLang="zh-CN" dirty="0"/>
              <a:t>．电力工程</a:t>
            </a:r>
            <a:endParaRPr lang="en-US" altLang="zh-CN" dirty="0"/>
          </a:p>
          <a:p>
            <a:r>
              <a:rPr lang="zh-CN" altLang="zh-CN" dirty="0"/>
              <a:t>（</a:t>
            </a:r>
            <a:r>
              <a:rPr lang="en-US" altLang="zh-CN" dirty="0"/>
              <a:t>1</a:t>
            </a:r>
            <a:r>
              <a:rPr lang="zh-CN" altLang="zh-CN" dirty="0"/>
              <a:t>）发电工程。（</a:t>
            </a:r>
            <a:r>
              <a:rPr lang="en-US" altLang="zh-CN" dirty="0"/>
              <a:t>2</a:t>
            </a:r>
            <a:r>
              <a:rPr lang="zh-CN" altLang="zh-CN" dirty="0"/>
              <a:t>）线路工程。（</a:t>
            </a:r>
            <a:r>
              <a:rPr lang="en-US" altLang="zh-CN" dirty="0"/>
              <a:t>3</a:t>
            </a:r>
            <a:r>
              <a:rPr lang="zh-CN" altLang="zh-CN" dirty="0"/>
              <a:t>）变电工程。</a:t>
            </a:r>
          </a:p>
          <a:p>
            <a:r>
              <a:rPr lang="en-US" altLang="zh-CN" dirty="0"/>
              <a:t>2</a:t>
            </a:r>
            <a:r>
              <a:rPr lang="zh-CN" altLang="zh-CN" dirty="0"/>
              <a:t>．电子工程</a:t>
            </a:r>
            <a:endParaRPr lang="en-US" altLang="zh-CN" dirty="0"/>
          </a:p>
          <a:p>
            <a:r>
              <a:rPr lang="en-US" altLang="zh-CN" dirty="0"/>
              <a:t>3</a:t>
            </a:r>
            <a:r>
              <a:rPr lang="zh-CN" altLang="zh-CN" dirty="0"/>
              <a:t>．建筑电气工程</a:t>
            </a:r>
          </a:p>
          <a:p>
            <a:r>
              <a:rPr lang="en-US" altLang="zh-CN" dirty="0"/>
              <a:t>4</a:t>
            </a:r>
            <a:r>
              <a:rPr lang="zh-CN" altLang="zh-CN" dirty="0"/>
              <a:t>．工业控制电气</a:t>
            </a:r>
          </a:p>
          <a:p>
            <a:endParaRPr lang="zh-CN" altLang="zh-CN" dirty="0"/>
          </a:p>
          <a:p>
            <a:endParaRPr lang="zh-CN" altLang="en-US" dirty="0"/>
          </a:p>
        </p:txBody>
      </p:sp>
      <p:sp>
        <p:nvSpPr>
          <p:cNvPr id="3" name="标题 2">
            <a:extLst>
              <a:ext uri="{FF2B5EF4-FFF2-40B4-BE49-F238E27FC236}">
                <a16:creationId xmlns:a16="http://schemas.microsoft.com/office/drawing/2014/main" id="{5C47F42B-22A7-44BF-9CD3-706CF37F2B1A}"/>
              </a:ext>
            </a:extLst>
          </p:cNvPr>
          <p:cNvSpPr>
            <a:spLocks noGrp="1"/>
          </p:cNvSpPr>
          <p:nvPr>
            <p:ph type="title"/>
          </p:nvPr>
        </p:nvSpPr>
        <p:spPr/>
        <p:txBody>
          <a:bodyPr/>
          <a:lstStyle/>
          <a:p>
            <a:r>
              <a:rPr lang="en-US" altLang="zh-CN" dirty="0"/>
              <a:t>1.1  </a:t>
            </a:r>
            <a:r>
              <a:rPr lang="zh-CN" altLang="zh-CN" dirty="0"/>
              <a:t>电气工程图的分类及特点</a:t>
            </a:r>
            <a:endParaRPr lang="zh-CN" altLang="en-US" dirty="0"/>
          </a:p>
        </p:txBody>
      </p:sp>
    </p:spTree>
    <p:extLst>
      <p:ext uri="{BB962C8B-B14F-4D97-AF65-F5344CB8AC3E}">
        <p14:creationId xmlns:p14="http://schemas.microsoft.com/office/powerpoint/2010/main" val="1382585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a:extLst>
              <a:ext uri="{FF2B5EF4-FFF2-40B4-BE49-F238E27FC236}">
                <a16:creationId xmlns:a16="http://schemas.microsoft.com/office/drawing/2014/main" id="{0A893376-AA39-4E05-AB00-C5BF64000741}"/>
              </a:ext>
            </a:extLst>
          </p:cNvPr>
          <p:cNvSpPr>
            <a:spLocks noGrp="1"/>
          </p:cNvSpPr>
          <p:nvPr>
            <p:ph idx="1"/>
          </p:nvPr>
        </p:nvSpPr>
        <p:spPr/>
        <p:txBody>
          <a:bodyPr/>
          <a:lstStyle/>
          <a:p>
            <a:r>
              <a:rPr lang="en-US" altLang="zh-CN" sz="3200" dirty="0"/>
              <a:t>1.1.2  </a:t>
            </a:r>
            <a:r>
              <a:rPr lang="zh-CN" altLang="zh-CN" sz="3200" dirty="0"/>
              <a:t>电气工程图的特点</a:t>
            </a:r>
            <a:endParaRPr lang="en-US" altLang="zh-CN" sz="3200" dirty="0"/>
          </a:p>
          <a:p>
            <a:r>
              <a:rPr lang="zh-CN" altLang="zh-CN" dirty="0"/>
              <a:t>电气工程图有如下特点。</a:t>
            </a:r>
          </a:p>
          <a:p>
            <a:r>
              <a:rPr lang="zh-CN" altLang="zh-CN" dirty="0"/>
              <a:t>（</a:t>
            </a:r>
            <a:r>
              <a:rPr lang="en-US" altLang="zh-CN" dirty="0"/>
              <a:t>1</a:t>
            </a:r>
            <a:r>
              <a:rPr lang="zh-CN" altLang="zh-CN" dirty="0"/>
              <a:t>）电气工程图的主要表现形式是简图。</a:t>
            </a:r>
            <a:endParaRPr lang="en-US" altLang="zh-CN" dirty="0"/>
          </a:p>
          <a:p>
            <a:r>
              <a:rPr lang="zh-CN" altLang="zh-CN" dirty="0"/>
              <a:t>（</a:t>
            </a:r>
            <a:r>
              <a:rPr lang="en-US" altLang="zh-CN" dirty="0"/>
              <a:t>2</a:t>
            </a:r>
            <a:r>
              <a:rPr lang="zh-CN" altLang="zh-CN" dirty="0"/>
              <a:t>）电气工程图描述的主要内容是元件和连接线。</a:t>
            </a:r>
            <a:endParaRPr lang="en-US" altLang="zh-CN" dirty="0"/>
          </a:p>
          <a:p>
            <a:r>
              <a:rPr lang="zh-CN" altLang="zh-CN" dirty="0"/>
              <a:t>（</a:t>
            </a:r>
            <a:r>
              <a:rPr lang="en-US" altLang="zh-CN" dirty="0"/>
              <a:t>3</a:t>
            </a:r>
            <a:r>
              <a:rPr lang="zh-CN" altLang="zh-CN" dirty="0"/>
              <a:t>）电气工程图的基本要素是图形、文字和项目代号。</a:t>
            </a:r>
            <a:endParaRPr lang="en-US" altLang="zh-CN" dirty="0"/>
          </a:p>
          <a:p>
            <a:r>
              <a:rPr lang="zh-CN" altLang="zh-CN" dirty="0"/>
              <a:t>（</a:t>
            </a:r>
            <a:r>
              <a:rPr lang="en-US" altLang="zh-CN" dirty="0"/>
              <a:t>4</a:t>
            </a:r>
            <a:r>
              <a:rPr lang="zh-CN" altLang="zh-CN" dirty="0"/>
              <a:t>）电气工程图的两种基本布局方法是功能布局法和位置布局法。</a:t>
            </a:r>
            <a:endParaRPr lang="en-US" altLang="zh-CN" dirty="0"/>
          </a:p>
          <a:p>
            <a:r>
              <a:rPr lang="zh-CN" altLang="zh-CN" dirty="0"/>
              <a:t>（</a:t>
            </a:r>
            <a:r>
              <a:rPr lang="en-US" altLang="zh-CN" dirty="0"/>
              <a:t>5</a:t>
            </a:r>
            <a:r>
              <a:rPr lang="zh-CN" altLang="zh-CN" dirty="0"/>
              <a:t>）电气工程图具有多样性。</a:t>
            </a:r>
            <a:endParaRPr lang="zh-CN" altLang="zh-CN" sz="3600" dirty="0"/>
          </a:p>
          <a:p>
            <a:endParaRPr lang="zh-CN" altLang="en-US" dirty="0"/>
          </a:p>
        </p:txBody>
      </p:sp>
    </p:spTree>
    <p:extLst>
      <p:ext uri="{BB962C8B-B14F-4D97-AF65-F5344CB8AC3E}">
        <p14:creationId xmlns:p14="http://schemas.microsoft.com/office/powerpoint/2010/main" val="213918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1F2F90A-BDA2-49A6-A425-2077A75C5E8E}"/>
              </a:ext>
            </a:extLst>
          </p:cNvPr>
          <p:cNvSpPr>
            <a:spLocks noGrp="1"/>
          </p:cNvSpPr>
          <p:nvPr>
            <p:ph idx="1"/>
          </p:nvPr>
        </p:nvSpPr>
        <p:spPr/>
        <p:txBody>
          <a:bodyPr/>
          <a:lstStyle/>
          <a:p>
            <a:r>
              <a:rPr lang="en-US" altLang="zh-CN" sz="3200" dirty="0"/>
              <a:t>1.1.3  </a:t>
            </a:r>
            <a:r>
              <a:rPr lang="zh-CN" altLang="zh-CN" sz="3200" dirty="0"/>
              <a:t>电气工程图的种类</a:t>
            </a:r>
            <a:endParaRPr lang="en-US" altLang="zh-CN" sz="3200" dirty="0"/>
          </a:p>
          <a:p>
            <a:r>
              <a:rPr lang="zh-CN" altLang="zh-CN" dirty="0"/>
              <a:t>电气工程图用来阐述电气工程的构成和功能，描述电气装置的工作原理，提供安装和维护使用的信息，辅助电气工程研究，指导电气工程实践施工等。电气工程图的种类跟工程的规模有关。</a:t>
            </a:r>
          </a:p>
          <a:p>
            <a:r>
              <a:rPr lang="en-US" altLang="zh-CN" dirty="0"/>
              <a:t>1</a:t>
            </a:r>
            <a:r>
              <a:rPr lang="zh-CN" altLang="zh-CN" dirty="0"/>
              <a:t>．目录和前言</a:t>
            </a:r>
            <a:endParaRPr lang="en-US" altLang="zh-CN" dirty="0"/>
          </a:p>
          <a:p>
            <a:r>
              <a:rPr lang="zh-CN" altLang="zh-CN" dirty="0"/>
              <a:t>目录好比书的目录，便于资料系统化和检索图样，方便查阅，由序号、图样名称、编号、张数等构成。</a:t>
            </a:r>
          </a:p>
          <a:p>
            <a:r>
              <a:rPr lang="zh-CN" altLang="zh-CN" dirty="0"/>
              <a:t>前言中一般包括设计说明、图例、设备材料明细表、工程经费概算等。</a:t>
            </a:r>
          </a:p>
          <a:p>
            <a:endParaRPr lang="zh-CN" altLang="zh-CN" sz="3600" dirty="0"/>
          </a:p>
          <a:p>
            <a:endParaRPr lang="zh-CN" altLang="en-US" dirty="0"/>
          </a:p>
        </p:txBody>
      </p:sp>
    </p:spTree>
    <p:extLst>
      <p:ext uri="{BB962C8B-B14F-4D97-AF65-F5344CB8AC3E}">
        <p14:creationId xmlns:p14="http://schemas.microsoft.com/office/powerpoint/2010/main" val="893307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819BD05-0CAC-4849-8414-EC4518E8B33E}"/>
              </a:ext>
            </a:extLst>
          </p:cNvPr>
          <p:cNvSpPr>
            <a:spLocks noGrp="1"/>
          </p:cNvSpPr>
          <p:nvPr>
            <p:ph idx="1"/>
          </p:nvPr>
        </p:nvSpPr>
        <p:spPr/>
        <p:txBody>
          <a:bodyPr/>
          <a:lstStyle/>
          <a:p>
            <a:r>
              <a:rPr lang="en-US" altLang="zh-CN" dirty="0"/>
              <a:t>2</a:t>
            </a:r>
            <a:r>
              <a:rPr lang="zh-CN" altLang="zh-CN" dirty="0"/>
              <a:t>．电气系统图</a:t>
            </a:r>
          </a:p>
          <a:p>
            <a:r>
              <a:rPr lang="zh-CN" altLang="zh-CN" dirty="0"/>
              <a:t>电气系统图是一种简图，由符号或带注释的框绘制而成，用来概略表示系统、分系统、成套装置或设备的基本组成、相互关系及其主要特征，为进一步编制详细的技术文件提供依据，供操作和维修时参考。</a:t>
            </a:r>
            <a:endParaRPr lang="en-US" altLang="zh-CN" dirty="0"/>
          </a:p>
          <a:p>
            <a:r>
              <a:rPr lang="zh-CN" altLang="zh-CN" dirty="0"/>
              <a:t>电气系统图对布图有很高的要求，强调布局清晰，以利于识别过程和信息的流向。</a:t>
            </a:r>
            <a:endParaRPr lang="zh-CN" altLang="en-US" dirty="0"/>
          </a:p>
        </p:txBody>
      </p:sp>
      <p:pic>
        <p:nvPicPr>
          <p:cNvPr id="1026" name="Picture 2">
            <a:extLst>
              <a:ext uri="{FF2B5EF4-FFF2-40B4-BE49-F238E27FC236}">
                <a16:creationId xmlns:a16="http://schemas.microsoft.com/office/drawing/2014/main" id="{9FB48EC3-42B0-48EC-A68F-F2EC0EC837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600" y="3847089"/>
            <a:ext cx="2193491" cy="239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image001">
            <a:extLst>
              <a:ext uri="{FF2B5EF4-FFF2-40B4-BE49-F238E27FC236}">
                <a16:creationId xmlns:a16="http://schemas.microsoft.com/office/drawing/2014/main" id="{26749F9A-DDDE-4EAB-A2F8-2DE623899B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3731" y="3891418"/>
            <a:ext cx="3111500"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ADAB831E-8676-4271-91D1-70CE4C9ADAD8}"/>
              </a:ext>
            </a:extLst>
          </p:cNvPr>
          <p:cNvSpPr/>
          <p:nvPr/>
        </p:nvSpPr>
        <p:spPr>
          <a:xfrm>
            <a:off x="2996354" y="6244304"/>
            <a:ext cx="1858201"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电机控制系统图</a:t>
            </a:r>
            <a:r>
              <a:rPr lang="en-US" altLang="zh-CN" kern="100" dirty="0">
                <a:latin typeface="Times New Roman" panose="02020603050405020304" pitchFamily="18" charset="0"/>
                <a:cs typeface="Times New Roman" panose="02020603050405020304" pitchFamily="18" charset="0"/>
              </a:rPr>
              <a:t> </a:t>
            </a:r>
            <a:endParaRPr lang="zh-CN" altLang="en-US" kern="100" dirty="0">
              <a:latin typeface="Times New Roman" panose="02020603050405020304" pitchFamily="18" charset="0"/>
              <a:cs typeface="Times New Roman" panose="02020603050405020304" pitchFamily="18" charset="0"/>
            </a:endParaRPr>
          </a:p>
        </p:txBody>
      </p:sp>
      <p:sp>
        <p:nvSpPr>
          <p:cNvPr id="4" name="矩形 3">
            <a:extLst>
              <a:ext uri="{FF2B5EF4-FFF2-40B4-BE49-F238E27FC236}">
                <a16:creationId xmlns:a16="http://schemas.microsoft.com/office/drawing/2014/main" id="{655689D5-840A-4739-9D73-01120F156B71}"/>
              </a:ext>
            </a:extLst>
          </p:cNvPr>
          <p:cNvSpPr/>
          <p:nvPr/>
        </p:nvSpPr>
        <p:spPr>
          <a:xfrm>
            <a:off x="6283312" y="6244304"/>
            <a:ext cx="2108269" cy="369332"/>
          </a:xfrm>
          <a:prstGeom prst="rect">
            <a:avLst/>
          </a:prstGeom>
        </p:spPr>
        <p:txBody>
          <a:bodyPr wrap="none">
            <a:spAutoFit/>
          </a:bodyPr>
          <a:lstStyle/>
          <a:p>
            <a:pPr indent="304800" algn="just">
              <a:spcAft>
                <a:spcPts val="600"/>
              </a:spcAft>
            </a:pPr>
            <a:r>
              <a:rPr lang="zh-CN" altLang="zh-CN" kern="100" dirty="0">
                <a:latin typeface="Times New Roman" panose="02020603050405020304" pitchFamily="18" charset="0"/>
                <a:cs typeface="Times New Roman" panose="02020603050405020304" pitchFamily="18" charset="0"/>
              </a:rPr>
              <a:t>轧钢厂的系统图</a:t>
            </a:r>
          </a:p>
        </p:txBody>
      </p:sp>
    </p:spTree>
    <p:extLst>
      <p:ext uri="{BB962C8B-B14F-4D97-AF65-F5344CB8AC3E}">
        <p14:creationId xmlns:p14="http://schemas.microsoft.com/office/powerpoint/2010/main" val="1216535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C3DAFD3-B1B8-4514-A570-9779E52423D6}"/>
              </a:ext>
            </a:extLst>
          </p:cNvPr>
          <p:cNvSpPr>
            <a:spLocks noGrp="1"/>
          </p:cNvSpPr>
          <p:nvPr>
            <p:ph idx="1"/>
          </p:nvPr>
        </p:nvSpPr>
        <p:spPr/>
        <p:txBody>
          <a:bodyPr/>
          <a:lstStyle/>
          <a:p>
            <a:r>
              <a:rPr lang="en-US" altLang="zh-CN" dirty="0"/>
              <a:t>3</a:t>
            </a:r>
            <a:r>
              <a:rPr lang="zh-CN" altLang="zh-CN" dirty="0"/>
              <a:t>．电路图</a:t>
            </a:r>
          </a:p>
          <a:p>
            <a:r>
              <a:rPr lang="zh-CN" altLang="zh-CN" dirty="0"/>
              <a:t>电路图是用图形符号绘制，并按工作顺序排列，详细表示电路、设备或成套装置的全部基本组成部分的连接关系，侧重表达电气工程的逻辑关系，而不考虑其实际位置的一种简图。</a:t>
            </a:r>
            <a:endParaRPr lang="en-US" altLang="zh-CN" dirty="0"/>
          </a:p>
          <a:p>
            <a:r>
              <a:rPr lang="zh-CN" altLang="zh-CN" dirty="0"/>
              <a:t>电路图的布图应突出表示功能的组合和性能。</a:t>
            </a:r>
            <a:endParaRPr lang="zh-CN" altLang="en-US" dirty="0"/>
          </a:p>
        </p:txBody>
      </p:sp>
      <p:pic>
        <p:nvPicPr>
          <p:cNvPr id="2050" name="Picture 2">
            <a:extLst>
              <a:ext uri="{FF2B5EF4-FFF2-40B4-BE49-F238E27FC236}">
                <a16:creationId xmlns:a16="http://schemas.microsoft.com/office/drawing/2014/main" id="{14304F01-45E0-43FD-9271-B8F7CB69BA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3186" y="3811507"/>
            <a:ext cx="5329238"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F47E10E1-CED5-493D-9003-D8CA601509F6}"/>
              </a:ext>
            </a:extLst>
          </p:cNvPr>
          <p:cNvSpPr/>
          <p:nvPr/>
        </p:nvSpPr>
        <p:spPr>
          <a:xfrm>
            <a:off x="4893339" y="6078890"/>
            <a:ext cx="2888932" cy="369332"/>
          </a:xfrm>
          <a:prstGeom prst="rect">
            <a:avLst/>
          </a:prstGeom>
        </p:spPr>
        <p:txBody>
          <a:bodyPr wrap="none">
            <a:spAutoFit/>
          </a:bodyPr>
          <a:lstStyle/>
          <a:p>
            <a:pPr algn="ctr">
              <a:spcAft>
                <a:spcPts val="600"/>
              </a:spcAft>
            </a:pPr>
            <a:r>
              <a:rPr lang="zh-CN" altLang="zh-CN" kern="100" dirty="0">
                <a:latin typeface="Times New Roman" panose="02020603050405020304" pitchFamily="18" charset="0"/>
                <a:cs typeface="Times New Roman" panose="02020603050405020304" pitchFamily="18" charset="0"/>
              </a:rPr>
              <a:t> </a:t>
            </a:r>
            <a:r>
              <a:rPr lang="en-US" altLang="zh-CN" kern="100" dirty="0">
                <a:latin typeface="Times New Roman" panose="02020603050405020304" pitchFamily="18" charset="0"/>
                <a:cs typeface="Times New Roman" panose="02020603050405020304" pitchFamily="18" charset="0"/>
              </a:rPr>
              <a:t>C616</a:t>
            </a:r>
            <a:r>
              <a:rPr lang="zh-CN" altLang="zh-CN" kern="100" dirty="0">
                <a:latin typeface="Times New Roman" panose="02020603050405020304" pitchFamily="18" charset="0"/>
                <a:cs typeface="Times New Roman" panose="02020603050405020304" pitchFamily="18" charset="0"/>
              </a:rPr>
              <a:t>车床电气设备电路图</a:t>
            </a:r>
          </a:p>
        </p:txBody>
      </p:sp>
    </p:spTree>
    <p:extLst>
      <p:ext uri="{BB962C8B-B14F-4D97-AF65-F5344CB8AC3E}">
        <p14:creationId xmlns:p14="http://schemas.microsoft.com/office/powerpoint/2010/main" val="3726413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6905A2C-3D7F-4B5E-BDF0-A84296365409}"/>
              </a:ext>
            </a:extLst>
          </p:cNvPr>
          <p:cNvSpPr>
            <a:spLocks noGrp="1"/>
          </p:cNvSpPr>
          <p:nvPr>
            <p:ph idx="1"/>
          </p:nvPr>
        </p:nvSpPr>
        <p:spPr/>
        <p:txBody>
          <a:bodyPr/>
          <a:lstStyle/>
          <a:p>
            <a:r>
              <a:rPr lang="en-US" altLang="zh-CN" dirty="0"/>
              <a:t>4</a:t>
            </a:r>
            <a:r>
              <a:rPr lang="zh-CN" altLang="zh-CN" dirty="0"/>
              <a:t>．电气接线图</a:t>
            </a:r>
          </a:p>
          <a:p>
            <a:r>
              <a:rPr lang="zh-CN" altLang="zh-CN" dirty="0"/>
              <a:t>接线图是用符号表示成套装置、设备或装置的内部、外部各种连接关系的一种简图，便于安装接线及维护。</a:t>
            </a:r>
          </a:p>
          <a:p>
            <a:r>
              <a:rPr lang="zh-CN" altLang="zh-CN" dirty="0"/>
              <a:t>接线图中的每个端子都必须注出元件的端子代号，连接导线的两端子必须在工程中统一编号。</a:t>
            </a:r>
            <a:endParaRPr lang="zh-CN" altLang="en-US" dirty="0"/>
          </a:p>
        </p:txBody>
      </p:sp>
      <p:pic>
        <p:nvPicPr>
          <p:cNvPr id="3074" name="Picture 2" descr="不在同一张图的连接线中断画法">
            <a:extLst>
              <a:ext uri="{FF2B5EF4-FFF2-40B4-BE49-F238E27FC236}">
                <a16:creationId xmlns:a16="http://schemas.microsoft.com/office/drawing/2014/main" id="{D4077712-8EE2-4E97-9B5D-8FF9B275D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9963" y="3837853"/>
            <a:ext cx="2286000" cy="161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不在同一张图的连接线中断画法1">
            <a:extLst>
              <a:ext uri="{FF2B5EF4-FFF2-40B4-BE49-F238E27FC236}">
                <a16:creationId xmlns:a16="http://schemas.microsoft.com/office/drawing/2014/main" id="{5200320A-2860-4012-B835-23AE0777F9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2417" y="3837853"/>
            <a:ext cx="2279650" cy="161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090CB634-C11F-409D-920E-070A53EB2932}"/>
              </a:ext>
            </a:extLst>
          </p:cNvPr>
          <p:cNvSpPr/>
          <p:nvPr/>
        </p:nvSpPr>
        <p:spPr>
          <a:xfrm>
            <a:off x="5474257" y="5548289"/>
            <a:ext cx="3416320"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不在同一张图的连接线中断画法</a:t>
            </a:r>
            <a:endParaRPr lang="zh-CN" altLang="en-US" dirty="0"/>
          </a:p>
        </p:txBody>
      </p:sp>
    </p:spTree>
    <p:extLst>
      <p:ext uri="{BB962C8B-B14F-4D97-AF65-F5344CB8AC3E}">
        <p14:creationId xmlns:p14="http://schemas.microsoft.com/office/powerpoint/2010/main" val="2561989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TotalTime>
  <Words>1685</Words>
  <Application>Microsoft Office PowerPoint</Application>
  <PresentationFormat>宽屏</PresentationFormat>
  <Paragraphs>115</Paragraphs>
  <Slides>18</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等线</vt:lpstr>
      <vt:lpstr>等线 Light</vt:lpstr>
      <vt:lpstr>方正兰亭黑简体</vt:lpstr>
      <vt:lpstr>方正书宋简体</vt:lpstr>
      <vt:lpstr>微软雅黑</vt:lpstr>
      <vt:lpstr>Arial</vt:lpstr>
      <vt:lpstr>Broadway</vt:lpstr>
      <vt:lpstr>Symbol</vt:lpstr>
      <vt:lpstr>Times New Roman</vt:lpstr>
      <vt:lpstr>Office 主题​​</vt:lpstr>
      <vt:lpstr>网络工程设计AutoCAD 案例教程</vt:lpstr>
      <vt:lpstr>PowerPoint 演示文稿</vt:lpstr>
      <vt:lpstr>PowerPoint 演示文稿</vt:lpstr>
      <vt:lpstr>1.1  电气工程图的分类及特点</vt:lpstr>
      <vt:lpstr>PowerPoint 演示文稿</vt:lpstr>
      <vt:lpstr>PowerPoint 演示文稿</vt:lpstr>
      <vt:lpstr>PowerPoint 演示文稿</vt:lpstr>
      <vt:lpstr>PowerPoint 演示文稿</vt:lpstr>
      <vt:lpstr>PowerPoint 演示文稿</vt:lpstr>
      <vt:lpstr>PowerPoint 演示文稿</vt:lpstr>
      <vt:lpstr>1.2  电气工程CAD制图规范</vt:lpstr>
      <vt:lpstr>PowerPoint 演示文稿</vt:lpstr>
      <vt:lpstr>PowerPoint 演示文稿</vt:lpstr>
      <vt:lpstr>PowerPoint 演示文稿</vt:lpstr>
      <vt:lpstr>1.3  电气图符号的构成和分类</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43</cp:revision>
  <dcterms:created xsi:type="dcterms:W3CDTF">2018-01-24T06:20:52Z</dcterms:created>
  <dcterms:modified xsi:type="dcterms:W3CDTF">2025-05-28T06:24:48Z</dcterms:modified>
</cp:coreProperties>
</file>