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88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1" r:id="rId5"/>
    <p:sldId id="262" r:id="rId6"/>
    <p:sldId id="267" r:id="rId7"/>
    <p:sldId id="268" r:id="rId8"/>
    <p:sldId id="269" r:id="rId9"/>
    <p:sldId id="270" r:id="rId10"/>
    <p:sldId id="271" r:id="rId11"/>
    <p:sldId id="273" r:id="rId12"/>
    <p:sldId id="272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67D1"/>
    <a:srgbClr val="458EF3"/>
    <a:srgbClr val="2AA285"/>
    <a:srgbClr val="800000"/>
    <a:srgbClr val="4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50" autoAdjust="0"/>
    <p:restoredTop sz="94706" autoAdjust="0"/>
  </p:normalViewPr>
  <p:slideViewPr>
    <p:cSldViewPr snapToGrid="0" showGuides="1">
      <p:cViewPr varScale="1">
        <p:scale>
          <a:sx n="63" d="100"/>
          <a:sy n="63" d="100"/>
        </p:scale>
        <p:origin x="103" y="744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7B41D8-8034-449A-BAB6-640A329BECFC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DDCB1-07FF-4F0F-B8BA-1FAC2D6563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611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776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84DA7E19-F779-440B-B152-62A25BDF5B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37504">
            <a:off x="10158210" y="2229373"/>
            <a:ext cx="1213104" cy="18288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7D57B5D5-D147-46F4-9143-6A7E978A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97489">
            <a:off x="10108865" y="1511677"/>
            <a:ext cx="1213104" cy="18288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B623C763-0D86-4F95-9D24-DE7F2A2662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2"/>
          <a:stretch/>
        </p:blipFill>
        <p:spPr>
          <a:xfrm rot="11132099">
            <a:off x="9060125" y="906875"/>
            <a:ext cx="2801370" cy="1708975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FA12F002-0B1F-4AFF-B7EE-5A4C1C3884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79" b="21987"/>
          <a:stretch/>
        </p:blipFill>
        <p:spPr>
          <a:xfrm>
            <a:off x="8432943" y="5452590"/>
            <a:ext cx="3759057" cy="140541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7ADEBC74-5799-4F1E-B6E5-532114D0E3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521"/>
          <a:stretch/>
        </p:blipFill>
        <p:spPr>
          <a:xfrm>
            <a:off x="-49887" y="0"/>
            <a:ext cx="4742657" cy="3355675"/>
          </a:xfrm>
          <a:prstGeom prst="rect">
            <a:avLst/>
          </a:prstGeom>
        </p:spPr>
      </p:pic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D6B1296E-B6BF-42B9-AE52-1C39B6C63028}"/>
              </a:ext>
            </a:extLst>
          </p:cNvPr>
          <p:cNvSpPr/>
          <p:nvPr userDrawn="1"/>
        </p:nvSpPr>
        <p:spPr>
          <a:xfrm rot="6030624">
            <a:off x="4434519" y="-25461"/>
            <a:ext cx="1016756" cy="2671162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2FDA5182-90FE-4A0A-AF4D-08D05ED9BE5A}"/>
              </a:ext>
            </a:extLst>
          </p:cNvPr>
          <p:cNvSpPr/>
          <p:nvPr userDrawn="1"/>
        </p:nvSpPr>
        <p:spPr>
          <a:xfrm rot="12061918">
            <a:off x="4426598" y="1529809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73FE2236-C65D-425C-A418-C0539FF0C83F}"/>
              </a:ext>
            </a:extLst>
          </p:cNvPr>
          <p:cNvSpPr/>
          <p:nvPr userDrawn="1"/>
        </p:nvSpPr>
        <p:spPr>
          <a:xfrm rot="7967055">
            <a:off x="4733102" y="941270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AA455534-5EF1-4FDF-A0FF-3EDCF542761C}"/>
              </a:ext>
            </a:extLst>
          </p:cNvPr>
          <p:cNvSpPr/>
          <p:nvPr userDrawn="1"/>
        </p:nvSpPr>
        <p:spPr>
          <a:xfrm rot="1077720">
            <a:off x="7924565" y="5201328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E40E4106-0B6B-430C-B7A3-C7347E2B399B}"/>
              </a:ext>
            </a:extLst>
          </p:cNvPr>
          <p:cNvSpPr/>
          <p:nvPr userDrawn="1"/>
        </p:nvSpPr>
        <p:spPr>
          <a:xfrm rot="543740">
            <a:off x="8217825" y="6050306"/>
            <a:ext cx="561779" cy="701505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755DB18-700E-4821-AD8B-497B88AB0A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96448"/>
            <a:ext cx="9144000" cy="1655762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07217FBE-F3A3-4AEC-91F9-3BF74DDE1221}"/>
              </a:ext>
            </a:extLst>
          </p:cNvPr>
          <p:cNvSpPr/>
          <p:nvPr userDrawn="1"/>
        </p:nvSpPr>
        <p:spPr>
          <a:xfrm rot="8123491">
            <a:off x="4369138" y="1113216"/>
            <a:ext cx="1260677" cy="139152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3B6726A-366A-42EF-9C4F-60A30A83AC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16773"/>
            <a:ext cx="9144000" cy="2387600"/>
          </a:xfrm>
          <a:solidFill>
            <a:srgbClr val="458EF3"/>
          </a:solidFill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4485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0F427F-D326-47A1-950F-2BF39B51D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DC1FB0F-8330-4BDA-9DCA-818D35A077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18D829D-B8F8-4CD0-89D5-A721A5C71E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8A4F9E3-D39E-4724-9F59-CA02F90C1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C37F659-E1E9-44B7-8F8F-7596A53CC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B155DBE-6805-436E-816E-48C1B5A3C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652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FFF213-3835-44BF-AA96-745C6D384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706F4CA-7EC3-42E5-88BA-F8DB5DE9A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D7D08F-384F-46FD-8AE6-03FF018BB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49C323-61D4-4CEC-87C1-D8385A8FD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C65E25-D020-4657-BB67-8187EF873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434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6C96838-117B-4609-A819-07F27E01A5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67BC447-8E21-4C44-A50F-3474410E9C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295F69-EF94-4AC4-BAEA-1834B56C9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0E087A-4A9B-4CD9-BEF9-D07B4D592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5D6A03-66F8-49A4-B277-8094A76AA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384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03A767-9C36-4563-880A-B7EB26118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3938B6-9EB7-4F8F-A2EE-BD457FEFE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462DE-F22F-44FC-A332-AE1C79BDC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D34684-F067-4D3E-91DA-B6A4B2F4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D8B092F-C0A7-432A-8B28-EC47DDE75C66}"/>
              </a:ext>
            </a:extLst>
          </p:cNvPr>
          <p:cNvSpPr/>
          <p:nvPr userDrawn="1"/>
        </p:nvSpPr>
        <p:spPr>
          <a:xfrm>
            <a:off x="0" y="0"/>
            <a:ext cx="12192000" cy="919470"/>
          </a:xfrm>
          <a:prstGeom prst="rect">
            <a:avLst/>
          </a:prstGeom>
          <a:gradFill flip="none" rotWithShape="1">
            <a:gsLst>
              <a:gs pos="46000">
                <a:srgbClr val="3E7DE5"/>
              </a:gs>
              <a:gs pos="64000">
                <a:srgbClr val="4287ED"/>
              </a:gs>
              <a:gs pos="32000">
                <a:srgbClr val="3A74DD"/>
              </a:gs>
              <a:gs pos="70000">
                <a:srgbClr val="458EF3"/>
              </a:gs>
              <a:gs pos="100000">
                <a:srgbClr val="458EF3"/>
              </a:gs>
              <a:gs pos="15000">
                <a:srgbClr val="3467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C336572-FAA6-44DC-ADDC-74EB8147D4B3}"/>
              </a:ext>
            </a:extLst>
          </p:cNvPr>
          <p:cNvSpPr/>
          <p:nvPr userDrawn="1"/>
        </p:nvSpPr>
        <p:spPr>
          <a:xfrm>
            <a:off x="0" y="6600705"/>
            <a:ext cx="12192000" cy="241540"/>
          </a:xfrm>
          <a:prstGeom prst="rect">
            <a:avLst/>
          </a:prstGeom>
          <a:solidFill>
            <a:srgbClr val="458E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6DA3068-1EC0-43B7-9BEC-E7AD16E03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070" y="-423348"/>
            <a:ext cx="10515600" cy="1325563"/>
          </a:xfrm>
        </p:spPr>
        <p:txBody>
          <a:bodyPr anchor="b"/>
          <a:lstStyle>
            <a:lvl1pPr algn="ctr"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00938FC-493A-449C-B6EE-85BD4792B7A9}"/>
              </a:ext>
            </a:extLst>
          </p:cNvPr>
          <p:cNvSpPr/>
          <p:nvPr userDrawn="1"/>
        </p:nvSpPr>
        <p:spPr>
          <a:xfrm>
            <a:off x="-383665" y="557285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5C506C8-4D7C-4E4A-897B-79967F2F7E41}"/>
              </a:ext>
            </a:extLst>
          </p:cNvPr>
          <p:cNvSpPr/>
          <p:nvPr userDrawn="1"/>
        </p:nvSpPr>
        <p:spPr>
          <a:xfrm flipH="1">
            <a:off x="9515322" y="5757632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4E7FAE5-CDDA-4D44-9653-6B38AE0F6B17}"/>
              </a:ext>
            </a:extLst>
          </p:cNvPr>
          <p:cNvSpPr/>
          <p:nvPr userDrawn="1"/>
        </p:nvSpPr>
        <p:spPr>
          <a:xfrm>
            <a:off x="-239505" y="-13829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662F024C-2B4D-47A7-9415-D7E75307A2CD}"/>
              </a:ext>
            </a:extLst>
          </p:cNvPr>
          <p:cNvSpPr/>
          <p:nvPr userDrawn="1"/>
        </p:nvSpPr>
        <p:spPr>
          <a:xfrm flipH="1">
            <a:off x="9515322" y="-13829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170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E7D7EA-A827-4B63-B3D5-9C793F20C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9F83E5-F4F5-43C8-90B9-57624D3CE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1553FE-8AFE-4DA7-B878-390ED9B87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712C16-DB9A-4DFA-88B2-F4ED570AD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41D773-C3DF-416A-B2BB-BB94AAA19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167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26EA35-D304-4731-9460-49A16FADD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DA48E9-F01D-4DA2-B6CF-1DC4B5D1BD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7523F66-9628-4F3F-86E2-FD4FC418B4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82C3C4F-4D96-4558-BFBF-DE9A4E819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2491BB8-635B-402E-9039-EAA9818D2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E53376-D828-4557-98BD-887283384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30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3EA484-DDC6-4753-8930-E1007C7FD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F70725-9AE7-47E9-9A7D-AB2352ECE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225E681-E62F-40C3-8C83-02E57FB597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7B870A9-8252-4378-A7D9-AAA74E4BE4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88D8FE5-5D00-45CD-A57A-029608D42A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DBD5477-4702-4D3D-BEE5-61FBD1DB5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B65873D-D7D9-41C9-BD0D-30496D524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A56BD0E-F988-4BCC-8D2D-F16869EDF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18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C7CBE6-9C9E-40E1-8DA9-3B808EA19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8A9013-98E1-46AB-A5D0-B075A6EED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9B7BBE2-07D2-47AE-8E98-DC10F1234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0BB7471-640B-4312-97ED-835C146B9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639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A98E8AD-EEF7-4510-87CD-F76302243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3985BE0-48CA-4C14-940B-3C12E142C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572082A-509B-45CC-8D7F-29E4B6930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318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03A767-9C36-4563-880A-B7EB26118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3938B6-9EB7-4F8F-A2EE-BD457FEFE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462DE-F22F-44FC-A332-AE1C79BDC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D34684-F067-4D3E-91DA-B6A4B2F4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7F31477-6767-4495-82DF-F2FBF35F7DE7}"/>
              </a:ext>
            </a:extLst>
          </p:cNvPr>
          <p:cNvSpPr/>
          <p:nvPr userDrawn="1"/>
        </p:nvSpPr>
        <p:spPr>
          <a:xfrm>
            <a:off x="0" y="0"/>
            <a:ext cx="12192000" cy="919470"/>
          </a:xfrm>
          <a:prstGeom prst="rect">
            <a:avLst/>
          </a:prstGeom>
          <a:gradFill flip="none" rotWithShape="1">
            <a:gsLst>
              <a:gs pos="46000">
                <a:srgbClr val="3E7DE5"/>
              </a:gs>
              <a:gs pos="64000">
                <a:srgbClr val="4287ED"/>
              </a:gs>
              <a:gs pos="32000">
                <a:srgbClr val="3A74DD"/>
              </a:gs>
              <a:gs pos="70000">
                <a:srgbClr val="458EF3"/>
              </a:gs>
              <a:gs pos="100000">
                <a:srgbClr val="458EF3"/>
              </a:gs>
              <a:gs pos="15000">
                <a:srgbClr val="3467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3227918-C617-4106-BE3F-79FF20675189}"/>
              </a:ext>
            </a:extLst>
          </p:cNvPr>
          <p:cNvSpPr/>
          <p:nvPr userDrawn="1"/>
        </p:nvSpPr>
        <p:spPr>
          <a:xfrm>
            <a:off x="0" y="6600705"/>
            <a:ext cx="12192000" cy="241540"/>
          </a:xfrm>
          <a:prstGeom prst="rect">
            <a:avLst/>
          </a:prstGeom>
          <a:solidFill>
            <a:srgbClr val="458E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50FA1F4-F1B9-4C5A-BE03-68F4F361F839}"/>
              </a:ext>
            </a:extLst>
          </p:cNvPr>
          <p:cNvSpPr/>
          <p:nvPr userDrawn="1"/>
        </p:nvSpPr>
        <p:spPr>
          <a:xfrm flipH="1">
            <a:off x="10266333" y="-164274"/>
            <a:ext cx="2165172" cy="1162089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979A2FE-D17B-4796-AD57-565030083957}"/>
              </a:ext>
            </a:extLst>
          </p:cNvPr>
          <p:cNvSpPr/>
          <p:nvPr userDrawn="1"/>
        </p:nvSpPr>
        <p:spPr>
          <a:xfrm>
            <a:off x="-239505" y="-13829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5EDC1CB-2578-4350-9FCC-0E86629D2D8F}"/>
              </a:ext>
            </a:extLst>
          </p:cNvPr>
          <p:cNvSpPr/>
          <p:nvPr userDrawn="1"/>
        </p:nvSpPr>
        <p:spPr>
          <a:xfrm flipH="1">
            <a:off x="9515322" y="-13829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1B87DAA-CBD3-41A1-A375-E139A2F6ED28}"/>
              </a:ext>
            </a:extLst>
          </p:cNvPr>
          <p:cNvSpPr/>
          <p:nvPr userDrawn="1"/>
        </p:nvSpPr>
        <p:spPr>
          <a:xfrm>
            <a:off x="-383665" y="557285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0B379A7E-8C03-404C-80ED-F1E41EA2C7C3}"/>
              </a:ext>
            </a:extLst>
          </p:cNvPr>
          <p:cNvSpPr/>
          <p:nvPr userDrawn="1"/>
        </p:nvSpPr>
        <p:spPr>
          <a:xfrm flipH="1">
            <a:off x="9515322" y="5757632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922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65DE0E-0D5D-4335-9626-C9EEBC1FC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EF5B02-42E7-458A-9B04-C24B610983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536019-4642-4A58-BF9E-2B2A060850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9ED081B-02CC-4A7D-AABD-8356E5F95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793FB3C-1414-4915-8B28-53D823649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964D09-D0AF-4F40-B12B-5DA7DE0B5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40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087ED46-F8D6-4B95-B612-05FF91B4F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BCB0D4-1635-413C-9C18-512C88BF8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E6BAA1-D1D6-4FC2-9C91-7199F98908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70AB1B-ED18-49E2-B0BD-114228017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CB68D8-5829-4670-9F4B-31DEFE603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9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5186D94-7CBA-4D8A-BCED-B80ADCD282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 anchor="ctr"/>
          <a:lstStyle/>
          <a:p>
            <a:r>
              <a:rPr lang="zh-CN" altLang="zh-CN" dirty="0"/>
              <a:t>网络工程设计</a:t>
            </a:r>
            <a:r>
              <a:rPr lang="en-US" altLang="zh-CN" dirty="0"/>
              <a:t>AutoCAD </a:t>
            </a:r>
            <a:r>
              <a:rPr lang="zh-CN" altLang="en-US" dirty="0"/>
              <a:t>案例教程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3925761-22C6-4BD3-B155-0904AA4EED91}"/>
              </a:ext>
            </a:extLst>
          </p:cNvPr>
          <p:cNvSpPr/>
          <p:nvPr/>
        </p:nvSpPr>
        <p:spPr>
          <a:xfrm>
            <a:off x="1192530" y="5189221"/>
            <a:ext cx="10104120" cy="45719"/>
          </a:xfrm>
          <a:prstGeom prst="rect">
            <a:avLst/>
          </a:prstGeom>
          <a:solidFill>
            <a:srgbClr val="458E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E42A9FB-71DA-4A81-B0F4-6DF8CAA77B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98347" y="4829221"/>
            <a:ext cx="5395306" cy="720000"/>
          </a:xfrm>
          <a:solidFill>
            <a:srgbClr val="458EF3"/>
          </a:solidFill>
        </p:spPr>
        <p:txBody>
          <a:bodyPr anchor="ctr">
            <a:normAutofit fontScale="40000" lnSpcReduction="20000"/>
          </a:bodyPr>
          <a:lstStyle/>
          <a:p>
            <a:endParaRPr lang="en-US" altLang="zh-CN" dirty="0" smtClean="0">
              <a:solidFill>
                <a:schemeClr val="bg1"/>
              </a:solidFill>
              <a:latin typeface="Broadway" panose="04040905080B02020502" pitchFamily="82" charset="0"/>
            </a:endParaRPr>
          </a:p>
          <a:p>
            <a:r>
              <a:rPr lang="zh-CN" altLang="en-US" sz="7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第</a:t>
            </a:r>
            <a:r>
              <a:rPr lang="en-US" altLang="zh-CN" sz="7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7</a:t>
            </a:r>
            <a:r>
              <a:rPr lang="zh-CN" altLang="en-US" sz="7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章  绘制电力电气工程图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922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778B614-AFED-481F-BC73-44184A0A64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/>
              <a:t>12.3.4  </a:t>
            </a:r>
            <a:r>
              <a:rPr lang="zh-CN" altLang="zh-CN" sz="3200" dirty="0"/>
              <a:t>添加注释及文字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．添加注释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）创建文字样式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）输入文字</a:t>
            </a:r>
            <a:r>
              <a:rPr lang="zh-CN" altLang="en-US" dirty="0"/>
              <a:t>、</a:t>
            </a:r>
            <a:r>
              <a:rPr lang="zh-CN" altLang="zh-CN" dirty="0"/>
              <a:t>旋转，移动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．添加文字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）创建文字样式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）添加文字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）创建文字样式</a:t>
            </a:r>
          </a:p>
          <a:p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0FB1B4A-102C-4F9D-9660-C7D9B26B0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6923" y="2252646"/>
            <a:ext cx="3676190" cy="205714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D61C39B-39FE-4D1E-BBD2-0440AB95F277}"/>
              </a:ext>
            </a:extLst>
          </p:cNvPr>
          <p:cNvSpPr/>
          <p:nvPr/>
        </p:nvSpPr>
        <p:spPr>
          <a:xfrm>
            <a:off x="7841857" y="453742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添加注释</a:t>
            </a:r>
          </a:p>
        </p:txBody>
      </p:sp>
    </p:spTree>
    <p:extLst>
      <p:ext uri="{BB962C8B-B14F-4D97-AF65-F5344CB8AC3E}">
        <p14:creationId xmlns:p14="http://schemas.microsoft.com/office/powerpoint/2010/main" val="1432266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>
            <a:extLst>
              <a:ext uri="{FF2B5EF4-FFF2-40B4-BE49-F238E27FC236}">
                <a16:creationId xmlns:a16="http://schemas.microsoft.com/office/drawing/2014/main" id="{512E24AC-4523-44D1-AB47-66103DE1B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</a:t>
            </a:r>
            <a:r>
              <a:rPr lang="zh-CN" altLang="zh-CN" dirty="0" smtClean="0"/>
              <a:t>实验</a:t>
            </a:r>
            <a:r>
              <a:rPr lang="en-US" altLang="zh-CN" dirty="0" smtClean="0"/>
              <a:t>1</a:t>
            </a:r>
            <a:r>
              <a:rPr lang="zh-CN" altLang="zh-CN" dirty="0" smtClean="0"/>
              <a:t>】</a:t>
            </a:r>
            <a:r>
              <a:rPr lang="zh-CN" altLang="zh-CN" dirty="0"/>
              <a:t>绘制图所示</a:t>
            </a:r>
            <a:r>
              <a:rPr lang="zh-CN" altLang="zh-CN" dirty="0" smtClean="0"/>
              <a:t>的架空线路图。</a:t>
            </a:r>
            <a:endParaRPr lang="en-US" altLang="zh-CN" dirty="0"/>
          </a:p>
          <a:p>
            <a:r>
              <a:rPr lang="zh-CN" altLang="zh-CN" dirty="0"/>
              <a:t>操作提示：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）图纸布局。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）绘制主视图。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）绘制左视图。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）绘制俯视图。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）标注尺寸和注释文字。</a:t>
            </a:r>
          </a:p>
          <a:p>
            <a:endParaRPr lang="zh-CN" altLang="en-US" dirty="0"/>
          </a:p>
        </p:txBody>
      </p:sp>
      <p:pic>
        <p:nvPicPr>
          <p:cNvPr id="10242" name="Picture 2" descr="12-34">
            <a:extLst>
              <a:ext uri="{FF2B5EF4-FFF2-40B4-BE49-F238E27FC236}">
                <a16:creationId xmlns:a16="http://schemas.microsoft.com/office/drawing/2014/main" id="{D2596C28-1F6B-4EE9-987A-9D616F6A4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958" y="1309711"/>
            <a:ext cx="4786740" cy="4238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1D2A891-BE84-437E-AC5F-184E2A9F32AA}"/>
              </a:ext>
            </a:extLst>
          </p:cNvPr>
          <p:cNvSpPr/>
          <p:nvPr/>
        </p:nvSpPr>
        <p:spPr>
          <a:xfrm>
            <a:off x="8209212" y="5548289"/>
            <a:ext cx="1407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方正兰亭黑简体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架空线路图</a:t>
            </a:r>
            <a:endParaRPr lang="zh-CN" altLang="en-US" dirty="0"/>
          </a:p>
        </p:txBody>
      </p:sp>
      <p:sp>
        <p:nvSpPr>
          <p:cNvPr id="6" name="标题 2">
            <a:extLst>
              <a:ext uri="{FF2B5EF4-FFF2-40B4-BE49-F238E27FC236}">
                <a16:creationId xmlns:a16="http://schemas.microsoft.com/office/drawing/2014/main" id="{E05F21D3-0A1B-4372-A377-B28D979BDB57}"/>
              </a:ext>
            </a:extLst>
          </p:cNvPr>
          <p:cNvSpPr txBox="1">
            <a:spLocks/>
          </p:cNvSpPr>
          <p:nvPr/>
        </p:nvSpPr>
        <p:spPr>
          <a:xfrm>
            <a:off x="909070" y="124691"/>
            <a:ext cx="10515600" cy="77752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上机实验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160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1A89F26-8E8F-4052-9975-C707F2CBD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866" y="1309709"/>
            <a:ext cx="6140862" cy="4769179"/>
          </a:xfrm>
        </p:spPr>
        <p:txBody>
          <a:bodyPr/>
          <a:lstStyle/>
          <a:p>
            <a:r>
              <a:rPr lang="zh-CN" altLang="zh-CN" dirty="0"/>
              <a:t>【</a:t>
            </a:r>
            <a:r>
              <a:rPr lang="zh-CN" altLang="zh-CN" dirty="0" smtClean="0"/>
              <a:t>实验</a:t>
            </a:r>
            <a:r>
              <a:rPr lang="en-US" altLang="zh-CN" dirty="0" smtClean="0"/>
              <a:t>2</a:t>
            </a:r>
            <a:r>
              <a:rPr lang="zh-CN" altLang="zh-CN" dirty="0" smtClean="0"/>
              <a:t>】</a:t>
            </a:r>
            <a:r>
              <a:rPr lang="zh-CN" altLang="zh-CN" dirty="0"/>
              <a:t>绘制图所示</a:t>
            </a:r>
            <a:r>
              <a:rPr lang="zh-CN" altLang="zh-CN" dirty="0" smtClean="0"/>
              <a:t>的</a:t>
            </a:r>
            <a:r>
              <a:rPr lang="zh-CN" altLang="zh-CN" dirty="0"/>
              <a:t>电杆安装三视图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r>
              <a:rPr lang="zh-CN" altLang="zh-CN" dirty="0"/>
              <a:t>操作提示：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）绘制电线杆。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）绘制绝缘子。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）复制到适当位置。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）标注图形。</a:t>
            </a:r>
          </a:p>
          <a:p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8F8403B-6C34-48FE-8EED-D6C4C426FE09}"/>
              </a:ext>
            </a:extLst>
          </p:cNvPr>
          <p:cNvSpPr/>
          <p:nvPr/>
        </p:nvSpPr>
        <p:spPr>
          <a:xfrm>
            <a:off x="8204138" y="522703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dirty="0"/>
              <a:t>电杆安装</a:t>
            </a:r>
            <a:r>
              <a:rPr lang="zh-CN" altLang="zh-CN" dirty="0" smtClean="0"/>
              <a:t>三视图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33622" y="1456286"/>
            <a:ext cx="3949700" cy="35852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7575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379EE4B-AE25-4348-9B2A-4D0DA8215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 anchor="ctr"/>
          <a:lstStyle/>
          <a:p>
            <a:r>
              <a:rPr lang="zh-CN" altLang="zh-CN" b="1" dirty="0"/>
              <a:t>学习重点</a:t>
            </a:r>
            <a:endParaRPr lang="zh-CN" altLang="zh-CN" dirty="0"/>
          </a:p>
          <a:p>
            <a:pPr lvl="0"/>
            <a:r>
              <a:rPr lang="zh-CN" altLang="zh-CN" dirty="0"/>
              <a:t>掌握电力电气工程图的具体绘制方法。</a:t>
            </a:r>
          </a:p>
          <a:p>
            <a:pPr lvl="0"/>
            <a:r>
              <a:rPr lang="zh-CN" altLang="zh-CN" dirty="0"/>
              <a:t>灵活应用各种</a:t>
            </a:r>
            <a:r>
              <a:rPr lang="en-US" altLang="zh-CN" dirty="0"/>
              <a:t> AutoCAD</a:t>
            </a:r>
            <a:r>
              <a:rPr lang="zh-CN" altLang="zh-CN" dirty="0"/>
              <a:t>命令。</a:t>
            </a:r>
          </a:p>
          <a:p>
            <a:pPr lvl="0"/>
            <a:r>
              <a:rPr lang="zh-CN" altLang="zh-CN" dirty="0"/>
              <a:t>提高绘制电力电气工程图的速度和效率。</a:t>
            </a:r>
          </a:p>
          <a:p>
            <a:r>
              <a:rPr lang="zh-CN" altLang="zh-CN" b="1" dirty="0"/>
              <a:t>学习目标</a:t>
            </a:r>
            <a:endParaRPr lang="zh-CN" altLang="zh-CN" dirty="0"/>
          </a:p>
          <a:p>
            <a:r>
              <a:rPr lang="zh-CN" altLang="zh-CN" dirty="0"/>
              <a:t>电力电气是电气工程的重要组成部分，由各种电压等级的电力线路，将各种类型的发电厂、変电站和电力用户联系起来组成一个发电、输电、变电、配电和用电的整体，称为电力系统，本章通过两个任务帮助读者掌握电力电气工程图的绘制方法。</a:t>
            </a:r>
          </a:p>
        </p:txBody>
      </p:sp>
    </p:spTree>
    <p:extLst>
      <p:ext uri="{BB962C8B-B14F-4D97-AF65-F5344CB8AC3E}">
        <p14:creationId xmlns:p14="http://schemas.microsoft.com/office/powerpoint/2010/main" val="319417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256F06D-DE70-4096-9E72-AF926EB3BA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 发电厂、输电线路、升</a:t>
            </a:r>
            <a:r>
              <a:rPr lang="en-US" altLang="zh-CN" dirty="0"/>
              <a:t>/</a:t>
            </a:r>
            <a:r>
              <a:rPr lang="zh-CN" altLang="zh-CN" dirty="0"/>
              <a:t>降压变电站以及配电设备和用电设备共同构成了电力系统。为了减少系统备用容量，错开高峰负荷，实现跨区域、跨流域调节，增强系统的稳定性，提高抗冲击负荷的能力，通常在电力系统之间采用高压输电线路进行联网。电力系统联网，既提高了系统的安全性，可靠性和稳定性，又可实现了经济调度，使各种能源得到充分利用。起系统联络作用的输电线路，可进行电能的双向输送，实现系统间的电能交换和调节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endParaRPr lang="zh-CN" altLang="zh-CN" dirty="0"/>
          </a:p>
          <a:p>
            <a:endParaRPr lang="zh-CN" altLang="zh-CN" dirty="0"/>
          </a:p>
          <a:p>
            <a:endParaRPr lang="zh-CN" altLang="zh-CN" sz="3200" dirty="0"/>
          </a:p>
          <a:p>
            <a:endParaRPr lang="zh-CN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FDB6469-8AA0-4948-ABCD-1C5CCC5FF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  </a:t>
            </a:r>
            <a:r>
              <a:rPr lang="zh-CN" altLang="en-US" dirty="0" smtClean="0"/>
              <a:t>绘制电信杆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842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46FB7CF-0637-455A-BB28-101708415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/>
          <a:lstStyle/>
          <a:p>
            <a:r>
              <a:rPr lang="zh-CN" altLang="zh-CN" dirty="0"/>
              <a:t>本任务讲述电线杆的绘制，如</a:t>
            </a:r>
            <a:r>
              <a:rPr lang="zh-CN" altLang="zh-CN" dirty="0" smtClean="0"/>
              <a:t>图所</a:t>
            </a:r>
            <a:r>
              <a:rPr lang="zh-CN" altLang="zh-CN" dirty="0"/>
              <a:t>示。绘制电线杆的大致思路如下</a:t>
            </a:r>
            <a:r>
              <a:rPr lang="en-US" altLang="zh-CN" dirty="0"/>
              <a:t>:</a:t>
            </a:r>
            <a:r>
              <a:rPr lang="zh-CN" altLang="zh-CN" dirty="0"/>
              <a:t>先绘制基本图，然后标注基本图完成整个图形的绘制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00C0518-44B6-49E8-AC42-4C8482342332}"/>
              </a:ext>
            </a:extLst>
          </p:cNvPr>
          <p:cNvSpPr/>
          <p:nvPr/>
        </p:nvSpPr>
        <p:spPr>
          <a:xfrm>
            <a:off x="5942334" y="5720075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dirty="0"/>
              <a:t>电线杆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sp>
        <p:nvSpPr>
          <p:cNvPr id="7" name="内容占位符 1">
            <a:extLst>
              <a:ext uri="{FF2B5EF4-FFF2-40B4-BE49-F238E27FC236}">
                <a16:creationId xmlns:a16="http://schemas.microsoft.com/office/drawing/2014/main" id="{2A694303-338E-4666-95E9-E1433D90D74E}"/>
              </a:ext>
            </a:extLst>
          </p:cNvPr>
          <p:cNvSpPr txBox="1">
            <a:spLocks/>
          </p:cNvSpPr>
          <p:nvPr/>
        </p:nvSpPr>
        <p:spPr>
          <a:xfrm>
            <a:off x="333829" y="2378608"/>
            <a:ext cx="4441935" cy="47691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/>
              <a:t>1 </a:t>
            </a:r>
            <a:r>
              <a:rPr lang="zh-CN" altLang="en-US" sz="3200" dirty="0" smtClean="0"/>
              <a:t>绘制基本图</a:t>
            </a:r>
            <a:endParaRPr lang="zh-CN" altLang="zh-CN" sz="3200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 smtClean="0"/>
              <a:t>）</a:t>
            </a:r>
            <a:r>
              <a:rPr lang="zh-CN" altLang="en-US" dirty="0" smtClean="0"/>
              <a:t>绘制电杆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 smtClean="0"/>
              <a:t>）</a:t>
            </a:r>
            <a:r>
              <a:rPr lang="zh-CN" altLang="en-US" dirty="0" smtClean="0"/>
              <a:t>绘制绝缘子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 smtClean="0"/>
              <a:t>）</a:t>
            </a:r>
            <a:r>
              <a:rPr lang="zh-CN" altLang="en-US" dirty="0" smtClean="0"/>
              <a:t>复制绝缘子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 smtClean="0"/>
              <a:t>）</a:t>
            </a:r>
            <a:r>
              <a:rPr lang="zh-CN" altLang="en-US" dirty="0" smtClean="0"/>
              <a:t>绘制</a:t>
            </a:r>
            <a:r>
              <a:rPr lang="zh-CN" altLang="zh-CN" dirty="0"/>
              <a:t>螺栓套</a:t>
            </a:r>
            <a:r>
              <a:rPr lang="zh-CN" altLang="zh-CN" dirty="0" smtClean="0"/>
              <a:t>。</a:t>
            </a:r>
            <a:endParaRPr lang="en-US" altLang="zh-CN" dirty="0"/>
          </a:p>
        </p:txBody>
      </p:sp>
      <p:pic>
        <p:nvPicPr>
          <p:cNvPr id="12" name="图片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61716" y="2378608"/>
            <a:ext cx="2438400" cy="3242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86068" y="2378608"/>
            <a:ext cx="1490441" cy="163921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矩形 12"/>
          <p:cNvSpPr/>
          <p:nvPr/>
        </p:nvSpPr>
        <p:spPr>
          <a:xfrm>
            <a:off x="8408122" y="407652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电杆</a:t>
            </a:r>
          </a:p>
        </p:txBody>
      </p:sp>
      <p:pic>
        <p:nvPicPr>
          <p:cNvPr id="16" name="图片 1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448" y="4873898"/>
            <a:ext cx="1068386" cy="103084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8366059" y="5991815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绝缘子</a:t>
            </a:r>
            <a:endParaRPr lang="zh-CN" altLang="en-US" dirty="0"/>
          </a:p>
        </p:txBody>
      </p:sp>
      <p:pic>
        <p:nvPicPr>
          <p:cNvPr id="18" name="图片 1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91015" y="2288943"/>
            <a:ext cx="1506476" cy="1728876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/>
          <p:cNvSpPr/>
          <p:nvPr/>
        </p:nvSpPr>
        <p:spPr>
          <a:xfrm>
            <a:off x="9674839" y="4076526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复制绝缘子</a:t>
            </a:r>
          </a:p>
        </p:txBody>
      </p:sp>
      <p:pic>
        <p:nvPicPr>
          <p:cNvPr id="20" name="图片 1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74839" y="4686319"/>
            <a:ext cx="1974850" cy="143256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矩形 18"/>
          <p:cNvSpPr/>
          <p:nvPr/>
        </p:nvSpPr>
        <p:spPr>
          <a:xfrm>
            <a:off x="10223682" y="6176481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螺栓套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0257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D057E3F-BC66-45FD-B1CF-05A417E1E6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4500930" cy="4769179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）复制</a:t>
            </a:r>
            <a:r>
              <a:rPr lang="zh-CN" altLang="zh-CN" dirty="0"/>
              <a:t>螺栓</a:t>
            </a:r>
            <a:r>
              <a:rPr lang="zh-CN" altLang="zh-CN" dirty="0" smtClean="0"/>
              <a:t>套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6</a:t>
            </a:r>
            <a:r>
              <a:rPr lang="zh-CN" altLang="en-US" dirty="0" smtClean="0"/>
              <a:t>）绘制半圆弧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7</a:t>
            </a:r>
            <a:r>
              <a:rPr lang="zh-CN" altLang="en-US" dirty="0" smtClean="0"/>
              <a:t>）绘制斜线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8</a:t>
            </a:r>
            <a:r>
              <a:rPr lang="zh-CN" altLang="en-US" dirty="0" smtClean="0"/>
              <a:t>）</a:t>
            </a:r>
            <a:r>
              <a:rPr lang="zh-CN" altLang="zh-CN" dirty="0"/>
              <a:t>偏移复制</a:t>
            </a:r>
            <a:r>
              <a:rPr lang="zh-CN" altLang="zh-CN" dirty="0" smtClean="0"/>
              <a:t>斜线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9</a:t>
            </a:r>
            <a:r>
              <a:rPr lang="zh-CN" altLang="en-US" dirty="0" smtClean="0"/>
              <a:t>）修剪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10</a:t>
            </a:r>
            <a:r>
              <a:rPr lang="zh-CN" altLang="en-US" dirty="0" smtClean="0"/>
              <a:t>）捕捉、绘制圆弧、修剪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11</a:t>
            </a:r>
            <a:r>
              <a:rPr lang="zh-CN" altLang="en-US" dirty="0" smtClean="0"/>
              <a:t>）镜像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12</a:t>
            </a:r>
            <a:r>
              <a:rPr lang="zh-CN" altLang="en-US" dirty="0" smtClean="0"/>
              <a:t>）标记</a:t>
            </a:r>
            <a:endParaRPr lang="zh-CN" altLang="en-US" dirty="0"/>
          </a:p>
        </p:txBody>
      </p:sp>
      <p:pic>
        <p:nvPicPr>
          <p:cNvPr id="12" name="图片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60237" y="1206731"/>
            <a:ext cx="1666875" cy="19507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4124260" y="324045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复制螺栓套</a:t>
            </a:r>
            <a:endParaRPr lang="zh-CN" altLang="en-US" dirty="0"/>
          </a:p>
        </p:txBody>
      </p:sp>
      <p:pic>
        <p:nvPicPr>
          <p:cNvPr id="13" name="图片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92585" y="1206731"/>
            <a:ext cx="1717798" cy="105931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6287440" y="2250686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半圆弧</a:t>
            </a:r>
            <a:endParaRPr lang="zh-CN" altLang="en-US" dirty="0"/>
          </a:p>
        </p:txBody>
      </p:sp>
      <p:pic>
        <p:nvPicPr>
          <p:cNvPr id="15" name="图片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16601" y="1309711"/>
            <a:ext cx="1863261" cy="10916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8396039" y="245544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绘制斜线</a:t>
            </a:r>
            <a:endParaRPr lang="zh-CN" altLang="en-US" dirty="0"/>
          </a:p>
        </p:txBody>
      </p:sp>
      <p:pic>
        <p:nvPicPr>
          <p:cNvPr id="17" name="图片 1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84135" y="1206731"/>
            <a:ext cx="1695450" cy="155765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10276733" y="2771991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移复制斜线</a:t>
            </a:r>
            <a:endParaRPr lang="zh-CN" altLang="en-US" dirty="0"/>
          </a:p>
        </p:txBody>
      </p:sp>
      <p:pic>
        <p:nvPicPr>
          <p:cNvPr id="20" name="图片 1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63440" y="3814004"/>
            <a:ext cx="1524000" cy="1570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0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49812" y="3857076"/>
            <a:ext cx="1796168" cy="108841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矩形 13"/>
          <p:cNvSpPr/>
          <p:nvPr/>
        </p:nvSpPr>
        <p:spPr>
          <a:xfrm>
            <a:off x="5104663" y="550247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修剪</a:t>
            </a:r>
            <a:endParaRPr lang="en-US" altLang="zh-CN" dirty="0"/>
          </a:p>
        </p:txBody>
      </p:sp>
      <p:sp>
        <p:nvSpPr>
          <p:cNvPr id="16" name="矩形 15"/>
          <p:cNvSpPr/>
          <p:nvPr/>
        </p:nvSpPr>
        <p:spPr>
          <a:xfrm>
            <a:off x="6384339" y="550534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捕捉、绘制圆弧、修剪</a:t>
            </a:r>
            <a:endParaRPr lang="zh-CN" altLang="en-US" dirty="0"/>
          </a:p>
        </p:txBody>
      </p:sp>
      <p:pic>
        <p:nvPicPr>
          <p:cNvPr id="24" name="图片 23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58976" y="3462686"/>
            <a:ext cx="1735865" cy="227299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矩形 17"/>
          <p:cNvSpPr/>
          <p:nvPr/>
        </p:nvSpPr>
        <p:spPr>
          <a:xfrm>
            <a:off x="10103742" y="574802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镜像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599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CAB4202-D273-47A9-9713-E8B973166D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7230754" cy="4769179"/>
          </a:xfrm>
        </p:spPr>
        <p:txBody>
          <a:bodyPr/>
          <a:lstStyle/>
          <a:p>
            <a:r>
              <a:rPr lang="zh-CN" altLang="zh-CN" dirty="0"/>
              <a:t>图所示为</a:t>
            </a:r>
            <a:r>
              <a:rPr lang="en-US" altLang="zh-CN" dirty="0"/>
              <a:t>HXGN26-12</a:t>
            </a:r>
            <a:r>
              <a:rPr lang="zh-CN" altLang="zh-CN" dirty="0"/>
              <a:t>高压开关柜配电图，在绘制过程中要注意各柜间的相对位置与实际排列位置应一致。</a:t>
            </a:r>
            <a:endParaRPr lang="en-US" altLang="zh-CN" dirty="0"/>
          </a:p>
          <a:p>
            <a:r>
              <a:rPr lang="zh-CN" altLang="zh-CN" dirty="0"/>
              <a:t>分析本图纸，有如下两个特点。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）本图有其特殊性，因为整个图纸的框架是按照表格来排列的，所以一定要注意各个表格的位置和表格内的内容。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）本图也有和普通电气图类似的地方，那就是表格中和表格之间通过普通的电气符号和连线连接起来。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971A0A8-08E0-4B5A-A1FE-9804DC6B2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  </a:t>
            </a:r>
            <a:r>
              <a:rPr lang="zh-CN" altLang="zh-CN" dirty="0"/>
              <a:t>高压开关柜</a:t>
            </a:r>
            <a:endParaRPr lang="zh-CN" altLang="en-US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7B900DC9-490B-4EC5-98D2-B254DE42C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583" y="2283867"/>
            <a:ext cx="3749532" cy="2290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92252BE-ADCE-482B-9BC4-5E1EFCDB6CB8}"/>
              </a:ext>
            </a:extLst>
          </p:cNvPr>
          <p:cNvSpPr/>
          <p:nvPr/>
        </p:nvSpPr>
        <p:spPr>
          <a:xfrm>
            <a:off x="7938785" y="4686756"/>
            <a:ext cx="3236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 pitchFamily="18" charset="0"/>
                <a:ea typeface="方正书宋简体"/>
              </a:rPr>
              <a:t>HXGN26-12</a:t>
            </a:r>
            <a:r>
              <a:rPr lang="zh-CN" altLang="zh-CN" kern="100" dirty="0">
                <a:latin typeface="Times New Roman" panose="02020603050405020304" pitchFamily="18" charset="0"/>
                <a:ea typeface="方正书宋简体"/>
                <a:cs typeface="Times New Roman" panose="02020603050405020304" pitchFamily="18" charset="0"/>
              </a:rPr>
              <a:t>高压开关柜配电图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0922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830DECF-C5C0-457C-88AF-51955F2BA5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/>
              <a:t>12.3.1  </a:t>
            </a:r>
            <a:r>
              <a:rPr lang="zh-CN" altLang="zh-CN" sz="3200" dirty="0"/>
              <a:t>图纸布局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）建立新文件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）设置图层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）绘制直线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）偏移水平直线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）连接直线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）图纸布局</a:t>
            </a:r>
            <a:endParaRPr lang="zh-CN" altLang="en-US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6863F045-2AC1-4828-8980-47E3C23E0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018" y="1214761"/>
            <a:ext cx="36703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3B7ACB3-AE54-40D9-A8B7-1A9E8CB23C2A}"/>
              </a:ext>
            </a:extLst>
          </p:cNvPr>
          <p:cNvSpPr/>
          <p:nvPr/>
        </p:nvSpPr>
        <p:spPr>
          <a:xfrm>
            <a:off x="8128066" y="3047769"/>
            <a:ext cx="1176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设置图层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8195" name="Picture 3">
            <a:extLst>
              <a:ext uri="{FF2B5EF4-FFF2-40B4-BE49-F238E27FC236}">
                <a16:creationId xmlns:a16="http://schemas.microsoft.com/office/drawing/2014/main" id="{FAC97E7C-92AF-4ABB-B328-E419C45FFE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969" y="3580320"/>
            <a:ext cx="248285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E78BC28B-D213-4B8E-89C5-E5C24F00B9B9}"/>
              </a:ext>
            </a:extLst>
          </p:cNvPr>
          <p:cNvSpPr/>
          <p:nvPr/>
        </p:nvSpPr>
        <p:spPr>
          <a:xfrm>
            <a:off x="8113056" y="402293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水平直线</a:t>
            </a:r>
          </a:p>
        </p:txBody>
      </p:sp>
      <p:pic>
        <p:nvPicPr>
          <p:cNvPr id="8196" name="Picture 4">
            <a:extLst>
              <a:ext uri="{FF2B5EF4-FFF2-40B4-BE49-F238E27FC236}">
                <a16:creationId xmlns:a16="http://schemas.microsoft.com/office/drawing/2014/main" id="{6E6A64FA-8236-424F-A4CA-7D4E795EEA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604" y="4444412"/>
            <a:ext cx="2647950" cy="171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02B7DFB-AAF2-428B-8759-495171137182}"/>
              </a:ext>
            </a:extLst>
          </p:cNvPr>
          <p:cNvSpPr/>
          <p:nvPr/>
        </p:nvSpPr>
        <p:spPr>
          <a:xfrm>
            <a:off x="8183706" y="6210968"/>
            <a:ext cx="1176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图纸布局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925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F8D6DC7-B24D-4395-939A-BA84C5E7BC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5248107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12.3.2  </a:t>
            </a:r>
            <a:r>
              <a:rPr lang="zh-CN" altLang="zh-CN" sz="3200" dirty="0"/>
              <a:t>绘制电气符号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．绘制接地线</a:t>
            </a:r>
            <a:endParaRPr lang="en-US" altLang="zh-CN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）绘制直线</a:t>
            </a:r>
            <a:endParaRPr lang="en-US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）依次向上绘制直线</a:t>
            </a:r>
            <a:endParaRPr lang="en-US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）拉长直线</a:t>
            </a:r>
            <a:endParaRPr lang="en-US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）绘制竖直直线</a:t>
            </a:r>
            <a:endParaRPr lang="en-US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5</a:t>
            </a:r>
            <a:r>
              <a:rPr lang="zh-CN" altLang="zh-CN" sz="2000" dirty="0"/>
              <a:t>）平移直线</a:t>
            </a:r>
            <a:endParaRPr lang="en-US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6</a:t>
            </a:r>
            <a:r>
              <a:rPr lang="zh-CN" altLang="zh-CN" sz="2000" dirty="0"/>
              <a:t>）绘制直线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．绘制双绕组变压器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）绘制圆</a:t>
            </a:r>
            <a:endParaRPr lang="en-US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）复制圆</a:t>
            </a:r>
            <a:r>
              <a:rPr lang="zh-CN" altLang="en-US" sz="2000" dirty="0"/>
              <a:t>并</a:t>
            </a:r>
            <a:r>
              <a:rPr lang="zh-CN" altLang="zh-CN" sz="2000" dirty="0"/>
              <a:t>向上平移</a:t>
            </a:r>
            <a:endParaRPr lang="zh-CN" altLang="en-US" sz="20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50F06C1-13BC-47B2-9C73-31175609C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0195" y="1380344"/>
            <a:ext cx="2918750" cy="106617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21DF94D1-B6F3-401B-99AD-C3AF57C2A958}"/>
              </a:ext>
            </a:extLst>
          </p:cNvPr>
          <p:cNvSpPr/>
          <p:nvPr/>
        </p:nvSpPr>
        <p:spPr>
          <a:xfrm>
            <a:off x="7590375" y="2495011"/>
            <a:ext cx="1407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绘制水平线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25CA5A7-3728-444C-B781-4373EC77C8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3558" y="3285636"/>
            <a:ext cx="2604551" cy="103682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B9669B6-F7E8-4E45-B498-508885080252}"/>
              </a:ext>
            </a:extLst>
          </p:cNvPr>
          <p:cNvSpPr/>
          <p:nvPr/>
        </p:nvSpPr>
        <p:spPr>
          <a:xfrm>
            <a:off x="7721835" y="435627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完成绘制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AF41D79-04B0-4552-9962-DB9B1D18F7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5430" y="4678345"/>
            <a:ext cx="2532679" cy="107013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63AFD16-C3B8-4CBF-9764-790E69DBAA33}"/>
              </a:ext>
            </a:extLst>
          </p:cNvPr>
          <p:cNvSpPr/>
          <p:nvPr/>
        </p:nvSpPr>
        <p:spPr>
          <a:xfrm>
            <a:off x="7225705" y="5942715"/>
            <a:ext cx="2100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方正兰亭黑简体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绘制双绕组变压器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2322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EABAD00-AF57-437C-8180-F321C38E0E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5248107"/>
          </a:xfrm>
        </p:spPr>
        <p:txBody>
          <a:bodyPr>
            <a:normAutofit lnSpcReduction="10000"/>
          </a:bodyPr>
          <a:lstStyle/>
          <a:p>
            <a:r>
              <a:rPr lang="en-US" altLang="zh-CN" sz="3200" dirty="0"/>
              <a:t>12.3.3  </a:t>
            </a:r>
            <a:r>
              <a:rPr lang="zh-CN" altLang="zh-CN" sz="3200" dirty="0"/>
              <a:t>连接各柜内电气设备</a:t>
            </a:r>
          </a:p>
          <a:p>
            <a:r>
              <a:rPr lang="zh-CN" altLang="zh-CN" dirty="0"/>
              <a:t>根据设备情况，连接各元器件，得到如图所示</a:t>
            </a:r>
            <a:r>
              <a:rPr lang="en-US" altLang="zh-CN" dirty="0"/>
              <a:t>1~4</a:t>
            </a:r>
            <a:r>
              <a:rPr lang="zh-CN" altLang="zh-CN" dirty="0"/>
              <a:t>号柜的电气图。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然后连接</a:t>
            </a:r>
            <a:r>
              <a:rPr lang="en-US" altLang="zh-CN" dirty="0"/>
              <a:t>1~4</a:t>
            </a:r>
            <a:r>
              <a:rPr lang="zh-CN" altLang="zh-CN" dirty="0"/>
              <a:t>号柜的连线得到图所示的结果。连线的时候要注意尺寸的分配，以保证每个柜对应的元器件刚好在对应的方格内。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A49F04B-24C9-44B8-B65F-71F3A5E7B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436" y="2332621"/>
            <a:ext cx="4942673" cy="264301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5322609-4996-48D9-AE68-8C9DCE11AADA}"/>
              </a:ext>
            </a:extLst>
          </p:cNvPr>
          <p:cNvSpPr/>
          <p:nvPr/>
        </p:nvSpPr>
        <p:spPr>
          <a:xfrm>
            <a:off x="5559064" y="4975634"/>
            <a:ext cx="2079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kern="100" dirty="0">
                <a:latin typeface="方正兰亭黑简体"/>
                <a:cs typeface="Times New Roman" panose="02020603050405020304" pitchFamily="18" charset="0"/>
              </a:rPr>
              <a:t> 1~4</a:t>
            </a: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号柜的电气图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907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2379</TotalTime>
  <Words>802</Words>
  <Application>Microsoft Office PowerPoint</Application>
  <PresentationFormat>宽屏</PresentationFormat>
  <Paragraphs>108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等线</vt:lpstr>
      <vt:lpstr>等线 Light</vt:lpstr>
      <vt:lpstr>方正兰亭黑简体</vt:lpstr>
      <vt:lpstr>方正书宋简体</vt:lpstr>
      <vt:lpstr>宋体</vt:lpstr>
      <vt:lpstr>微软雅黑</vt:lpstr>
      <vt:lpstr>Arial</vt:lpstr>
      <vt:lpstr>Broadway</vt:lpstr>
      <vt:lpstr>Times New Roman</vt:lpstr>
      <vt:lpstr>Office 主题​​</vt:lpstr>
      <vt:lpstr>网络工程设计AutoCAD 案例教程</vt:lpstr>
      <vt:lpstr>PowerPoint 演示文稿</vt:lpstr>
      <vt:lpstr>7.1  绘制电信杆</vt:lpstr>
      <vt:lpstr>PowerPoint 演示文稿</vt:lpstr>
      <vt:lpstr>PowerPoint 演示文稿</vt:lpstr>
      <vt:lpstr>7.2  高压开关柜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177</cp:revision>
  <dcterms:created xsi:type="dcterms:W3CDTF">2018-01-24T06:20:52Z</dcterms:created>
  <dcterms:modified xsi:type="dcterms:W3CDTF">2025-05-31T08:06:16Z</dcterms:modified>
</cp:coreProperties>
</file>