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8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1" r:id="rId6"/>
    <p:sldId id="273" r:id="rId7"/>
    <p:sldId id="274" r:id="rId8"/>
    <p:sldId id="27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7D1"/>
    <a:srgbClr val="458EF3"/>
    <a:srgbClr val="2AA285"/>
    <a:srgbClr val="80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4706" autoAdjust="0"/>
  </p:normalViewPr>
  <p:slideViewPr>
    <p:cSldViewPr snapToGrid="0" showGuides="1">
      <p:cViewPr varScale="1">
        <p:scale>
          <a:sx n="63" d="100"/>
          <a:sy n="63" d="100"/>
        </p:scale>
        <p:origin x="60" y="74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41D8-8034-449A-BAB6-640A329BECFC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DDCB1-07FF-4F0F-B8BA-1FAC2D6563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1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76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84DA7E19-F779-440B-B152-62A25BDF5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7504">
            <a:off x="10158210" y="2229373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D57B5D5-D147-46F4-9143-6A7E978A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7489">
            <a:off x="10108865" y="1511677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B623C763-0D86-4F95-9D24-DE7F2A2662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/>
        </p:blipFill>
        <p:spPr>
          <a:xfrm rot="11132099">
            <a:off x="9060125" y="906875"/>
            <a:ext cx="2801370" cy="170897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A12F002-0B1F-4AFF-B7EE-5A4C1C388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21987"/>
          <a:stretch/>
        </p:blipFill>
        <p:spPr>
          <a:xfrm>
            <a:off x="8432943" y="5452590"/>
            <a:ext cx="3759057" cy="140541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ADEBC74-5799-4F1E-B6E5-532114D0E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521"/>
          <a:stretch/>
        </p:blipFill>
        <p:spPr>
          <a:xfrm>
            <a:off x="-49887" y="0"/>
            <a:ext cx="4742657" cy="3355675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6B1296E-B6BF-42B9-AE52-1C39B6C63028}"/>
              </a:ext>
            </a:extLst>
          </p:cNvPr>
          <p:cNvSpPr/>
          <p:nvPr userDrawn="1"/>
        </p:nvSpPr>
        <p:spPr>
          <a:xfrm rot="6030624">
            <a:off x="4434519" y="-25461"/>
            <a:ext cx="1016756" cy="2671162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FDA5182-90FE-4A0A-AF4D-08D05ED9BE5A}"/>
              </a:ext>
            </a:extLst>
          </p:cNvPr>
          <p:cNvSpPr/>
          <p:nvPr userDrawn="1"/>
        </p:nvSpPr>
        <p:spPr>
          <a:xfrm rot="12061918">
            <a:off x="4426598" y="1529809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3FE2236-C65D-425C-A418-C0539FF0C83F}"/>
              </a:ext>
            </a:extLst>
          </p:cNvPr>
          <p:cNvSpPr/>
          <p:nvPr userDrawn="1"/>
        </p:nvSpPr>
        <p:spPr>
          <a:xfrm rot="7967055">
            <a:off x="4733102" y="941270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A455534-5EF1-4FDF-A0FF-3EDCF542761C}"/>
              </a:ext>
            </a:extLst>
          </p:cNvPr>
          <p:cNvSpPr/>
          <p:nvPr userDrawn="1"/>
        </p:nvSpPr>
        <p:spPr>
          <a:xfrm rot="1077720">
            <a:off x="7924565" y="5201328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40E4106-0B6B-430C-B7A3-C7347E2B399B}"/>
              </a:ext>
            </a:extLst>
          </p:cNvPr>
          <p:cNvSpPr/>
          <p:nvPr userDrawn="1"/>
        </p:nvSpPr>
        <p:spPr>
          <a:xfrm rot="543740">
            <a:off x="8217825" y="6050306"/>
            <a:ext cx="561779" cy="701505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755DB18-700E-4821-AD8B-497B88AB0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96448"/>
            <a:ext cx="9144000" cy="165576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07217FBE-F3A3-4AEC-91F9-3BF74DDE1221}"/>
              </a:ext>
            </a:extLst>
          </p:cNvPr>
          <p:cNvSpPr/>
          <p:nvPr userDrawn="1"/>
        </p:nvSpPr>
        <p:spPr>
          <a:xfrm rot="8123491">
            <a:off x="4369138" y="1113216"/>
            <a:ext cx="1260677" cy="139152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3B6726A-366A-42EF-9C4F-60A30A83A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773"/>
            <a:ext cx="9144000" cy="2387600"/>
          </a:xfrm>
          <a:solidFill>
            <a:srgbClr val="458EF3"/>
          </a:solidFill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48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F427F-D326-47A1-950F-2BF39B51D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C1FB0F-8330-4BDA-9DCA-818D35A07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8D829D-B8F8-4CD0-89D5-A721A5C71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A4F9E3-D39E-4724-9F59-CA02F90C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37F659-E1E9-44B7-8F8F-7596A53C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155DBE-6805-436E-816E-48C1B5A3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5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FF213-3835-44BF-AA96-745C6D38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06F4CA-7EC3-42E5-88BA-F8DB5DE9A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D7D08F-384F-46FD-8AE6-03FF018BB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49C323-61D4-4CEC-87C1-D8385A8F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65E25-D020-4657-BB67-8187EF87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4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96838-117B-4609-A819-07F27E01A5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7BC447-8E21-4C44-A50F-3474410E9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295F69-EF94-4AC4-BAEA-1834B56C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0E087A-4A9B-4CD9-BEF9-D07B4D592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D6A03-66F8-49A4-B277-8094A76A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84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8B092F-C0A7-432A-8B28-EC47DDE75C66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336572-FAA6-44DC-ADDC-74EB8147D4B3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6DA3068-1EC0-43B7-9BEC-E7AD16E0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070" y="-423348"/>
            <a:ext cx="10515600" cy="1325563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0938FC-493A-449C-B6EE-85BD4792B7A9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C506C8-4D7C-4E4A-897B-79967F2F7E41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E7FAE5-CDDA-4D44-9653-6B38AE0F6B1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62F024C-2B4D-47A7-9415-D7E75307A2CD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7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7D7EA-A827-4B63-B3D5-9C793F20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83E5-F4F5-43C8-90B9-57624D3CE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553FE-8AFE-4DA7-B878-390ED9B87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12C16-DB9A-4DFA-88B2-F4ED570A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41D773-C3DF-416A-B2BB-BB94AAA1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6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6EA35-D304-4731-9460-49A16FAD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DA48E9-F01D-4DA2-B6CF-1DC4B5D1B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523F66-9628-4F3F-86E2-FD4FC418B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2C3C4F-4D96-4558-BFBF-DE9A4E819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491BB8-635B-402E-9039-EAA9818D2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E53376-D828-4557-98BD-88728338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3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EA484-DDC6-4753-8930-E1007C7F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F70725-9AE7-47E9-9A7D-AB2352ECE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25E681-E62F-40C3-8C83-02E57FB59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B870A9-8252-4378-A7D9-AAA74E4BE4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D8FE5-5D00-45CD-A57A-029608D42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BD5477-4702-4D3D-BEE5-61FBD1DB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65873D-D7D9-41C9-BD0D-30496D52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56BD0E-F988-4BCC-8D2D-F16869ED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7CBE6-9C9E-40E1-8DA9-3B808EA19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8A9013-98E1-46AB-A5D0-B075A6EE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B7BBE2-07D2-47AE-8E98-DC10F123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BB7471-640B-4312-97ED-835C146B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3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98E8AD-EEF7-4510-87CD-F76302243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985BE0-48CA-4C14-940B-3C12E142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72082A-509B-45CC-8D7F-29E4B693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7F31477-6767-4495-82DF-F2FBF35F7DE7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227918-C617-4106-BE3F-79FF20675189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0FA1F4-F1B9-4C5A-BE03-68F4F361F839}"/>
              </a:ext>
            </a:extLst>
          </p:cNvPr>
          <p:cNvSpPr/>
          <p:nvPr userDrawn="1"/>
        </p:nvSpPr>
        <p:spPr>
          <a:xfrm flipH="1">
            <a:off x="10266333" y="-164274"/>
            <a:ext cx="2165172" cy="1162089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79A2FE-D17B-4796-AD57-56503008395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EDC1CB-2578-4350-9FCC-0E86629D2D8F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1B87DAA-CBD3-41A1-A375-E139A2F6ED28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B379A7E-8C03-404C-80ED-F1E41EA2C7C3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2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65DE0E-0D5D-4335-9626-C9EEBC1F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F5B02-42E7-458A-9B04-C24B61098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536019-4642-4A58-BF9E-2B2A06085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ED081B-02CC-4A7D-AABD-8356E5F9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93FB3C-1414-4915-8B28-53D82364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964D09-D0AF-4F40-B12B-5DA7DE0B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4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87ED46-F8D6-4B95-B612-05FF91B4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B0D4-1635-413C-9C18-512C88BF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6BAA1-D1D6-4FC2-9C91-7199F98908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0AB1B-ED18-49E2-B0BD-114228017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CB68D8-5829-4670-9F4B-31DEFE603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5186D94-7CBA-4D8A-BCED-B80ADCD28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/>
          <a:p>
            <a:r>
              <a:rPr lang="zh-CN" altLang="zh-CN" dirty="0"/>
              <a:t>网络工程设计</a:t>
            </a:r>
            <a:r>
              <a:rPr lang="en-US" altLang="zh-CN" dirty="0"/>
              <a:t>AutoCAD </a:t>
            </a:r>
            <a:r>
              <a:rPr lang="zh-CN" altLang="en-US" dirty="0"/>
              <a:t>案例教程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925761-22C6-4BD3-B155-0904AA4EED91}"/>
              </a:ext>
            </a:extLst>
          </p:cNvPr>
          <p:cNvSpPr/>
          <p:nvPr/>
        </p:nvSpPr>
        <p:spPr>
          <a:xfrm>
            <a:off x="1192530" y="5189221"/>
            <a:ext cx="10104120" cy="45719"/>
          </a:xfrm>
          <a:prstGeom prst="rect">
            <a:avLst/>
          </a:prstGeom>
          <a:solidFill>
            <a:srgbClr val="458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42A9FB-71DA-4A81-B0F4-6DF8CAA77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4730" y="4829220"/>
            <a:ext cx="5082540" cy="720000"/>
          </a:xfrm>
          <a:solidFill>
            <a:srgbClr val="458EF3"/>
          </a:solidFill>
        </p:spPr>
        <p:txBody>
          <a:bodyPr anchor="ctr">
            <a:normAutofit fontScale="40000" lnSpcReduction="20000"/>
          </a:bodyPr>
          <a:lstStyle/>
          <a:p>
            <a:endParaRPr lang="en-US" altLang="zh-CN" dirty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第</a:t>
            </a:r>
            <a:r>
              <a:rPr lang="en-US" altLang="zh-CN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8</a:t>
            </a:r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章  绘制通信电气工程图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922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F4C9E6-82E7-48B7-BA46-5553CAC7A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11.3.1  </a:t>
            </a:r>
            <a:r>
              <a:rPr lang="zh-CN" altLang="zh-CN" sz="3200" dirty="0"/>
              <a:t>绘制机房区域模块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）新建文件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）设置图层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）绘制矩形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）分解矩形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）分隔区域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）绘制内部区域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）绘制前端室</a:t>
            </a:r>
            <a:endParaRPr lang="zh-CN" altLang="en-US" dirty="0"/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B984CAB8-E9BF-4716-B2C7-7D78E8096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999" y="1968500"/>
            <a:ext cx="3094037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1A251C6-579A-4271-AE17-074435A5EDD8}"/>
              </a:ext>
            </a:extLst>
          </p:cNvPr>
          <p:cNvSpPr/>
          <p:nvPr/>
        </p:nvSpPr>
        <p:spPr>
          <a:xfrm>
            <a:off x="4563019" y="3586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设置图层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25603" name="Picture 3" descr="13-51">
            <a:extLst>
              <a:ext uri="{FF2B5EF4-FFF2-40B4-BE49-F238E27FC236}">
                <a16:creationId xmlns:a16="http://schemas.microsoft.com/office/drawing/2014/main" id="{A894032A-4162-4EC8-9F3A-6119D73A5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993" y="2592388"/>
            <a:ext cx="1412875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5B3DE75-827C-4842-91D2-71933CA13F4B}"/>
              </a:ext>
            </a:extLst>
          </p:cNvPr>
          <p:cNvSpPr/>
          <p:nvPr/>
        </p:nvSpPr>
        <p:spPr>
          <a:xfrm>
            <a:off x="7190173" y="3579213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绘制矩形 </a:t>
            </a:r>
          </a:p>
        </p:txBody>
      </p:sp>
      <p:pic>
        <p:nvPicPr>
          <p:cNvPr id="25604" name="Picture 4" descr="13-52">
            <a:extLst>
              <a:ext uri="{FF2B5EF4-FFF2-40B4-BE49-F238E27FC236}">
                <a16:creationId xmlns:a16="http://schemas.microsoft.com/office/drawing/2014/main" id="{DA085DBF-69FC-4D05-94CA-4ACB8A92D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163" y="2568575"/>
            <a:ext cx="148431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A1A2973-E6E3-40A5-872F-66B5BB595DAE}"/>
              </a:ext>
            </a:extLst>
          </p:cNvPr>
          <p:cNvSpPr/>
          <p:nvPr/>
        </p:nvSpPr>
        <p:spPr>
          <a:xfrm>
            <a:off x="9822812" y="35096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分隔区域</a:t>
            </a:r>
          </a:p>
        </p:txBody>
      </p:sp>
      <p:pic>
        <p:nvPicPr>
          <p:cNvPr id="25605" name="Picture 5" descr="13-53">
            <a:extLst>
              <a:ext uri="{FF2B5EF4-FFF2-40B4-BE49-F238E27FC236}">
                <a16:creationId xmlns:a16="http://schemas.microsoft.com/office/drawing/2014/main" id="{2DFE3DB3-5959-4B53-89C7-EE825930C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846" y="4198968"/>
            <a:ext cx="1276350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277ECB8-6723-4FF0-A876-034430BA2F6F}"/>
              </a:ext>
            </a:extLst>
          </p:cNvPr>
          <p:cNvSpPr/>
          <p:nvPr/>
        </p:nvSpPr>
        <p:spPr>
          <a:xfrm>
            <a:off x="4144674" y="5105585"/>
            <a:ext cx="1694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绘制内部区域 </a:t>
            </a:r>
          </a:p>
        </p:txBody>
      </p:sp>
      <p:pic>
        <p:nvPicPr>
          <p:cNvPr id="25606" name="Picture 6">
            <a:extLst>
              <a:ext uri="{FF2B5EF4-FFF2-40B4-BE49-F238E27FC236}">
                <a16:creationId xmlns:a16="http://schemas.microsoft.com/office/drawing/2014/main" id="{B5290BC7-61E9-4976-AA26-899B9B852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796" y="4098758"/>
            <a:ext cx="10509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FE3F7B4-9A8E-45EC-A7DB-72E9D5CE6D33}"/>
              </a:ext>
            </a:extLst>
          </p:cNvPr>
          <p:cNvSpPr/>
          <p:nvPr/>
        </p:nvSpPr>
        <p:spPr>
          <a:xfrm>
            <a:off x="6817375" y="5058104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绘制前端室</a:t>
            </a:r>
          </a:p>
        </p:txBody>
      </p:sp>
    </p:spTree>
    <p:extLst>
      <p:ext uri="{BB962C8B-B14F-4D97-AF65-F5344CB8AC3E}">
        <p14:creationId xmlns:p14="http://schemas.microsoft.com/office/powerpoint/2010/main" val="4109911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A9BE174-688F-4A19-A1AB-D77D9DE2E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4729" y="2704607"/>
            <a:ext cx="4336858" cy="3257671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ECA3311-E0B5-41E7-AFD7-E6EF5F175E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11.3.2  </a:t>
            </a:r>
            <a:r>
              <a:rPr lang="zh-CN" altLang="zh-CN" sz="3200" dirty="0"/>
              <a:t>绘制设备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）修改线宽 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）绘制设备标志框 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）添加文字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）设置文字位置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）复制图形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）插入图块</a:t>
            </a:r>
            <a:endParaRPr lang="zh-CN" altLang="en-US" dirty="0"/>
          </a:p>
        </p:txBody>
      </p:sp>
      <p:pic>
        <p:nvPicPr>
          <p:cNvPr id="26626" name="Picture 2" descr="13-55">
            <a:extLst>
              <a:ext uri="{FF2B5EF4-FFF2-40B4-BE49-F238E27FC236}">
                <a16:creationId xmlns:a16="http://schemas.microsoft.com/office/drawing/2014/main" id="{143D6564-BE60-48F5-AA5B-91AB68B23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979" y="2223595"/>
            <a:ext cx="15621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EFCE425-D329-4A1E-8508-0A0C71DE6116}"/>
              </a:ext>
            </a:extLst>
          </p:cNvPr>
          <p:cNvSpPr/>
          <p:nvPr/>
        </p:nvSpPr>
        <p:spPr>
          <a:xfrm>
            <a:off x="4418265" y="3185620"/>
            <a:ext cx="1925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绘制设备标志框 </a:t>
            </a:r>
          </a:p>
        </p:txBody>
      </p:sp>
      <p:pic>
        <p:nvPicPr>
          <p:cNvPr id="26627" name="Picture 3" descr="image001">
            <a:extLst>
              <a:ext uri="{FF2B5EF4-FFF2-40B4-BE49-F238E27FC236}">
                <a16:creationId xmlns:a16="http://schemas.microsoft.com/office/drawing/2014/main" id="{06E9ED46-2A4E-46E9-A2C7-FE8E28E6B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14" y="2083666"/>
            <a:ext cx="36195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4712F3C-99FA-435B-881C-C65BAF280BEF}"/>
              </a:ext>
            </a:extLst>
          </p:cNvPr>
          <p:cNvSpPr/>
          <p:nvPr/>
        </p:nvSpPr>
        <p:spPr>
          <a:xfrm>
            <a:off x="6607891" y="316783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输入文字</a:t>
            </a:r>
          </a:p>
        </p:txBody>
      </p:sp>
      <p:pic>
        <p:nvPicPr>
          <p:cNvPr id="26628" name="Picture 4">
            <a:extLst>
              <a:ext uri="{FF2B5EF4-FFF2-40B4-BE49-F238E27FC236}">
                <a16:creationId xmlns:a16="http://schemas.microsoft.com/office/drawing/2014/main" id="{229D8A03-B5E6-431E-9959-2E2B719C5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645" y="991466"/>
            <a:ext cx="112236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D5AD389-EA3A-4010-8337-1CE5DA65AF7E}"/>
              </a:ext>
            </a:extLst>
          </p:cNvPr>
          <p:cNvSpPr/>
          <p:nvPr/>
        </p:nvSpPr>
        <p:spPr>
          <a:xfrm>
            <a:off x="7689571" y="31856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“特性”对话框</a:t>
            </a:r>
          </a:p>
        </p:txBody>
      </p:sp>
      <p:pic>
        <p:nvPicPr>
          <p:cNvPr id="26629" name="Picture 5" descr="13-58">
            <a:extLst>
              <a:ext uri="{FF2B5EF4-FFF2-40B4-BE49-F238E27FC236}">
                <a16:creationId xmlns:a16="http://schemas.microsoft.com/office/drawing/2014/main" id="{5A23465B-DF8A-4ED0-ABEE-258D4FEC1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468" y="4632245"/>
            <a:ext cx="481012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6F2757D-170D-4950-A820-DCB194E8516D}"/>
              </a:ext>
            </a:extLst>
          </p:cNvPr>
          <p:cNvSpPr/>
          <p:nvPr/>
        </p:nvSpPr>
        <p:spPr>
          <a:xfrm>
            <a:off x="5102445" y="61727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修改后的效果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04CB0A7-0254-4410-949F-38258F665D61}"/>
              </a:ext>
            </a:extLst>
          </p:cNvPr>
          <p:cNvSpPr/>
          <p:nvPr/>
        </p:nvSpPr>
        <p:spPr>
          <a:xfrm>
            <a:off x="7649347" y="62180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插入设备标签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61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52E51F1-A471-402C-A63C-CB566ADF2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148" y="3148777"/>
            <a:ext cx="4807252" cy="3286660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2DA27B2-00B7-43B6-9D55-4F98D70294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11.3.3  </a:t>
            </a:r>
            <a:r>
              <a:rPr lang="zh-CN" altLang="zh-CN" sz="3200" dirty="0"/>
              <a:t>绘制连接线</a:t>
            </a:r>
          </a:p>
          <a:p>
            <a:r>
              <a:rPr lang="zh-CN" altLang="en-US" dirty="0"/>
              <a:t>将图层转换为“连接线”层，单击“默认”选项卡“绘图”面板中的“直线”按钮 或快捷命令</a:t>
            </a:r>
            <a:r>
              <a:rPr lang="en-US" altLang="zh-CN" dirty="0"/>
              <a:t>L</a:t>
            </a:r>
            <a:r>
              <a:rPr lang="zh-CN" altLang="en-US" dirty="0"/>
              <a:t>，绘制设备之间的线路，“电话”模块之间的线路用虚线进行连接，如图所示。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6E550E3-68A1-45A2-82FE-9EFE9D242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134240"/>
            <a:ext cx="4636655" cy="312292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61BF074-A3E7-4E6F-8218-CBA67AC68064}"/>
              </a:ext>
            </a:extLst>
          </p:cNvPr>
          <p:cNvSpPr/>
          <p:nvPr/>
        </p:nvSpPr>
        <p:spPr>
          <a:xfrm>
            <a:off x="4237575" y="6265308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24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插入其他块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DD8B06-2759-4682-8A7E-D968B774D8AC}"/>
              </a:ext>
            </a:extLst>
          </p:cNvPr>
          <p:cNvSpPr/>
          <p:nvPr/>
        </p:nvSpPr>
        <p:spPr>
          <a:xfrm>
            <a:off x="8490829" y="61616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24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绘制线路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158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5D6E635-81AE-46AB-8724-E31B2D2D4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11.3.4  </a:t>
            </a:r>
            <a:r>
              <a:rPr lang="zh-CN" altLang="zh-CN" sz="3200" dirty="0"/>
              <a:t>文字标注</a:t>
            </a:r>
          </a:p>
          <a:p>
            <a:r>
              <a:rPr lang="zh-CN" altLang="en-US" dirty="0"/>
              <a:t>文字标注的操作步骤如下。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）创建文字样式。将“注释文字”层设置为当前图层，单击 “文字样式”按钮 ，创建一个名为“标注”的文字样式。设置“字体名”为“仿宋</a:t>
            </a:r>
            <a:r>
              <a:rPr lang="en-US" altLang="zh-CN" dirty="0"/>
              <a:t>GB_2312”</a:t>
            </a:r>
            <a:r>
              <a:rPr lang="zh-CN" altLang="en-US" dirty="0"/>
              <a:t>，设置“字体样式”为“常规”，设置“高度”为“</a:t>
            </a:r>
            <a:r>
              <a:rPr lang="en-US" altLang="zh-CN" dirty="0"/>
              <a:t>1.5mm”</a:t>
            </a:r>
            <a:r>
              <a:rPr lang="zh-CN" altLang="en-US" dirty="0"/>
              <a:t>，设置“宽度因子”为“</a:t>
            </a:r>
            <a:r>
              <a:rPr lang="en-US" altLang="zh-CN" dirty="0"/>
              <a:t>0.7”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）添加注释文字。单击 “多行文字”按钮 或快捷命令</a:t>
            </a:r>
            <a:r>
              <a:rPr lang="en-US" altLang="zh-CN" dirty="0"/>
              <a:t>MT</a:t>
            </a:r>
            <a:r>
              <a:rPr lang="zh-CN" altLang="en-US" dirty="0"/>
              <a:t>，在图形中添加注释文字，完成无线寻呼系统的绘制。</a:t>
            </a:r>
          </a:p>
        </p:txBody>
      </p:sp>
    </p:spTree>
    <p:extLst>
      <p:ext uri="{BB962C8B-B14F-4D97-AF65-F5344CB8AC3E}">
        <p14:creationId xmlns:p14="http://schemas.microsoft.com/office/powerpoint/2010/main" val="304304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748883-04B4-4933-8F56-2D8FA4325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1</a:t>
            </a:r>
            <a:r>
              <a:rPr lang="zh-CN" altLang="zh-CN" dirty="0"/>
              <a:t>】绘制图所示的数字交换机系统结构图。</a:t>
            </a:r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）图形布局。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）添加连接线。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）标注文字。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053F3F3-C1C5-45FE-96FF-96DDA4A5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上机</a:t>
            </a:r>
            <a:r>
              <a:rPr lang="zh-CN" altLang="zh-CN" dirty="0"/>
              <a:t>实验</a:t>
            </a:r>
            <a:endParaRPr lang="zh-CN" altLang="en-US" dirty="0"/>
          </a:p>
        </p:txBody>
      </p:sp>
      <p:pic>
        <p:nvPicPr>
          <p:cNvPr id="29698" name="Picture 2" descr="image001">
            <a:extLst>
              <a:ext uri="{FF2B5EF4-FFF2-40B4-BE49-F238E27FC236}">
                <a16:creationId xmlns:a16="http://schemas.microsoft.com/office/drawing/2014/main" id="{4B411C53-6435-4DEE-B685-9A95352AC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425" y="1890568"/>
            <a:ext cx="4727430" cy="3492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4598706-EB5F-418F-ABAD-C6DD827AF984}"/>
              </a:ext>
            </a:extLst>
          </p:cNvPr>
          <p:cNvSpPr/>
          <p:nvPr/>
        </p:nvSpPr>
        <p:spPr>
          <a:xfrm>
            <a:off x="5904931" y="5382625"/>
            <a:ext cx="2561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数字交换机系统结构图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14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EB81A19-6F44-42A9-BBB4-68BD179A4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246" y="1046475"/>
            <a:ext cx="11524342" cy="4769179"/>
          </a:xfrm>
        </p:spPr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2</a:t>
            </a:r>
            <a:r>
              <a:rPr lang="zh-CN" altLang="zh-CN" dirty="0"/>
              <a:t>】绘制图所示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通信光缆施工图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 smtClean="0"/>
              <a:t>操作提示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）图形布局。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）添加连接线。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）标注文字。</a:t>
            </a:r>
          </a:p>
          <a:p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6FF4924-0C95-4869-935A-5123E5649927}"/>
              </a:ext>
            </a:extLst>
          </p:cNvPr>
          <p:cNvSpPr/>
          <p:nvPr/>
        </p:nvSpPr>
        <p:spPr>
          <a:xfrm>
            <a:off x="8576262" y="6218373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dirty="0"/>
              <a:t>通信光缆施工图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9913" y="1569417"/>
            <a:ext cx="5273675" cy="46812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1976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79EE4B-AE25-4348-9B2A-4D0DA8215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 anchor="ctr"/>
          <a:lstStyle/>
          <a:p>
            <a:r>
              <a:rPr lang="zh-CN" altLang="zh-CN" b="1" dirty="0"/>
              <a:t>学习重点</a:t>
            </a:r>
            <a:endParaRPr lang="zh-CN" altLang="zh-CN" dirty="0"/>
          </a:p>
          <a:p>
            <a:pPr lvl="0"/>
            <a:r>
              <a:rPr lang="zh-CN" altLang="zh-CN" dirty="0"/>
              <a:t>掌握通信电气工程图的具体绘制方法。</a:t>
            </a:r>
          </a:p>
          <a:p>
            <a:pPr lvl="0"/>
            <a:r>
              <a:rPr lang="zh-CN" altLang="zh-CN" dirty="0"/>
              <a:t>灵活应用各种</a:t>
            </a:r>
            <a:r>
              <a:rPr lang="en-US" altLang="zh-CN" dirty="0"/>
              <a:t> AutoCAD</a:t>
            </a:r>
            <a:r>
              <a:rPr lang="zh-CN" altLang="zh-CN" dirty="0"/>
              <a:t>命令。</a:t>
            </a:r>
          </a:p>
          <a:p>
            <a:pPr lvl="0"/>
            <a:r>
              <a:rPr lang="zh-CN" altLang="zh-CN" dirty="0"/>
              <a:t>提高通信电气工程图绘图的速度和效率。</a:t>
            </a:r>
          </a:p>
          <a:p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zh-CN" altLang="zh-CN" dirty="0"/>
              <a:t>通信电气工程图是一类比较特殊的电气工程图，是最近发展起来的一类电气工程图，主要应用于通信领域，本项目通过两个案例掌握通信电气工程图的绘制方法。</a:t>
            </a:r>
          </a:p>
        </p:txBody>
      </p:sp>
    </p:spTree>
    <p:extLst>
      <p:ext uri="{BB962C8B-B14F-4D97-AF65-F5344CB8AC3E}">
        <p14:creationId xmlns:p14="http://schemas.microsoft.com/office/powerpoint/2010/main" val="31941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722348A-1CAF-4DF4-A8E0-CD1C6854F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网络拓扑结构是指用传输介质互联各种设备的物理布局，构成网络的成员间特定的物理结构，通过网络传输介质进行网络通信。如果两个网络的连接结构相同，我们就说它们的网络拓扑相同，尽管它们各自内部的物理接线、节点间距离可能会有不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5045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1A9128D-00C3-4EAB-8E36-0921647A2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8" y="1143456"/>
            <a:ext cx="11524342" cy="2527999"/>
          </a:xfrm>
        </p:spPr>
        <p:txBody>
          <a:bodyPr>
            <a:normAutofit/>
          </a:bodyPr>
          <a:lstStyle/>
          <a:p>
            <a:r>
              <a:rPr lang="zh-CN" altLang="zh-CN" dirty="0"/>
              <a:t>本任务绘制某学校网络拓扑图。首先绘制网络组件，然后分部分绘制网络结构，最终将各部分的网络连接起来，从而得到整个网络的拓扑结构。本任务绘制效果如图</a:t>
            </a:r>
            <a:r>
              <a:rPr lang="en-US" altLang="zh-CN" dirty="0"/>
              <a:t>8-1</a:t>
            </a:r>
            <a:r>
              <a:rPr lang="zh-CN" altLang="zh-CN" dirty="0"/>
              <a:t>所</a:t>
            </a:r>
            <a:r>
              <a:rPr lang="zh-CN" altLang="zh-CN" dirty="0" smtClean="0"/>
              <a:t>示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7AD7A94-74A5-422E-BB32-921D92223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8.1</a:t>
            </a:r>
            <a:r>
              <a:rPr lang="zh-CN" altLang="zh-CN" dirty="0"/>
              <a:t>绘制某学校网络拓扑图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1719" y="2564184"/>
            <a:ext cx="5267325" cy="3524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5814513" y="623691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网络拓扑图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3449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9C0B19-5656-4F1A-B2F1-066DAA46D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429662" cy="476917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dirty="0" smtClean="0"/>
              <a:t>1.</a:t>
            </a:r>
            <a:r>
              <a:rPr lang="zh-CN" altLang="zh-CN" dirty="0"/>
              <a:t>设置绘图环境</a:t>
            </a:r>
            <a:endParaRPr lang="zh-CN" altLang="zh-CN" sz="3200" dirty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建立</a:t>
            </a:r>
            <a:r>
              <a:rPr lang="zh-CN" altLang="zh-CN" dirty="0"/>
              <a:t>新文件</a:t>
            </a:r>
          </a:p>
          <a:p>
            <a:r>
              <a:rPr lang="en-US" altLang="zh-CN" dirty="0" smtClean="0"/>
              <a:t>2</a:t>
            </a:r>
            <a:r>
              <a:rPr lang="zh-CN" altLang="en-US" dirty="0"/>
              <a:t>）</a:t>
            </a:r>
            <a:r>
              <a:rPr lang="zh-CN" altLang="zh-CN" dirty="0" smtClean="0"/>
              <a:t>设置</a:t>
            </a:r>
            <a:r>
              <a:rPr lang="zh-CN" altLang="zh-CN" dirty="0"/>
              <a:t>图</a:t>
            </a:r>
            <a:r>
              <a:rPr lang="zh-CN" altLang="zh-CN" dirty="0" smtClean="0"/>
              <a:t>层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zh-CN" dirty="0"/>
              <a:t>绘制汇聚层交换机</a:t>
            </a:r>
            <a:r>
              <a:rPr lang="zh-CN" altLang="zh-CN" dirty="0" smtClean="0"/>
              <a:t>示意图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/>
              <a:t>绘制</a:t>
            </a:r>
            <a:r>
              <a:rPr lang="zh-CN" altLang="zh-CN" dirty="0" smtClean="0"/>
              <a:t>矩形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/>
              <a:t>阵列</a:t>
            </a:r>
            <a:r>
              <a:rPr lang="zh-CN" altLang="zh-CN" dirty="0" smtClean="0"/>
              <a:t>矩形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zh-CN" dirty="0" smtClean="0"/>
              <a:t>绘制</a:t>
            </a:r>
            <a:r>
              <a:rPr lang="zh-CN" altLang="zh-CN" dirty="0"/>
              <a:t>服务器</a:t>
            </a:r>
            <a:r>
              <a:rPr lang="zh-CN" altLang="zh-CN" dirty="0" smtClean="0"/>
              <a:t>示意图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绘制</a:t>
            </a:r>
            <a:r>
              <a:rPr lang="zh-CN" altLang="zh-CN" dirty="0"/>
              <a:t>矩形和</a:t>
            </a:r>
            <a:r>
              <a:rPr lang="zh-CN" altLang="zh-CN" dirty="0" smtClean="0"/>
              <a:t>中心线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/>
              <a:t>绘制斜直线和水平</a:t>
            </a:r>
            <a:r>
              <a:rPr lang="zh-CN" altLang="zh-CN" dirty="0" smtClean="0"/>
              <a:t>直线</a:t>
            </a:r>
            <a:r>
              <a:rPr lang="zh-CN" altLang="en-US" dirty="0" smtClean="0"/>
              <a:t>、镜像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）阵列图形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sz="2000" dirty="0"/>
          </a:p>
        </p:txBody>
      </p: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1175" y="1083657"/>
            <a:ext cx="4167489" cy="71246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6858184" y="188904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绘制矩形</a:t>
            </a:r>
            <a:endParaRPr lang="zh-CN" altLang="en-US" dirty="0"/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1174" y="2244577"/>
            <a:ext cx="4167489" cy="6500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6858184" y="297375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阵列矩形</a:t>
            </a:r>
            <a:endParaRPr lang="zh-CN" altLang="en-US" dirty="0"/>
          </a:p>
        </p:txBody>
      </p:sp>
      <p:pic>
        <p:nvPicPr>
          <p:cNvPr id="11" name="图片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6051" y="3422215"/>
            <a:ext cx="958226" cy="272598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5855845" y="6197092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dirty="0"/>
              <a:t>绘制斜直线和水平直线</a:t>
            </a:r>
            <a:r>
              <a:rPr lang="zh-CN" altLang="en-US" sz="1600" dirty="0"/>
              <a:t>、镜像</a:t>
            </a:r>
          </a:p>
        </p:txBody>
      </p:sp>
      <p:pic>
        <p:nvPicPr>
          <p:cNvPr id="13" name="图片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60673" y="3283552"/>
            <a:ext cx="921539" cy="279533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8984665" y="61970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阵列图形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30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9C0B19-5656-4F1A-B2F1-066DAA46D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429662" cy="4769179"/>
          </a:xfrm>
        </p:spPr>
        <p:txBody>
          <a:bodyPr>
            <a:normAutofit/>
          </a:bodyPr>
          <a:lstStyle/>
          <a:p>
            <a:r>
              <a:rPr lang="en-US" altLang="zh-CN" dirty="0"/>
              <a:t>4.</a:t>
            </a:r>
            <a:r>
              <a:rPr lang="zh-CN" altLang="zh-CN" dirty="0"/>
              <a:t>绘制防火墙</a:t>
            </a:r>
            <a:r>
              <a:rPr lang="zh-CN" altLang="zh-CN" dirty="0" smtClean="0"/>
              <a:t>示意图</a:t>
            </a:r>
            <a:endParaRPr lang="en-US" altLang="zh-CN" dirty="0" smtClean="0"/>
          </a:p>
          <a:p>
            <a:r>
              <a:rPr lang="en-US" altLang="zh-CN" dirty="0"/>
              <a:t>5.</a:t>
            </a:r>
            <a:r>
              <a:rPr lang="zh-CN" altLang="zh-CN" dirty="0"/>
              <a:t>绘制局部图</a:t>
            </a:r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/>
              <a:t>绘制一号宿舍</a:t>
            </a:r>
            <a:r>
              <a:rPr lang="zh-CN" altLang="zh-CN" dirty="0" smtClean="0"/>
              <a:t>示意图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）绘制二号宿舍</a:t>
            </a:r>
            <a:r>
              <a:rPr lang="zh-CN" altLang="zh-CN" dirty="0" smtClean="0"/>
              <a:t>示意图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）绘制学生食堂和浴室示意图</a:t>
            </a:r>
          </a:p>
          <a:p>
            <a:endParaRPr lang="zh-CN" altLang="zh-CN" dirty="0"/>
          </a:p>
          <a:p>
            <a:endParaRPr lang="zh-CN" altLang="en-US" sz="2000" dirty="0"/>
          </a:p>
        </p:txBody>
      </p:sp>
      <p:pic>
        <p:nvPicPr>
          <p:cNvPr id="14" name="图片 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2547" y="984128"/>
            <a:ext cx="1847562" cy="65116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206914" y="1635294"/>
            <a:ext cx="1338828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68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zh-CN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防火示意图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43532" y="984128"/>
            <a:ext cx="3809134" cy="15111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9435244" y="249528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一号宿舍示意图</a:t>
            </a:r>
            <a:endParaRPr lang="zh-CN" altLang="en-US" dirty="0"/>
          </a:p>
        </p:txBody>
      </p:sp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2449" y="2880947"/>
            <a:ext cx="3671299" cy="23030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9559934" y="520029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二号宿舍示意图</a:t>
            </a:r>
            <a:endParaRPr lang="zh-CN" altLang="en-US" dirty="0"/>
          </a:p>
        </p:txBody>
      </p:sp>
      <p:pic>
        <p:nvPicPr>
          <p:cNvPr id="17" name="图片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0537" y="2105111"/>
            <a:ext cx="2324100" cy="178879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5486092" y="393060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学生食堂和浴室示意图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432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9C0B19-5656-4F1A-B2F1-066DAA46D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429662" cy="4769179"/>
          </a:xfrm>
        </p:spPr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）绘制实验楼</a:t>
            </a:r>
            <a:r>
              <a:rPr lang="zh-CN" altLang="zh-CN" dirty="0" smtClean="0"/>
              <a:t>示意图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）绘制教学楼示意图</a:t>
            </a:r>
            <a:endParaRPr lang="zh-CN" altLang="zh-CN" dirty="0"/>
          </a:p>
          <a:p>
            <a:endParaRPr lang="zh-CN" altLang="en-US" sz="2000" dirty="0"/>
          </a:p>
        </p:txBody>
      </p:sp>
      <p:pic>
        <p:nvPicPr>
          <p:cNvPr id="11" name="图片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4720" y="953770"/>
            <a:ext cx="2702560" cy="49504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5449715" y="59042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实验楼示意图</a:t>
            </a:r>
            <a:endParaRPr lang="zh-CN" altLang="en-US" dirty="0"/>
          </a:p>
        </p:txBody>
      </p:sp>
      <p:pic>
        <p:nvPicPr>
          <p:cNvPr id="13" name="图片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74956" y="953770"/>
            <a:ext cx="3769360" cy="33013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8774806" y="429183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教学楼示意图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375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89C0B19-5656-4F1A-B2F1-066DAA46D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429662" cy="4769179"/>
          </a:xfrm>
        </p:spPr>
        <p:txBody>
          <a:bodyPr>
            <a:normAutofit/>
          </a:bodyPr>
          <a:lstStyle/>
          <a:p>
            <a:r>
              <a:rPr lang="en-US" altLang="zh-CN" dirty="0"/>
              <a:t>6</a:t>
            </a:r>
            <a:r>
              <a:rPr lang="zh-CN" altLang="zh-CN" dirty="0"/>
              <a:t>）绘制教学实验楼四楼网络机房示意图</a:t>
            </a:r>
            <a:endParaRPr lang="zh-CN" altLang="en-US" sz="2000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8365" y="1208175"/>
            <a:ext cx="3820795" cy="20586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756850" y="326684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实验四楼网络机房示意图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7985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9C978E-D835-49BE-BEEE-8D23C2D75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99553" cy="4769179"/>
          </a:xfrm>
        </p:spPr>
        <p:txBody>
          <a:bodyPr/>
          <a:lstStyle/>
          <a:p>
            <a:r>
              <a:rPr lang="zh-CN" altLang="zh-CN" dirty="0"/>
              <a:t>本例绘制的无线寻呼系统图如图所示。先根据需要绘制一些基本图例，然后绘制机房区域示意模块，再绘制设备图形，接下来绘制连接线路，最后添加文字和注释，完成图形的绘制。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2E671CE-0403-42B9-8114-E860D4801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8.2  </a:t>
            </a:r>
            <a:r>
              <a:rPr lang="zh-CN" altLang="zh-CN" dirty="0"/>
              <a:t>无线寻呼系统图</a:t>
            </a:r>
            <a:endParaRPr lang="zh-CN" altLang="en-US" dirty="0"/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B3FFE4AE-4ADC-4121-8860-B3DCE2CF2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926" y="2835252"/>
            <a:ext cx="4364882" cy="307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2B6A3EC-8908-43A5-BC8C-24FFABCC32C9}"/>
              </a:ext>
            </a:extLst>
          </p:cNvPr>
          <p:cNvSpPr/>
          <p:nvPr/>
        </p:nvSpPr>
        <p:spPr>
          <a:xfrm>
            <a:off x="5232158" y="5977351"/>
            <a:ext cx="18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无线寻呼系统图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030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751</Words>
  <Application>Microsoft Office PowerPoint</Application>
  <PresentationFormat>宽屏</PresentationFormat>
  <Paragraphs>92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方正兰亭黑简体</vt:lpstr>
      <vt:lpstr>宋体</vt:lpstr>
      <vt:lpstr>微软雅黑</vt:lpstr>
      <vt:lpstr>Arial</vt:lpstr>
      <vt:lpstr>Broadway</vt:lpstr>
      <vt:lpstr>Calibri</vt:lpstr>
      <vt:lpstr>Times New Roman</vt:lpstr>
      <vt:lpstr>Office 主题​​</vt:lpstr>
      <vt:lpstr>网络工程设计AutoCAD 案例教程</vt:lpstr>
      <vt:lpstr>PowerPoint 演示文稿</vt:lpstr>
      <vt:lpstr>PowerPoint 演示文稿</vt:lpstr>
      <vt:lpstr>8.1绘制某学校网络拓扑图</vt:lpstr>
      <vt:lpstr>PowerPoint 演示文稿</vt:lpstr>
      <vt:lpstr>PowerPoint 演示文稿</vt:lpstr>
      <vt:lpstr>PowerPoint 演示文稿</vt:lpstr>
      <vt:lpstr>PowerPoint 演示文稿</vt:lpstr>
      <vt:lpstr>8.2  无线寻呼系统图</vt:lpstr>
      <vt:lpstr>PowerPoint 演示文稿</vt:lpstr>
      <vt:lpstr>PowerPoint 演示文稿</vt:lpstr>
      <vt:lpstr>PowerPoint 演示文稿</vt:lpstr>
      <vt:lpstr>PowerPoint 演示文稿</vt:lpstr>
      <vt:lpstr>上机实验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170</cp:revision>
  <dcterms:created xsi:type="dcterms:W3CDTF">2018-01-24T06:20:52Z</dcterms:created>
  <dcterms:modified xsi:type="dcterms:W3CDTF">2025-05-31T15:26:17Z</dcterms:modified>
</cp:coreProperties>
</file>